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C0"/>
    <a:srgbClr val="0E470D"/>
    <a:srgbClr val="85A551"/>
    <a:srgbClr val="C0DAA6"/>
    <a:srgbClr val="4A206A"/>
    <a:srgbClr val="532476"/>
    <a:srgbClr val="720C0C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5537" autoAdjust="0"/>
  </p:normalViewPr>
  <p:slideViewPr>
    <p:cSldViewPr>
      <p:cViewPr varScale="1">
        <p:scale>
          <a:sx n="52" d="100"/>
          <a:sy n="52" d="100"/>
        </p:scale>
        <p:origin x="-22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CDC48-7AD2-4DD4-B325-854F5E20EAE3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39A06-9E17-4489-A47E-F294859D4CF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21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(кризис 3-х лет и как с ним справиться?)</a:t>
            </a:r>
            <a:endParaRPr lang="ru-RU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9039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 dirty="0" smtClean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2378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Яркость, </a:t>
            </a:r>
            <a:r>
              <a:rPr lang="ru-RU" sz="1200" b="1" dirty="0" err="1" smtClean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гротескность</a:t>
            </a:r>
            <a:r>
              <a:rPr lang="ru-RU" sz="1200" b="1" dirty="0" smtClean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«Игра на публику».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Наличие зрителей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Громогласный плач.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Крики.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Битье головой о стену или пол.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200" b="1" dirty="0" err="1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Расцарапывание</a:t>
            </a:r>
            <a:r>
              <a:rPr lang="ru-RU" sz="1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лица.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Возникают в ответ на обиду или неприятное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известие, усиливаются при повышенном внимании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окружающих и могут прекратиться после того,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это внимание иссякнет.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2089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man Old Style" pitchFamily="18" charset="0"/>
              </a:rPr>
              <a:t>Условия возникновения капризов: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9758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66700" algn="ctr"/>
            <a:r>
              <a:rPr lang="ru-RU" sz="1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 предотвратить приступы истерики у детей</a:t>
            </a:r>
          </a:p>
          <a:p>
            <a:pPr indent="266700" algn="ctr"/>
            <a:endParaRPr lang="ru-RU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1200" b="1" i="1" dirty="0" smtClean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Научитесь предупреждать вспышки.</a:t>
            </a:r>
            <a:r>
              <a:rPr lang="ru-RU" sz="1200" b="1" dirty="0" smtClean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200" b="1" dirty="0" smtClean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1200" b="1" i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Переключайте детей на действия.</a:t>
            </a:r>
            <a:r>
              <a:rPr lang="ru-RU" sz="1200" b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1200" b="1" dirty="0" smtClean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1200" b="1" i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Назовите ребенку его эмоциональное состояние.</a:t>
            </a:r>
            <a:r>
              <a:rPr lang="ru-RU" sz="1200" b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1200" b="1" dirty="0" smtClean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1200" b="1" i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Скажите ребенку правду относительно последствий.</a:t>
            </a:r>
            <a:r>
              <a:rPr lang="ru-RU" sz="1200" b="1" dirty="0" smtClean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1200" b="1" dirty="0" smtClean="0">
              <a:solidFill>
                <a:srgbClr val="720C0C"/>
              </a:solidFill>
              <a:latin typeface="Bookman Old Style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48495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Если истерика все же началась:</a:t>
            </a:r>
          </a:p>
          <a:p>
            <a:pPr algn="ctr"/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всего не раздражаться, взять себя в руки;</a:t>
            </a:r>
            <a:endParaRPr lang="ru-RU" sz="1200" b="1" dirty="0" smtClean="0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отвлечь малыша. 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не реагировать на советы посторонних;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поддавайтесь на провокации. 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1200" b="1" dirty="0" smtClean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выработайте всем семейством единую линию запретов и поощрений. </a:t>
            </a:r>
            <a:endParaRPr lang="ru-RU" sz="1200" b="1" dirty="0" smtClean="0">
              <a:solidFill>
                <a:srgbClr val="4A206A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1333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Симптом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обесценивания</a:t>
            </a:r>
          </a:p>
          <a:p>
            <a:r>
              <a:rPr lang="ru-RU" b="1" dirty="0" smtClean="0">
                <a:latin typeface="Comic Sans MS" pitchFamily="66" charset="0"/>
              </a:rPr>
              <a:t>Изменяется отношение ребенка</a:t>
            </a:r>
          </a:p>
          <a:p>
            <a:r>
              <a:rPr lang="ru-RU" b="1" dirty="0" smtClean="0">
                <a:latin typeface="Comic Sans MS" pitchFamily="66" charset="0"/>
              </a:rPr>
              <a:t>к любимым вещам и игрушкам</a:t>
            </a:r>
          </a:p>
          <a:p>
            <a:r>
              <a:rPr lang="ru-RU" b="1" dirty="0" smtClean="0">
                <a:latin typeface="Comic Sans MS" pitchFamily="66" charset="0"/>
              </a:rPr>
              <a:t>(он может бросать их, ломать) </a:t>
            </a:r>
          </a:p>
          <a:p>
            <a:r>
              <a:rPr lang="ru-RU" b="1" dirty="0" smtClean="0">
                <a:latin typeface="Comic Sans MS" pitchFamily="66" charset="0"/>
              </a:rPr>
              <a:t>и к людям (малыш может стукнуть</a:t>
            </a:r>
          </a:p>
          <a:p>
            <a:r>
              <a:rPr lang="ru-RU" b="1" dirty="0" smtClean="0">
                <a:latin typeface="Comic Sans MS" pitchFamily="66" charset="0"/>
              </a:rPr>
              <a:t>или обозвать маму грубыми словами).</a:t>
            </a:r>
          </a:p>
          <a:p>
            <a:r>
              <a:rPr lang="ru-RU" sz="1200" b="1" dirty="0" smtClean="0">
                <a:latin typeface="Comic Sans MS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lang="ru-RU" sz="1200" b="1" dirty="0" smtClean="0">
                <a:latin typeface="Comic Sans MS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lang="ru-RU" sz="1200" b="1" dirty="0" smtClean="0">
                <a:latin typeface="Comic Sans MS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lang="ru-RU" sz="1200" b="1" dirty="0" smtClean="0">
                <a:latin typeface="Comic Sans MS" pitchFamily="66" charset="0"/>
              </a:rPr>
              <a:t> </a:t>
            </a:r>
          </a:p>
          <a:p>
            <a:r>
              <a:rPr lang="ru-RU" sz="1200" b="1" u="sng" dirty="0" smtClean="0">
                <a:latin typeface="Comic Sans MS" pitchFamily="66" charset="0"/>
              </a:rPr>
              <a:t>Что делать?</a:t>
            </a:r>
          </a:p>
          <a:p>
            <a:r>
              <a:rPr lang="ru-RU" sz="1200" b="1" dirty="0" smtClean="0">
                <a:latin typeface="Comic Sans MS" pitchFamily="66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r>
              <a:rPr lang="ru-RU" sz="1200" b="1" dirty="0" smtClean="0">
                <a:latin typeface="Comic Sans MS" pitchFamily="66" charset="0"/>
              </a:rPr>
              <a:t>ему рвать старые журналы. </a:t>
            </a:r>
          </a:p>
          <a:p>
            <a:r>
              <a:rPr lang="ru-RU" sz="1200" b="1" dirty="0" smtClean="0">
                <a:latin typeface="Comic Sans MS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r>
              <a:rPr lang="ru-RU" sz="1200" b="1" dirty="0" smtClean="0">
                <a:latin typeface="Comic Sans MS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7063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В заключении:</a:t>
            </a:r>
          </a:p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  <a:cs typeface="+mn-cs"/>
              </a:rPr>
              <a:t>		1. Кризис может начаться уже с 2,5 лет, а закончиться в 3,5-4 года</a:t>
            </a:r>
            <a:r>
              <a:rPr lang="ru-RU" sz="1100" dirty="0" smtClean="0">
                <a:latin typeface="Bookman Old Style" pitchFamily="18" charset="0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atin typeface="Bookman Old Style" pitchFamily="18" charset="0"/>
                <a:cs typeface="+mn-cs"/>
              </a:rPr>
              <a:t>		2.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4.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5.  Помните, что ребенок многие слова и поступки повторяет за Вами, поэтому следите за собой 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7671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6.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Желаю Вам 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6676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br>
              <a:rPr lang="ru-RU" sz="12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200" b="1" u="sng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развития ребенка 3 – 4,5 лет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+mn-cs"/>
              </a:rPr>
              <a:t> Физическое развитие – бурный физический рост.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+mn-cs"/>
              </a:rPr>
              <a:t> 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+mn-cs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+mn-cs"/>
              </a:rPr>
              <a:t> Ребенок начинает говорить о себе не в третьем, а в    первом лице.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+mn-cs"/>
              </a:rPr>
              <a:t> Ребенок осознает себя как отдельного человека со своими желаниями и особенностями.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7376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Кризис – </a:t>
            </a:r>
            <a:br>
              <a:rPr lang="ru-RU" sz="12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12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движущая сила развития</a:t>
            </a:r>
          </a:p>
          <a:p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Bookman Old Style" pitchFamily="18" charset="0"/>
              </a:rPr>
              <a:t>Любой кризис  - это внутреннее противоречие</a:t>
            </a:r>
          </a:p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Bookman Old Style" pitchFamily="18" charset="0"/>
              </a:rPr>
              <a:t> между  «хочу» и «могу».</a:t>
            </a:r>
            <a:endParaRPr lang="ru-RU" b="1" u="sng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100" b="1" dirty="0" smtClean="0">
                <a:solidFill>
                  <a:srgbClr val="7030A0"/>
                </a:solidFill>
                <a:latin typeface="Bookman Old Style" pitchFamily="18" charset="0"/>
              </a:rPr>
              <a:t>	</a:t>
            </a:r>
          </a:p>
          <a:p>
            <a:r>
              <a:rPr lang="ru-RU" sz="1200" b="1" dirty="0" smtClean="0">
                <a:solidFill>
                  <a:srgbClr val="532476"/>
                </a:solidFill>
                <a:latin typeface="Bookman Old Style" pitchFamily="18" charset="0"/>
              </a:rPr>
              <a:t>То есть, с одной стороны, многие желания ребенка не соответствуют  его реальным возможностям (внутренний конфликт), а с другой стороны, он сталкивается с постоянной опекой взрослых (внешний конфликт).</a:t>
            </a:r>
          </a:p>
          <a:p>
            <a:r>
              <a:rPr lang="ru-RU" sz="1200" b="1" dirty="0" smtClean="0">
                <a:solidFill>
                  <a:srgbClr val="532476"/>
                </a:solidFill>
                <a:latin typeface="Bookman Old Style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lang="ru-RU" sz="1200" b="1" dirty="0" smtClean="0"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732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  <a:endParaRPr lang="en-US" sz="1200" b="1" dirty="0" smtClean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40C0"/>
                </a:solidFill>
                <a:latin typeface="Comic Sans MS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7635"/>
                </a:solidFill>
                <a:latin typeface="Comic Sans MS" pitchFamily="66" charset="0"/>
                <a:cs typeface="+mn-cs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5146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Задача взрослых: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b="1" dirty="0" smtClean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поддержать ребенка;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b="1" dirty="0" smtClean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превратить негативизм в игру;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b="1" dirty="0" smtClean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обучать ребенка правильно выражать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b="1" dirty="0" smtClean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свои желания и намерения.</a:t>
            </a: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НЕГАТИВИЗМ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НЕПОСЛУШАНИЕ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Ребенок поступает наперекор своему желанию.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Ребенок следует своему желанию, которое идет вразрез с намерениями взрослого.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избирательно.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Мотив: сделать как угодно, лишь бы не так!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4050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Упрямство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не потому, что ему этого сильно хочется, а потому, что он это потребовал: «Я так решил!».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Просто подождите несколько минут.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Малыш сам созреет, и сам примет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Решение – попросит книжку.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         Удивительно, но факт!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8738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Ошибка родителей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4404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УПРЯМСТВО</a:t>
            </a:r>
            <a:b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ПОРОЖДАЕТ</a:t>
            </a:r>
            <a:endParaRPr lang="ru-RU" dirty="0" smtClean="0">
              <a:ln>
                <a:solidFill>
                  <a:srgbClr val="002060"/>
                </a:solidFill>
              </a:ln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4251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Капризность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Это действия, которые лишены разумного основания, т.е. «Я так хочу и все!!!»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39A06-9E17-4489-A47E-F294859D4CF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51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B95B9-A973-46A6-872C-33342EC1DCC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83C2-AF78-4576-BB35-0A62EAD4686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690E0-90D4-446D-A07A-2C474DDAD4B2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7F61F-4FCD-4B7E-AC2E-57DAE9AA722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6357-771C-4D29-9024-27167425330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F4D9E-9F61-4849-877D-5D440241E1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EC681-6F1C-4FD1-ACCD-3119BA65855A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53D7-DCE5-4319-962C-D65922C5AD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FF22F-2BA2-4DB3-BD38-FD82A22DC319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E996-725E-472B-9358-E5404F10514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85C6A-F333-4A8A-AB67-064B4E338386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0946-CEB9-413B-A854-7974719356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5AFAE-F141-48AC-B421-7721401E4434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92C5-997A-47EF-9236-ECDD36CD60D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E5BC4-62E7-45A4-AAD3-3AF9EEB82F4C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3BF1-E11C-414B-8896-952CEDA72DD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95BB-C594-4B17-A16C-1D2307409C17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1D4F-96BF-491F-AD15-7D39C82D83B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42516-75C0-435E-9187-62637DD75388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97FF-E7D0-4DFE-9CD7-7AAC811D26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D8730-0109-4A95-A1A5-59E735029778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67436-47CC-455A-9B34-3CA3A4CB0D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8A8F1A-5C7B-4D65-95ED-F0659BB5248B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AB8677-D29F-4B23-BC10-755982637CD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smayli.ru/smile/detia-648.html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gif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247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hyperlink" Target="http://www.smayli.ru/smile/detia-220.html" TargetMode="Externa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hyperlink" Target="http://www.smayli.ru/smile/detia-774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sy.5igorsk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289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289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1844675"/>
            <a:ext cx="7343775" cy="4318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(кризис 3-х лет и как с ним справиться?)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1" name="TextBox 12"/>
          <p:cNvSpPr txBox="1">
            <a:spLocks noChangeArrowheads="1"/>
          </p:cNvSpPr>
          <p:nvPr/>
        </p:nvSpPr>
        <p:spPr bwMode="auto">
          <a:xfrm>
            <a:off x="3276600" y="4149725"/>
            <a:ext cx="38131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 b="1">
                <a:latin typeface="Monotype Corsiva" pitchFamily="66" charset="0"/>
              </a:rPr>
              <a:t>Подготовил:</a:t>
            </a:r>
          </a:p>
          <a:p>
            <a:pPr algn="r"/>
            <a:r>
              <a:rPr lang="ru-RU" sz="2400" b="1">
                <a:latin typeface="Monotype Corsiva" pitchFamily="66" charset="0"/>
              </a:rPr>
              <a:t>педагог-психолог</a:t>
            </a:r>
          </a:p>
          <a:p>
            <a:pPr algn="r"/>
            <a:r>
              <a:rPr lang="ru-RU" sz="2400" b="1">
                <a:latin typeface="Monotype Corsiva" pitchFamily="66" charset="0"/>
              </a:rPr>
              <a:t>Командин Евгений Николаевич</a:t>
            </a:r>
          </a:p>
          <a:p>
            <a:pPr algn="r"/>
            <a:r>
              <a:rPr lang="ru-RU" sz="2400" b="1">
                <a:latin typeface="Monotype Corsiva" pitchFamily="66" charset="0"/>
              </a:rPr>
              <a:t>МДОУ д/с № 4 «Солнышко» </a:t>
            </a:r>
          </a:p>
          <a:p>
            <a:pPr algn="r"/>
            <a:r>
              <a:rPr lang="ru-RU" sz="2400" b="1">
                <a:latin typeface="Monotype Corsiva" pitchFamily="66" charset="0"/>
              </a:rPr>
              <a:t>г. Пятигорск</a:t>
            </a:r>
          </a:p>
        </p:txBody>
      </p:sp>
      <p:pic>
        <p:nvPicPr>
          <p:cNvPr id="2052" name="Picture 18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365625"/>
            <a:ext cx="2862262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051720" y="476672"/>
            <a:ext cx="62884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«Знаете ли вы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своего ребенка?»</a:t>
            </a:r>
          </a:p>
        </p:txBody>
      </p:sp>
      <p:pic>
        <p:nvPicPr>
          <p:cNvPr id="2054" name="Picture 4" descr="H:\клипарт\417d36f1712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591"/>
          <a:stretch>
            <a:fillRect/>
          </a:stretch>
        </p:blipFill>
        <p:spPr bwMode="auto">
          <a:xfrm>
            <a:off x="539750" y="260350"/>
            <a:ext cx="201453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клипарт\69261035_0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2349500"/>
            <a:ext cx="15113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 bwMode="auto">
          <a:xfrm rot="-6147692">
            <a:off x="7381875" y="5121275"/>
            <a:ext cx="89852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Дима\Desktop\клипарт\a6bb6aa44815t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 bwMode="auto">
          <a:xfrm>
            <a:off x="5148263" y="2205038"/>
            <a:ext cx="1800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9" descr="C:\Users\Дима\Desktop\клипарт\a6bb6aa44815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 bwMode="auto">
          <a:xfrm>
            <a:off x="3635375" y="2205038"/>
            <a:ext cx="1800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259632" y="476672"/>
            <a:ext cx="6537796" cy="720080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800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971550" y="1700213"/>
            <a:ext cx="320040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КАПРИЗЫ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87450" y="2781300"/>
            <a:ext cx="2720975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Плач, нытье по любому поводу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58888" y="4076700"/>
            <a:ext cx="2538412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внимания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547813" y="5516563"/>
            <a:ext cx="1944687" cy="981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не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867400" y="5732463"/>
            <a:ext cx="2136775" cy="725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148263" y="4221163"/>
            <a:ext cx="33607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уступить,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настоять на своем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076825" y="2781300"/>
            <a:ext cx="3432175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 на поведение или требование родителей</a:t>
            </a:r>
            <a:endParaRPr lang="ru-RU" sz="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148263" y="1700213"/>
            <a:ext cx="3200400" cy="5857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364581" y="951707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387157" y="965771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627313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627313" y="50133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2627313" y="3573463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6875463" y="52292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804025" y="3716338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32588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87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 rot="20524042">
            <a:off x="204696" y="586643"/>
            <a:ext cx="4052922" cy="1535634"/>
          </a:xfrm>
          <a:prstGeom prst="star12">
            <a:avLst>
              <a:gd name="adj" fmla="val 38291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4663" y="476250"/>
            <a:ext cx="44434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Яркость, гротескность.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«Игра на публику».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Наличие зрителей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276475"/>
            <a:ext cx="597217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Громогласный плач.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Крики.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Битье головой о стену или пол.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 err="1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Расцарапывание</a:t>
            </a: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лица.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2988" y="4868863"/>
            <a:ext cx="7137400" cy="1670050"/>
          </a:xfrm>
          <a:prstGeom prst="roundRect">
            <a:avLst>
              <a:gd name="adj" fmla="val 362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Возникают в ответ на обиду или неприятное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известие, усиливаются при повышенном внимании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окружающих и могут прекратиться после того,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это внимание иссякнет.</a:t>
            </a:r>
          </a:p>
        </p:txBody>
      </p:sp>
      <p:pic>
        <p:nvPicPr>
          <p:cNvPr id="33794" name="Picture 2" descr="H:\ДОШКОЛЬНИКИ\КАРТИНКИ К ЗАДАНИЯМ, УПРАЖНЕНИЯМ, ТЕСТАМ\картинки про детей\wwwdet-sadcom_foto_28-150x150.jpg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516216" y="2348880"/>
            <a:ext cx="2202929" cy="2202929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>
                <a:alpha val="56000"/>
              </a:srgbClr>
            </a:gs>
            <a:gs pos="100000">
              <a:srgbClr val="4D0808">
                <a:alpha val="7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042988" y="33337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ookman Old Style" pitchFamily="18" charset="0"/>
              </a:rPr>
              <a:t>Условия возникновения капризов: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3438" y="4724400"/>
            <a:ext cx="3097212" cy="720725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Переутомление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852738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Некомфортная обстановка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789363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Плохое  самочувствие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73238"/>
            <a:ext cx="3529013" cy="10080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Повышенная эмоциональная возбудимость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5589588"/>
            <a:ext cx="3097212" cy="6477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Чувствительность</a:t>
            </a:r>
            <a:r>
              <a:rPr lang="ru-RU" sz="24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31913" y="1412875"/>
            <a:ext cx="431800" cy="46085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331913" y="5732463"/>
            <a:ext cx="3311525" cy="36036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331913" y="4941888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331913" y="4076700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331913" y="3141663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331913" y="2133600"/>
            <a:ext cx="3240087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4213" y="476250"/>
            <a:ext cx="7848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6700" algn="ctr"/>
            <a:r>
              <a:rPr lang="ru-RU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 предотвратить приступы истерики у детей</a:t>
            </a:r>
          </a:p>
          <a:p>
            <a:pPr indent="266700" algn="ctr"/>
            <a:endParaRPr lang="ru-RU" sz="12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Научитесь предупреждать вспышки.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Переключайте детей на действия.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Назовите ребенку его эмоциональное состояние.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Скажите ребенку правду относительно последствий.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</p:txBody>
      </p:sp>
      <p:pic>
        <p:nvPicPr>
          <p:cNvPr id="14339" name="Picture 2" descr="C:\Users\Дима\Desktop\Кризис 3-х лет (картинки)\psiho3-6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5076825" y="4581525"/>
            <a:ext cx="2867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3" y="230188"/>
            <a:ext cx="74882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Если истерика все же началась:</a:t>
            </a:r>
          </a:p>
          <a:p>
            <a:pPr algn="ctr"/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всего не раздражаться, взять себя в руки;</a:t>
            </a:r>
            <a:endParaRPr lang="ru-RU" sz="2000" b="1" dirty="0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отвлечь малыша.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не реагировать на советы посторонних;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поддавайтесь на провокации.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выработайте всем семейством единую линию запретов и поощрений. </a:t>
            </a:r>
            <a:endParaRPr lang="ru-RU" sz="2000" b="1" dirty="0">
              <a:solidFill>
                <a:srgbClr val="4A206A"/>
              </a:solidFill>
            </a:endParaRPr>
          </a:p>
        </p:txBody>
      </p:sp>
      <p:pic>
        <p:nvPicPr>
          <p:cNvPr id="15363" name="Picture 2" descr="C:\Users\Дима\Desktop\Кризис 3-х лет (картинки)\3year_kid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859338" y="5084763"/>
            <a:ext cx="2268537" cy="1512887"/>
          </a:xfrm>
          <a:prstGeom prst="rect">
            <a:avLst/>
          </a:prstGeom>
          <a:noFill/>
          <a:ln w="28575">
            <a:solidFill>
              <a:srgbClr val="53247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DAA6">
                <a:alpha val="94000"/>
              </a:srgbClr>
            </a:gs>
            <a:gs pos="50000">
              <a:srgbClr val="85A551">
                <a:alpha val="88000"/>
              </a:srgbClr>
            </a:gs>
            <a:gs pos="100000">
              <a:srgbClr val="0E470D">
                <a:alpha val="7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 rot="20868040">
            <a:off x="332016" y="479436"/>
            <a:ext cx="3351529" cy="1801546"/>
          </a:xfrm>
          <a:prstGeom prst="frame">
            <a:avLst>
              <a:gd name="adj1" fmla="val 11797"/>
            </a:avLst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Симптом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обесценивания</a:t>
            </a:r>
          </a:p>
        </p:txBody>
      </p:sp>
      <p:pic>
        <p:nvPicPr>
          <p:cNvPr id="16387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3900488"/>
            <a:ext cx="2195513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Анимашки Дети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7489825" y="3789363"/>
            <a:ext cx="165417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4284663" y="476250"/>
            <a:ext cx="4318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Изменяется отношение ребенка</a:t>
            </a:r>
          </a:p>
          <a:p>
            <a:r>
              <a:rPr lang="ru-RU" b="1" dirty="0">
                <a:latin typeface="Comic Sans MS" pitchFamily="66" charset="0"/>
              </a:rPr>
              <a:t>к любимым вещам и игрушкам</a:t>
            </a:r>
          </a:p>
          <a:p>
            <a:r>
              <a:rPr lang="ru-RU" b="1" dirty="0">
                <a:latin typeface="Comic Sans MS" pitchFamily="66" charset="0"/>
              </a:rPr>
              <a:t>(он может бросать их, ломать) </a:t>
            </a:r>
          </a:p>
          <a:p>
            <a:r>
              <a:rPr lang="ru-RU" b="1" dirty="0">
                <a:latin typeface="Comic Sans MS" pitchFamily="66" charset="0"/>
              </a:rPr>
              <a:t>и к людям (малыш может стукнуть</a:t>
            </a:r>
          </a:p>
          <a:p>
            <a:r>
              <a:rPr lang="ru-RU" b="1" dirty="0">
                <a:latin typeface="Comic Sans MS" pitchFamily="66" charset="0"/>
              </a:rPr>
              <a:t>или обозвать маму грубыми словами).</a:t>
            </a: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476375" y="2420938"/>
            <a:ext cx="69119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Comic Sans MS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lang="ru-RU" sz="1600" b="1" dirty="0">
                <a:latin typeface="Comic Sans MS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lang="ru-RU" sz="1600" b="1" dirty="0">
                <a:latin typeface="Comic Sans MS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lang="ru-RU" sz="1600" b="1" dirty="0">
                <a:latin typeface="Comic Sans MS" pitchFamily="66" charset="0"/>
              </a:rPr>
              <a:t> </a:t>
            </a:r>
          </a:p>
          <a:p>
            <a:r>
              <a:rPr lang="ru-RU" sz="1600" b="1" u="sng" dirty="0">
                <a:latin typeface="Comic Sans MS" pitchFamily="66" charset="0"/>
              </a:rPr>
              <a:t>Что делать?</a:t>
            </a:r>
          </a:p>
          <a:p>
            <a:r>
              <a:rPr lang="ru-RU" sz="1600" b="1" dirty="0">
                <a:latin typeface="Comic Sans MS" pitchFamily="66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r>
              <a:rPr lang="ru-RU" sz="1600" b="1" dirty="0">
                <a:latin typeface="Comic Sans MS" pitchFamily="66" charset="0"/>
              </a:rPr>
              <a:t>ему рвать старые журналы. </a:t>
            </a:r>
          </a:p>
          <a:p>
            <a:r>
              <a:rPr lang="ru-RU" sz="1600" b="1" dirty="0">
                <a:latin typeface="Comic Sans MS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r>
              <a:rPr lang="ru-RU" sz="1600" b="1" dirty="0">
                <a:latin typeface="Comic Sans MS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214313"/>
            <a:ext cx="46085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В заключении: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836613"/>
            <a:ext cx="8104188" cy="594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Bookman Old Style" pitchFamily="18" charset="0"/>
                <a:cs typeface="+mn-cs"/>
              </a:rPr>
              <a:t>		1. Кризис может начаться уже с 2,5 лет, а закончиться в 3,5-4 года</a:t>
            </a:r>
            <a:r>
              <a:rPr lang="ru-RU" sz="1600" dirty="0">
                <a:latin typeface="Bookman Old Style" pitchFamily="18" charset="0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Bookman Old Style" pitchFamily="18" charset="0"/>
                <a:cs typeface="+mn-cs"/>
              </a:rPr>
              <a:t>		2. 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4.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5.  Помните, что ребенок многие слова и поступки повторяет за Вами, поэтому следите за собой 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6186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6.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Желаю Вам 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31000"/>
              </a:srgbClr>
            </a:gs>
            <a:gs pos="45000">
              <a:srgbClr val="FF7A00"/>
            </a:gs>
            <a:gs pos="70000">
              <a:srgbClr val="FF4F4F"/>
            </a:gs>
            <a:gs pos="100000">
              <a:srgbClr val="720C0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b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b="1" u="sng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развития ребенка 3 – 4,5 лет</a:t>
            </a:r>
            <a:endParaRPr lang="ru-RU" sz="3600" b="1" u="sng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2" descr="C:\Users\Дима\Desktop\Кризис 3-х лет (картинки)\Кризис-3-х-лет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724400"/>
            <a:ext cx="18573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Физическое развитие – бурный физический рост.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начинает говорить о себе не в третьем, а в    первом лице.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осознает себя как отдельного человека со своими желаниями и особенностями.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563888" y="3645024"/>
            <a:ext cx="1224136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797152"/>
            <a:ext cx="529343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cap="all" dirty="0">
                <a:ln w="63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+mn-cs"/>
              </a:rPr>
              <a:t>КРИЗИС</a:t>
            </a:r>
          </a:p>
        </p:txBody>
      </p:sp>
      <p:pic>
        <p:nvPicPr>
          <p:cNvPr id="3081" name="Picture 4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 flipH="1">
            <a:off x="468313" y="3703638"/>
            <a:ext cx="13668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Кризис – </a:t>
            </a:r>
            <a:b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движущая сила развития</a:t>
            </a:r>
            <a:endParaRPr lang="ru-RU" sz="3600" b="1" i="1" u="sng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3779838"/>
            <a:ext cx="8424862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 dirty="0">
              <a:latin typeface="Monotype Corsiva" pitchFamily="66" charset="0"/>
            </a:endParaRP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Любой кризис  - это внутреннее противоречие</a:t>
            </a: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 между  «хочу» и «могу».</a:t>
            </a:r>
            <a:endParaRPr lang="ru-RU" b="1" u="sng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Bookman Old Style" pitchFamily="18" charset="0"/>
              </a:rPr>
              <a:t>	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То есть, с одной стороны, многие желания ребенка не соответствуют  его реальным возможностям (внутренний конфликт), а с другой стороны, он сталкивается с постоянной опекой взрослых (внешний конфликт).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lang="ru-RU" sz="1600" b="1" dirty="0">
              <a:latin typeface="Monotype Corsiva" pitchFamily="66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 rot="20948554" flipH="1">
            <a:off x="740776" y="1145326"/>
            <a:ext cx="1081468" cy="147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708920"/>
            <a:ext cx="2536271" cy="954107"/>
          </a:xfrm>
          <a:prstGeom prst="rect">
            <a:avLst/>
          </a:prstGeom>
          <a:ln>
            <a:solidFill>
              <a:srgbClr val="0040C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Послушный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ребенок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3131840" y="1196752"/>
            <a:ext cx="4536504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раздражительность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3635896" y="1844824"/>
            <a:ext cx="4139952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требовательность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564904"/>
            <a:ext cx="2952328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упрямство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3140968"/>
            <a:ext cx="2399068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капризы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16238" y="1773238"/>
            <a:ext cx="576262" cy="1295400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0" idx="3"/>
          </p:cNvCxnSpPr>
          <p:nvPr/>
        </p:nvCxnSpPr>
        <p:spPr>
          <a:xfrm flipV="1">
            <a:off x="2916238" y="2582863"/>
            <a:ext cx="1325562" cy="541337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0" idx="2"/>
          </p:cNvCxnSpPr>
          <p:nvPr/>
        </p:nvCxnSpPr>
        <p:spPr>
          <a:xfrm flipV="1">
            <a:off x="2916238" y="2960688"/>
            <a:ext cx="2376487" cy="252412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0" idx="2"/>
          </p:cNvCxnSpPr>
          <p:nvPr/>
        </p:nvCxnSpPr>
        <p:spPr>
          <a:xfrm>
            <a:off x="2916238" y="3284538"/>
            <a:ext cx="3311525" cy="288925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475656" y="188640"/>
            <a:ext cx="5436096" cy="1080120"/>
          </a:xfrm>
          <a:prstGeom prst="horizontalScroll">
            <a:avLst>
              <a:gd name="adj" fmla="val 17449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732240" y="4509120"/>
            <a:ext cx="1903363" cy="1343072"/>
          </a:xfrm>
          <a:prstGeom prst="roundRect">
            <a:avLst/>
          </a:prstGeom>
          <a:ln>
            <a:solidFill>
              <a:srgbClr val="004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468313" y="1196975"/>
            <a:ext cx="8207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40C0"/>
                </a:solidFill>
                <a:latin typeface="Comic Sans MS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2492375"/>
            <a:ext cx="6135687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635"/>
                </a:solidFill>
                <a:latin typeface="Comic Sans MS" pitchFamily="66" charset="0"/>
                <a:cs typeface="+mn-cs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8" y="4221163"/>
            <a:ext cx="6553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pic>
        <p:nvPicPr>
          <p:cNvPr id="5129" name="Picture 2" descr="C:\Users\Дима\Desktop\Кризис 3-х лет (картинки)\i0283.pn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 t="14795" r="11716" b="5679"/>
          <a:stretch>
            <a:fillRect/>
          </a:stretch>
        </p:blipFill>
        <p:spPr bwMode="auto">
          <a:xfrm>
            <a:off x="684213" y="2420938"/>
            <a:ext cx="1366837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714" y="188640"/>
            <a:ext cx="609173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Задача взрослых: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052736"/>
            <a:ext cx="577273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поддержать ребенка;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превратить негативизм в игру;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обучать ребенка правильно выражать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свои желания и намерения.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574343"/>
              </p:ext>
            </p:extLst>
          </p:nvPr>
        </p:nvGraphicFramePr>
        <p:xfrm>
          <a:off x="611560" y="2492896"/>
          <a:ext cx="7848872" cy="3657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24436"/>
                <a:gridCol w="3924436"/>
              </a:tblGrid>
              <a:tr h="24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НЕГАТИВИЗМ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НЕПОСЛУШАНИЕ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поступает наперекор своему желанию.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следует своему желанию, которое идет вразрез с намерениями взрослого.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Не избирательно.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Мотив: сделать как угодно, лишь бы не так!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20807748">
            <a:off x="110159" y="542048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04664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862846">
            <a:off x="1070503" y="328307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9862" y="6189154"/>
            <a:ext cx="820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Презентация скачана с сайта </a:t>
            </a:r>
            <a:r>
              <a:rPr lang="en-US" sz="1400" b="1" dirty="0" smtClean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Psy.5igorsk.RU</a:t>
            </a:r>
            <a:br>
              <a:rPr lang="en-US" sz="1400" b="1" dirty="0" smtClean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ru-RU" sz="1400" b="1" dirty="0" smtClean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Первый психологический портал </a:t>
            </a:r>
            <a:r>
              <a:rPr lang="ru-RU" sz="1400" b="1" dirty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Пятигор</a:t>
            </a:r>
            <a:r>
              <a:rPr lang="en-US" sz="1400" b="1" dirty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c</a:t>
            </a:r>
            <a:r>
              <a:rPr lang="ru-RU" sz="1400" b="1" dirty="0" smtClean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ка</a:t>
            </a:r>
            <a:r>
              <a:rPr lang="en-US" sz="1400" b="1" dirty="0">
                <a:solidFill>
                  <a:srgbClr val="004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004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 rot="20181545">
            <a:off x="416172" y="855437"/>
            <a:ext cx="2827928" cy="10539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Упрямство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00" y="260350"/>
            <a:ext cx="52149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pic>
        <p:nvPicPr>
          <p:cNvPr id="7172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0" y="2420938"/>
            <a:ext cx="1792288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750" y="2205038"/>
            <a:ext cx="680243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6100" y="4500563"/>
            <a:ext cx="45370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Просто подождите несколько минут.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Малыш сам созреет, и сам примет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Решение – попросит книжку.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         Удивительно, но факт!</a:t>
            </a:r>
          </a:p>
        </p:txBody>
      </p:sp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2267744" y="4941168"/>
            <a:ext cx="2088232" cy="139215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539553" y="4640518"/>
            <a:ext cx="2088231" cy="1801300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403648" y="404664"/>
            <a:ext cx="6508599" cy="940653"/>
          </a:xfrm>
          <a:prstGeom prst="bevel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Ошибка родителей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352928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.</a:t>
            </a: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539552" y="3212976"/>
            <a:ext cx="2448272" cy="936104"/>
          </a:xfrm>
          <a:prstGeom prst="roundRect">
            <a:avLst>
              <a:gd name="adj" fmla="val 2324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Oval 1"/>
          <p:cNvSpPr>
            <a:spLocks noChangeArrowheads="1"/>
          </p:cNvSpPr>
          <p:nvPr/>
        </p:nvSpPr>
        <p:spPr bwMode="auto">
          <a:xfrm>
            <a:off x="3923928" y="3212976"/>
            <a:ext cx="1728192" cy="864096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СИЛЬНО ХОЧЕТСЯ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6660232" y="3212976"/>
            <a:ext cx="2016224" cy="936104"/>
          </a:xfrm>
          <a:prstGeom prst="roundRect">
            <a:avLst>
              <a:gd name="adj" fmla="val 34282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ОН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е равно 8"/>
          <p:cNvSpPr/>
          <p:nvPr/>
        </p:nvSpPr>
        <p:spPr>
          <a:xfrm>
            <a:off x="3059832" y="3356992"/>
            <a:ext cx="792088" cy="432048"/>
          </a:xfrm>
          <a:prstGeom prst="mathNotEqual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24128" y="3284984"/>
            <a:ext cx="770384" cy="698376"/>
          </a:xfrm>
          <a:prstGeom prst="mathEqual">
            <a:avLst>
              <a:gd name="adj1" fmla="val 14934"/>
              <a:gd name="adj2" fmla="val 11760"/>
            </a:avLst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681" name="Picture 9" descr="C:\Users\Дима\Desktop\Кризис 3-х лет (картинки)\596-b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79712" y="4005064"/>
            <a:ext cx="1946334" cy="2483800"/>
          </a:xfrm>
          <a:prstGeom prst="roundRect">
            <a:avLst>
              <a:gd name="adj" fmla="val 2761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4" name="Picture 6" descr="H:\ДОШКОЛЬНИКИ\КАРТИНКИ К ЗАДАНИЯМ, УПРАЖНЕНИЯМ, ТЕСТАМ\агрессия, страхи, тревожность, СДВГ, и др. (рисунки)\eb0fcc3230183269503a8085244f886d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491880" y="4509120"/>
            <a:ext cx="2016224" cy="2016224"/>
          </a:xfrm>
          <a:prstGeom prst="roundRect">
            <a:avLst>
              <a:gd name="adj" fmla="val 24536"/>
            </a:avLst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10" descr="C:\Users\Дима\Desktop\Кризис 3-х лет (картинки)\nklj.JPG"/>
          <p:cNvPicPr>
            <a:picLocks noChangeAspect="1" noChangeArrowheads="1"/>
          </p:cNvPicPr>
          <p:nvPr/>
        </p:nvPicPr>
        <p:blipFill>
          <a:blip r:embed="rId5" cstate="print">
            <a:lum bright="10000" contrast="20000"/>
          </a:blip>
          <a:srcRect/>
          <a:stretch>
            <a:fillRect/>
          </a:stretch>
        </p:blipFill>
        <p:spPr bwMode="auto">
          <a:xfrm flipH="1">
            <a:off x="5148064" y="4869160"/>
            <a:ext cx="1824987" cy="1800200"/>
          </a:xfrm>
          <a:prstGeom prst="roundRect">
            <a:avLst>
              <a:gd name="adj" fmla="val 27377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552" y="1700808"/>
            <a:ext cx="2843808" cy="1080120"/>
          </a:xfrm>
          <a:prstGeom prst="rect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УПРЯМСТВО</a:t>
            </a:r>
            <a:b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ПОРОЖДАЕТ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35375" y="4221163"/>
            <a:ext cx="4799013" cy="792162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РАЗДРАЖИТЕЛЬНОСТЬ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724525" y="908050"/>
            <a:ext cx="2667000" cy="725488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НЕВРОЗЫ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2636838"/>
            <a:ext cx="3957637" cy="13906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РАССТРОЙСТВО</a:t>
            </a:r>
            <a:endParaRPr lang="ru-RU" sz="7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НЕРВНОЙ 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СИСТЕМЫ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003800" y="1773238"/>
            <a:ext cx="3378200" cy="681037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ЛЖИВОСТЬ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20655506">
            <a:off x="3259138" y="1317625"/>
            <a:ext cx="2520950" cy="2301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348038" y="1989138"/>
            <a:ext cx="1655762" cy="2873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 rot="2398111">
            <a:off x="3233738" y="2733675"/>
            <a:ext cx="1327150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3549344">
            <a:off x="2824163" y="3302000"/>
            <a:ext cx="1735138" cy="3254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7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28850" algn="l"/>
              </a:tabLst>
            </a:pPr>
            <a:r>
              <a:rPr lang="ru-RU" sz="800"/>
              <a:t/>
            </a:r>
            <a:br>
              <a:rPr lang="ru-RU" sz="800"/>
            </a:br>
            <a:endParaRPr lang="ru-RU"/>
          </a:p>
          <a:p>
            <a:pPr eaLnBrk="0" hangingPunct="0">
              <a:tabLst>
                <a:tab pos="2228850" algn="l"/>
              </a:tabLst>
            </a:pPr>
            <a:r>
              <a:rPr lang="ru-RU" sz="2000">
                <a:ea typeface="Times New Roman" pitchFamily="18" charset="0"/>
              </a:rPr>
              <a:t>	</a:t>
            </a:r>
            <a:endParaRPr lang="ru-RU" sz="800"/>
          </a:p>
          <a:p>
            <a:pPr eaLnBrk="0" hangingPunct="0">
              <a:tabLst>
                <a:tab pos="2228850" algn="l"/>
              </a:tabLst>
            </a:pPr>
            <a:endParaRPr lang="ru-RU"/>
          </a:p>
        </p:txBody>
      </p:sp>
      <p:pic>
        <p:nvPicPr>
          <p:cNvPr id="30738" name="Picture 18" descr="C:\Users\Дима\Desktop\Кризис 3-х лет (картинки)\krizis_3_letnego_vozrasta_u_detei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99592" y="3573016"/>
            <a:ext cx="2088232" cy="2505878"/>
          </a:xfrm>
          <a:prstGeom prst="roundRect">
            <a:avLst>
              <a:gd name="adj" fmla="val 36131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9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 bwMode="auto">
          <a:xfrm rot="-6147692">
            <a:off x="6689725" y="4708525"/>
            <a:ext cx="1243013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7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8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8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3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7" grpId="0" animBg="1"/>
      <p:bldP spid="30726" grpId="0" animBg="1"/>
      <p:bldP spid="307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181545">
            <a:off x="274184" y="790725"/>
            <a:ext cx="3243785" cy="115104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Капризность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475" y="333375"/>
            <a:ext cx="5400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Это действия, которые лишены разумного основания, т.е. «Я так хочу и все!!!»</a:t>
            </a:r>
          </a:p>
        </p:txBody>
      </p:sp>
      <p:pic>
        <p:nvPicPr>
          <p:cNvPr id="10244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4868863"/>
            <a:ext cx="138747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627313" y="1916113"/>
            <a:ext cx="4191000" cy="1209675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ПРОЯВЛЕНИЯ КАПРИЗОВ</a:t>
            </a:r>
            <a:endParaRPr lang="ru-RU" sz="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5084763"/>
            <a:ext cx="2684463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Продолжить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начатое дело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3933825"/>
            <a:ext cx="3467100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Двигательное перевозбуждение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16463" y="3789363"/>
            <a:ext cx="40211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Недовольство, раздражительность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27538" y="5229225"/>
            <a:ext cx="1492250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Плач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4067175" y="3141663"/>
            <a:ext cx="0" cy="19431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4572000" y="3141663"/>
            <a:ext cx="0" cy="2087562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3419475" y="3141663"/>
            <a:ext cx="0" cy="863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 flipH="1">
            <a:off x="5435600" y="3141663"/>
            <a:ext cx="6350" cy="71913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61" name="Picture 17" descr="C:\Users\Дима\Desktop\Кризис 3-х лет (картинки)\0001_1881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 l="11165" t="20424" r="22336"/>
          <a:stretch>
            <a:fillRect/>
          </a:stretch>
        </p:blipFill>
        <p:spPr bwMode="auto">
          <a:xfrm>
            <a:off x="7164288" y="1268760"/>
            <a:ext cx="1368152" cy="2273897"/>
          </a:xfrm>
          <a:prstGeom prst="roundRect">
            <a:avLst>
              <a:gd name="adj" fmla="val 23686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1568</Words>
  <Application>Microsoft Office PowerPoint</Application>
  <PresentationFormat>Екран (4:3)</PresentationFormat>
  <Paragraphs>298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Тема Office</vt:lpstr>
      <vt:lpstr>Презентація PowerPoint</vt:lpstr>
      <vt:lpstr>Особенности  развития ребенка 3 – 4,5 лет</vt:lpstr>
      <vt:lpstr>Кризис –  движущая сила развития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LEGION</cp:lastModifiedBy>
  <cp:revision>102</cp:revision>
  <dcterms:modified xsi:type="dcterms:W3CDTF">2015-01-26T14:05:48Z</dcterms:modified>
</cp:coreProperties>
</file>