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6" r:id="rId2"/>
    <p:sldId id="258" r:id="rId3"/>
    <p:sldId id="263" r:id="rId4"/>
    <p:sldId id="264" r:id="rId5"/>
    <p:sldId id="265" r:id="rId6"/>
    <p:sldId id="261" r:id="rId7"/>
    <p:sldId id="260" r:id="rId8"/>
    <p:sldId id="262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52655" autoAdjust="0"/>
  </p:normalViewPr>
  <p:slideViewPr>
    <p:cSldViewPr>
      <p:cViewPr varScale="1">
        <p:scale>
          <a:sx n="60" d="100"/>
          <a:sy n="60" d="100"/>
        </p:scale>
        <p:origin x="-196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0DAC52-CEEA-48C0-8410-C9BF57D38DD5}" type="datetimeFigureOut">
              <a:rPr lang="uk-UA" smtClean="0"/>
              <a:t>26.01.2015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4F43C7-F0A0-44BB-88E6-730A86DE80F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3398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defRPr/>
            </a:pPr>
            <a:r>
              <a:rPr lang="ru-RU" sz="2400" dirty="0" smtClean="0"/>
              <a:t>ОСОБЕННОСТИ ПОДГОТОВКИ  КЛАССНОГО ЧАСА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marR="0" eaLnBrk="1" hangingPunct="1">
              <a:lnSpc>
                <a:spcPct val="80000"/>
              </a:lnSpc>
            </a:pPr>
            <a:r>
              <a:rPr lang="ru-RU" sz="1200" dirty="0" smtClean="0"/>
              <a:t>Сухарева Л.Г., </a:t>
            </a:r>
          </a:p>
          <a:p>
            <a:pPr marR="0" eaLnBrk="1" hangingPunct="1">
              <a:lnSpc>
                <a:spcPct val="80000"/>
              </a:lnSpc>
            </a:pPr>
            <a:r>
              <a:rPr lang="ru-RU" sz="1200" dirty="0" smtClean="0"/>
              <a:t>учитель начальных классов МБОУ «СОШ № 30» </a:t>
            </a:r>
            <a:endParaRPr lang="ru-RU" sz="1200" dirty="0" smtClean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4F43C7-F0A0-44BB-88E6-730A86DE80FC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423181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ЗАДАЧИ:</a:t>
            </a:r>
          </a:p>
          <a:p>
            <a:pPr eaLnBrk="1" hangingPunct="1"/>
            <a:r>
              <a:rPr lang="ru-RU" sz="1200" dirty="0" smtClean="0"/>
              <a:t>обогащение знаниями о природе, обществе, технике, человеке и т.д.;</a:t>
            </a:r>
          </a:p>
          <a:p>
            <a:pPr eaLnBrk="1" hangingPunct="1"/>
            <a:r>
              <a:rPr lang="ru-RU" sz="1200" dirty="0" smtClean="0"/>
              <a:t>формирование у детей навыков мыслительной и практической деятельности;</a:t>
            </a:r>
          </a:p>
          <a:p>
            <a:pPr eaLnBrk="1" hangingPunct="1"/>
            <a:r>
              <a:rPr lang="ru-RU" sz="1200" dirty="0" smtClean="0"/>
              <a:t>развитие эмоционально-чувственной сферы личности, формирование ценностей;</a:t>
            </a:r>
          </a:p>
          <a:p>
            <a:pPr eaLnBrk="1" hangingPunct="1"/>
            <a:r>
              <a:rPr lang="ru-RU" sz="1200" dirty="0" smtClean="0"/>
              <a:t>проявление индивидуальности и творческих способностей учащихся;</a:t>
            </a:r>
          </a:p>
          <a:p>
            <a:pPr eaLnBrk="1" hangingPunct="1"/>
            <a:r>
              <a:rPr lang="ru-RU" sz="1200" dirty="0" smtClean="0"/>
              <a:t>формирование классного коллектива -благоприятной среды развития и жизнедеятельности школьников;</a:t>
            </a:r>
          </a:p>
          <a:p>
            <a:pPr eaLnBrk="1" hangingPunct="1"/>
            <a:r>
              <a:rPr lang="ru-RU" sz="1200" dirty="0" smtClean="0"/>
              <a:t>формирование коммуникативных навыков, умения говорить и слушать, принимать целесообразность и справедливость чужой точки зрения, отстаивать свою</a:t>
            </a:r>
            <a:r>
              <a:rPr lang="ru-RU" dirty="0" smtClean="0"/>
              <a:t>.</a:t>
            </a:r>
          </a:p>
          <a:p>
            <a:pPr eaLnBrk="1" hangingPunct="1"/>
            <a:endParaRPr lang="ru-RU" dirty="0" smtClean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4F43C7-F0A0-44BB-88E6-730A86DE80FC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835546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Методы и приёмы проведения классных часов</a:t>
            </a:r>
          </a:p>
          <a:p>
            <a:pPr eaLnBrk="1" hangingPunct="1"/>
            <a:r>
              <a:rPr lang="ru-RU" dirty="0" smtClean="0"/>
              <a:t>Беседа</a:t>
            </a:r>
          </a:p>
          <a:p>
            <a:pPr eaLnBrk="1" hangingPunct="1"/>
            <a:r>
              <a:rPr lang="ru-RU" dirty="0" smtClean="0"/>
              <a:t>Рассказ</a:t>
            </a:r>
          </a:p>
          <a:p>
            <a:pPr eaLnBrk="1" hangingPunct="1"/>
            <a:r>
              <a:rPr lang="ru-RU" dirty="0" smtClean="0"/>
              <a:t>Анкетирование и анализ его результатов</a:t>
            </a:r>
          </a:p>
          <a:p>
            <a:pPr eaLnBrk="1" hangingPunct="1"/>
            <a:r>
              <a:rPr lang="ru-RU" dirty="0" smtClean="0"/>
              <a:t>Обсуждение конкретных событий общественной и школьной жизни</a:t>
            </a:r>
          </a:p>
          <a:p>
            <a:pPr eaLnBrk="1" hangingPunct="1"/>
            <a:r>
              <a:rPr lang="ru-RU" dirty="0" smtClean="0"/>
              <a:t>Создание проблемных ситуаций</a:t>
            </a:r>
            <a:endParaRPr lang="ru-RU" dirty="0" smtClean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4F43C7-F0A0-44BB-88E6-730A86DE80FC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409453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Рекомендации по подготовке классного часа</a:t>
            </a:r>
          </a:p>
          <a:p>
            <a:pPr eaLnBrk="1" hangingPunct="1"/>
            <a:r>
              <a:rPr lang="ru-RU" sz="1200" dirty="0" smtClean="0"/>
              <a:t>классный час должен быть построен так, чтобы дети шли от простого к сложному, от информации к оценкам, от оценок к суждениям;</a:t>
            </a:r>
          </a:p>
          <a:p>
            <a:pPr eaLnBrk="1" hangingPunct="1"/>
            <a:r>
              <a:rPr lang="ru-RU" sz="1200" dirty="0" smtClean="0"/>
              <a:t>классный руководитель не должен  навязывать своего мнения и суждений, но оказывать помощь детям в поисках правильного решения, корректировать высказываемые суждения;</a:t>
            </a:r>
          </a:p>
          <a:p>
            <a:pPr eaLnBrk="1" hangingPunct="1"/>
            <a:r>
              <a:rPr lang="ru-RU" sz="1200" dirty="0" smtClean="0"/>
              <a:t>необходимо учитывать психологические и возрастные особенности учащихся. Для младших школьников необходима смена видов деятельности в течение классного часа для его эффективности ;</a:t>
            </a:r>
          </a:p>
          <a:p>
            <a:pPr eaLnBrk="1" hangingPunct="1"/>
            <a:r>
              <a:rPr lang="ru-RU" sz="1200" dirty="0" smtClean="0"/>
              <a:t>классный час должен нести положительный эмоциональный заряд, развивать эмоционально-чувственную сферу  учащихся. Классный час, где имеет место монолог одного актера, </a:t>
            </a:r>
            <a:r>
              <a:rPr lang="ru-RU" sz="1200" dirty="0" err="1" smtClean="0"/>
              <a:t>назидающего</a:t>
            </a:r>
            <a:r>
              <a:rPr lang="ru-RU" sz="1200" dirty="0" smtClean="0"/>
              <a:t> и поучающего, не может создать положительный психологический фон.</a:t>
            </a:r>
          </a:p>
          <a:p>
            <a:pPr eaLnBrk="1" hangingPunct="1"/>
            <a:r>
              <a:rPr lang="ru-RU" dirty="0" smtClean="0"/>
              <a:t> </a:t>
            </a:r>
          </a:p>
          <a:p>
            <a:pPr eaLnBrk="1" hangingPunct="1"/>
            <a:endParaRPr lang="ru-RU" dirty="0" smtClean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4F43C7-F0A0-44BB-88E6-730A86DE80FC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909460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Классный час на тему: «Милосердие»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b="1" dirty="0" smtClean="0"/>
              <a:t>Цель</a:t>
            </a:r>
            <a:r>
              <a:rPr lang="ru-RU" dirty="0" smtClean="0"/>
              <a:t>: воспитание милосердия в детях</a:t>
            </a:r>
          </a:p>
          <a:p>
            <a:pPr eaLnBrk="1" hangingPunct="1">
              <a:buFont typeface="Wingdings 3" pitchFamily="18" charset="2"/>
              <a:buNone/>
            </a:pPr>
            <a:endParaRPr lang="ru-RU" dirty="0" smtClean="0"/>
          </a:p>
          <a:p>
            <a:pPr eaLnBrk="1" hangingPunct="1">
              <a:buFont typeface="Wingdings 3" pitchFamily="18" charset="2"/>
              <a:buNone/>
            </a:pPr>
            <a:r>
              <a:rPr lang="ru-RU" b="1" dirty="0" smtClean="0"/>
              <a:t>Задачи</a:t>
            </a:r>
            <a:r>
              <a:rPr lang="ru-RU" dirty="0" smtClean="0"/>
              <a:t>: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dirty="0" smtClean="0"/>
              <a:t>-познакомить детей с понятием «милосердие»;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dirty="0" smtClean="0"/>
              <a:t>-воспитывать стремление помочь окружающим;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dirty="0" smtClean="0"/>
              <a:t>-развивать умение размышлять, задумываться над поступками людей.</a:t>
            </a:r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4F43C7-F0A0-44BB-88E6-730A86DE80FC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802336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800" b="1" kern="1200" dirty="0" smtClean="0"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pPr algn="ctr" eaLnBrk="1" hangingPunct="1">
              <a:buFont typeface="Wingdings 3" pitchFamily="18" charset="2"/>
              <a:buNone/>
              <a:defRPr/>
            </a:pPr>
            <a:r>
              <a:rPr lang="ru-RU" sz="1200" dirty="0" smtClean="0">
                <a:solidFill>
                  <a:schemeClr val="bg1">
                    <a:lumMod val="50000"/>
                  </a:schemeClr>
                </a:solidFill>
              </a:rPr>
              <a:t>О значении слова</a:t>
            </a:r>
          </a:p>
          <a:p>
            <a:pPr algn="ctr" eaLnBrk="1" hangingPunct="1">
              <a:buFont typeface="Wingdings 3" pitchFamily="18" charset="2"/>
              <a:buNone/>
              <a:defRPr/>
            </a:pPr>
            <a:r>
              <a:rPr lang="ru-RU" sz="1200" smtClean="0">
                <a:solidFill>
                  <a:srgbClr val="FF0000"/>
                </a:solidFill>
              </a:rPr>
              <a:t>МИЛО</a:t>
            </a:r>
            <a:r>
              <a:rPr lang="ru-RU" sz="1200" smtClean="0">
                <a:solidFill>
                  <a:srgbClr val="92D050"/>
                </a:solidFill>
              </a:rPr>
              <a:t>СЕРДИЕ</a:t>
            </a:r>
            <a:endParaRPr lang="ru-RU" sz="1200" smtClean="0">
              <a:solidFill>
                <a:srgbClr val="FF0000"/>
              </a:solidFill>
            </a:endParaRP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4F43C7-F0A0-44BB-88E6-730A86DE80FC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73749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Группа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34FDA5FB-6CA0-4275-9C9E-50E57744AFE0}" type="datetime1">
              <a:rPr lang="ru-RU" smtClean="0"/>
              <a:t>26.01.2015</a:t>
            </a:fld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7C2DD154-DD71-483F-B027-CA63DA666FF8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906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CA123-FBAD-4828-8963-1CA49467556C}" type="datetime1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31927-174C-4F88-B3AA-678965CA9DF3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5884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E3F8A-53B5-4483-890D-F56B384C1D81}" type="datetime1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AEE4B7-B34E-420B-9378-DF92B0E23170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130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D2398-0DB8-4EDA-AA6F-EFD389795F27}" type="datetime1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2132DE-3773-459F-B008-E98610BFFB5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720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Нашивка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5A50E09-FBF4-494E-B8FC-DD8C2F3DB1D1}" type="datetime1">
              <a:rPr lang="ru-RU" smtClean="0"/>
              <a:t>26.01.2015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82FEBC7-86F2-45DB-B85A-98528DC6D5C4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93463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CBD3A64-A544-4735-9EED-13E17741735B}" type="datetime1">
              <a:rPr lang="ru-RU" smtClean="0"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6AB8914-8CA9-46AB-8275-4115940256F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18815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C18894D-42E4-4BF8-8FE7-FBE8ED21999A}" type="datetime1">
              <a:rPr lang="ru-RU" smtClean="0"/>
              <a:t>26.01.2015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1414368-E000-4131-89CA-6A33A210A944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69616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0234F29-3032-422D-AC01-4BE8F0D816A4}" type="datetime1">
              <a:rPr lang="ru-RU" smtClean="0"/>
              <a:t>26.01.2015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8B95398-6863-4949-BE5C-47B4CF6DA2F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3604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DBA0B-B8D8-43FE-B490-F174380F9199}" type="datetime1">
              <a:rPr lang="ru-RU" smtClean="0"/>
              <a:t>26.01.2015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45BDE-EE66-4030-AC07-E3CAAA02FF5F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9550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C19E892-A7A9-49C1-8657-2C298F39C05C}" type="datetime1">
              <a:rPr lang="ru-RU" smtClean="0"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AC21C3D-9D14-44EE-992B-EE87D8934917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90785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олилиния 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ый треугольник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Нашивка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46CABA4D-913D-4C45-B370-0CE8E1BC7D7F}" type="datetime1">
              <a:rPr lang="ru-RU" smtClean="0"/>
              <a:t>26.01.2015</a:t>
            </a:fld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7544864B-7886-4245-A7F9-ECBDED3161F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14602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DBD4C735-F9BB-4873-BEBE-DF0AACC2E3C3}" type="datetime1">
              <a:rPr lang="ru-RU" smtClean="0"/>
              <a:t>26.01.2015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ED1ECD3B-ED11-4D83-B3F1-563AFCC185B3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1" r:id="rId2"/>
    <p:sldLayoutId id="2147483786" r:id="rId3"/>
    <p:sldLayoutId id="2147483787" r:id="rId4"/>
    <p:sldLayoutId id="2147483788" r:id="rId5"/>
    <p:sldLayoutId id="2147483789" r:id="rId6"/>
    <p:sldLayoutId id="2147483782" r:id="rId7"/>
    <p:sldLayoutId id="2147483790" r:id="rId8"/>
    <p:sldLayoutId id="2147483791" r:id="rId9"/>
    <p:sldLayoutId id="2147483783" r:id="rId10"/>
    <p:sldLayoutId id="2147483784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 eaLnBrk="1" hangingPunct="1">
              <a:lnSpc>
                <a:spcPct val="80000"/>
              </a:lnSpc>
            </a:pPr>
            <a:r>
              <a:rPr lang="ru-RU" sz="2000" dirty="0" smtClean="0"/>
              <a:t>Сухарева Л.Г., </a:t>
            </a:r>
          </a:p>
          <a:p>
            <a:pPr marR="0" eaLnBrk="1" hangingPunct="1">
              <a:lnSpc>
                <a:spcPct val="80000"/>
              </a:lnSpc>
            </a:pPr>
            <a:r>
              <a:rPr lang="ru-RU" sz="2000" dirty="0" smtClean="0"/>
              <a:t>учитель начальных классов МБОУ «СОШ № 30» 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42910" y="1214422"/>
            <a:ext cx="7772400" cy="1829761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4000" dirty="0" smtClean="0"/>
              <a:t>ОСОБЕННОСТИ ПОДГОТОВКИ  КЛАССНОГО ЧАСА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1800" dirty="0" smtClean="0"/>
              <a:t>обогащение знаниями о природе, обществе, технике, человеке и т.д.;</a:t>
            </a:r>
          </a:p>
          <a:p>
            <a:pPr eaLnBrk="1" hangingPunct="1"/>
            <a:r>
              <a:rPr lang="ru-RU" sz="1800" dirty="0" smtClean="0"/>
              <a:t>формирование у детей навыков мыслительной и практической деятельности;</a:t>
            </a:r>
          </a:p>
          <a:p>
            <a:pPr eaLnBrk="1" hangingPunct="1"/>
            <a:r>
              <a:rPr lang="ru-RU" sz="1800" dirty="0" smtClean="0"/>
              <a:t>развитие эмоционально-чувственной сферы личности, формирование ценностей;</a:t>
            </a:r>
          </a:p>
          <a:p>
            <a:pPr eaLnBrk="1" hangingPunct="1"/>
            <a:r>
              <a:rPr lang="ru-RU" sz="1800" dirty="0" smtClean="0"/>
              <a:t>проявление индивидуальности и творческих способностей учащихся;</a:t>
            </a:r>
          </a:p>
          <a:p>
            <a:pPr eaLnBrk="1" hangingPunct="1"/>
            <a:r>
              <a:rPr lang="ru-RU" sz="1800" dirty="0" smtClean="0"/>
              <a:t>формирование классного коллектива -благоприятной среды развития и жизнедеятельности школьников;</a:t>
            </a:r>
          </a:p>
          <a:p>
            <a:pPr eaLnBrk="1" hangingPunct="1"/>
            <a:r>
              <a:rPr lang="ru-RU" sz="1800" dirty="0" smtClean="0"/>
              <a:t>формирование коммуникативных навыков, умения говорить и слушать, принимать целесообразность и справедливость чужой точки зрения, отстаивать свою</a:t>
            </a:r>
            <a:r>
              <a:rPr lang="ru-RU" dirty="0" smtClean="0"/>
              <a:t>.</a:t>
            </a:r>
          </a:p>
          <a:p>
            <a:pPr eaLnBrk="1" hangingPunct="1"/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Беседа</a:t>
            </a:r>
          </a:p>
          <a:p>
            <a:pPr eaLnBrk="1" hangingPunct="1"/>
            <a:r>
              <a:rPr lang="ru-RU" dirty="0" smtClean="0"/>
              <a:t>Рассказ</a:t>
            </a:r>
          </a:p>
          <a:p>
            <a:pPr eaLnBrk="1" hangingPunct="1"/>
            <a:r>
              <a:rPr lang="ru-RU" dirty="0" smtClean="0"/>
              <a:t>Анкетирование и анализ его результатов</a:t>
            </a:r>
          </a:p>
          <a:p>
            <a:pPr eaLnBrk="1" hangingPunct="1"/>
            <a:r>
              <a:rPr lang="ru-RU" dirty="0" smtClean="0"/>
              <a:t>Обсуждение конкретных событий общественной и школьной жизни</a:t>
            </a:r>
          </a:p>
          <a:p>
            <a:pPr eaLnBrk="1" hangingPunct="1"/>
            <a:r>
              <a:rPr lang="ru-RU" dirty="0" smtClean="0"/>
              <a:t>Создание проблемных ситуаций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Методы и приёмы проведения классных часов</a:t>
            </a: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1800" dirty="0" smtClean="0"/>
              <a:t>классный час должен быть построен так, чтобы дети шли от простого к сложному, от информации к оценкам, от оценок к суждениям;</a:t>
            </a:r>
          </a:p>
          <a:p>
            <a:pPr eaLnBrk="1" hangingPunct="1"/>
            <a:r>
              <a:rPr lang="ru-RU" sz="1800" dirty="0" smtClean="0"/>
              <a:t>классный руководитель не должен  навязывать своего мнения и суждений, но оказывать помощь детям в поисках правильного решения, корректировать высказываемые суждения;</a:t>
            </a:r>
          </a:p>
          <a:p>
            <a:pPr eaLnBrk="1" hangingPunct="1"/>
            <a:r>
              <a:rPr lang="ru-RU" sz="1800" dirty="0" smtClean="0"/>
              <a:t>необходимо учитывать психологические и возрастные особенности учащихся. Для младших школьников необходима смена видов деятельности в течение классного часа для его эффективности ;</a:t>
            </a:r>
          </a:p>
          <a:p>
            <a:pPr eaLnBrk="1" hangingPunct="1"/>
            <a:r>
              <a:rPr lang="ru-RU" sz="1800" dirty="0" smtClean="0"/>
              <a:t>классный час должен нести положительный эмоциональный заряд, развивать эмоционально-чувственную сферу  учащихся. Классный час, где имеет место монолог одного актера, </a:t>
            </a:r>
            <a:r>
              <a:rPr lang="ru-RU" sz="1800" dirty="0" err="1" smtClean="0"/>
              <a:t>назидающего</a:t>
            </a:r>
            <a:r>
              <a:rPr lang="ru-RU" sz="1800" dirty="0" smtClean="0"/>
              <a:t> и поучающего, не может создать положительный психологический фон.</a:t>
            </a:r>
          </a:p>
          <a:p>
            <a:pPr eaLnBrk="1" hangingPunct="1"/>
            <a:r>
              <a:rPr lang="ru-RU" dirty="0" smtClean="0"/>
              <a:t> </a:t>
            </a:r>
          </a:p>
          <a:p>
            <a:pPr eaLnBrk="1" hangingPunct="1"/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Рекомендации по подготовке классного часа</a:t>
            </a: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ru-RU" b="1" dirty="0" smtClean="0"/>
              <a:t>Цель</a:t>
            </a:r>
            <a:r>
              <a:rPr lang="ru-RU" dirty="0" smtClean="0"/>
              <a:t>: воспитание милосердия в детях</a:t>
            </a:r>
          </a:p>
          <a:p>
            <a:pPr eaLnBrk="1" hangingPunct="1">
              <a:buFont typeface="Wingdings 3" pitchFamily="18" charset="2"/>
              <a:buNone/>
            </a:pPr>
            <a:endParaRPr lang="ru-RU" dirty="0" smtClean="0"/>
          </a:p>
          <a:p>
            <a:pPr eaLnBrk="1" hangingPunct="1">
              <a:buFont typeface="Wingdings 3" pitchFamily="18" charset="2"/>
              <a:buNone/>
            </a:pPr>
            <a:r>
              <a:rPr lang="ru-RU" b="1" dirty="0" smtClean="0"/>
              <a:t>Задачи</a:t>
            </a:r>
            <a:r>
              <a:rPr lang="ru-RU" dirty="0" smtClean="0"/>
              <a:t>: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dirty="0" smtClean="0"/>
              <a:t>-познакомить детей с понятием «милосердие»;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dirty="0" smtClean="0"/>
              <a:t>-воспитывать стремление помочь окружающим;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dirty="0" smtClean="0"/>
              <a:t>-развивать умение размышлять, задумываться над поступками людей.</a:t>
            </a:r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dirty="0" smtClean="0"/>
              <a:t>Классный час на тему: «Милосердие»</a:t>
            </a: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Admin\Desktop\47722331_1214842148V8q3wZ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3188" y="142875"/>
            <a:ext cx="6357937" cy="6345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 3" pitchFamily="18" charset="2"/>
              <a:buNone/>
              <a:defRPr/>
            </a:pPr>
            <a:r>
              <a:rPr lang="ru-RU" sz="7200" dirty="0" smtClean="0">
                <a:solidFill>
                  <a:schemeClr val="bg1">
                    <a:lumMod val="50000"/>
                  </a:schemeClr>
                </a:solidFill>
              </a:rPr>
              <a:t>О значении слова</a:t>
            </a:r>
          </a:p>
          <a:p>
            <a:pPr algn="ctr" eaLnBrk="1" hangingPunct="1">
              <a:buFont typeface="Wingdings 3" pitchFamily="18" charset="2"/>
              <a:buNone/>
              <a:defRPr/>
            </a:pPr>
            <a:r>
              <a:rPr lang="ru-RU" sz="7200" dirty="0" smtClean="0">
                <a:solidFill>
                  <a:srgbClr val="FF0000"/>
                </a:solidFill>
              </a:rPr>
              <a:t>МИЛО</a:t>
            </a:r>
            <a:r>
              <a:rPr lang="ru-RU" sz="7200" dirty="0" smtClean="0">
                <a:solidFill>
                  <a:srgbClr val="92D050"/>
                </a:solidFill>
              </a:rPr>
              <a:t>СЕРДИЕ</a:t>
            </a:r>
            <a:endParaRPr lang="ru-RU" sz="7200" dirty="0" smtClean="0">
              <a:solidFill>
                <a:srgbClr val="FF0000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Содержимое 1"/>
          <p:cNvSpPr>
            <a:spLocks noGrp="1"/>
          </p:cNvSpPr>
          <p:nvPr>
            <p:ph idx="1"/>
          </p:nvPr>
        </p:nvSpPr>
        <p:spPr>
          <a:xfrm>
            <a:off x="571500" y="1000125"/>
            <a:ext cx="8229600" cy="4525963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ru-RU" smtClean="0"/>
              <a:t>Не стой в стороне равнодушно,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mtClean="0"/>
              <a:t>Когда у кого-то беда.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mtClean="0"/>
              <a:t>Рвануться на выручку нужно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mtClean="0"/>
              <a:t>В любую минуту всегда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mtClean="0"/>
              <a:t>И если кому-то, кому-то поможет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mtClean="0"/>
              <a:t>Твоя доброта, улыбка твоя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mtClean="0"/>
              <a:t>Ты  счастлив ,что день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mtClean="0"/>
              <a:t>Не напрасно был прожит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mtClean="0"/>
              <a:t>Что годы живешь ты не зря.</a:t>
            </a:r>
          </a:p>
          <a:p>
            <a:pPr eaLnBrk="1" hangingPunct="1"/>
            <a:endParaRPr lang="ru-RU" smtClean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89</TotalTime>
  <Words>574</Words>
  <Application>Microsoft Office PowerPoint</Application>
  <PresentationFormat>Екран (4:3)</PresentationFormat>
  <Paragraphs>87</Paragraphs>
  <Slides>8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8</vt:i4>
      </vt:variant>
    </vt:vector>
  </HeadingPairs>
  <TitlesOfParts>
    <vt:vector size="9" baseType="lpstr">
      <vt:lpstr>Открытая</vt:lpstr>
      <vt:lpstr>ОСОБЕННОСТИ ПОДГОТОВКИ  КЛАССНОГО ЧАСА </vt:lpstr>
      <vt:lpstr>ЗАДАЧИ:</vt:lpstr>
      <vt:lpstr>Методы и приёмы проведения классных часов</vt:lpstr>
      <vt:lpstr>Рекомендации по подготовке классного часа</vt:lpstr>
      <vt:lpstr>Классный час на тему: «Милосердие»</vt:lpstr>
      <vt:lpstr>Презентація PowerPoint</vt:lpstr>
      <vt:lpstr>Презентація PowerPoint</vt:lpstr>
      <vt:lpstr>Презентація PowerPoint</vt:lpstr>
    </vt:vector>
  </TitlesOfParts>
  <Company>MultiDVD Team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</dc:title>
  <dc:creator>Admin</dc:creator>
  <cp:lastModifiedBy>LEGION</cp:lastModifiedBy>
  <cp:revision>15</cp:revision>
  <dcterms:created xsi:type="dcterms:W3CDTF">2011-08-17T09:35:34Z</dcterms:created>
  <dcterms:modified xsi:type="dcterms:W3CDTF">2015-01-26T14:08:16Z</dcterms:modified>
</cp:coreProperties>
</file>