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72" r:id="rId10"/>
    <p:sldId id="265" r:id="rId11"/>
    <p:sldId id="266" r:id="rId12"/>
    <p:sldId id="273" r:id="rId13"/>
    <p:sldId id="268" r:id="rId14"/>
    <p:sldId id="269" r:id="rId15"/>
    <p:sldId id="270" r:id="rId16"/>
    <p:sldId id="271" r:id="rId17"/>
    <p:sldId id="267" r:id="rId18"/>
    <p:sldId id="274" r:id="rId19"/>
    <p:sldId id="279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4463" autoAdjust="0"/>
  </p:normalViewPr>
  <p:slideViewPr>
    <p:cSldViewPr>
      <p:cViewPr>
        <p:scale>
          <a:sx n="49" d="100"/>
          <a:sy n="49" d="100"/>
        </p:scale>
        <p:origin x="-2298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3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F6A45-3409-4336-8116-4448294A9CB6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333AB-F25F-4F21-975A-3B35EF82FDF1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049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Комфорт  обучающихся на занятиях в кружках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Педагог дополнительного образования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объединения «Город мастеров»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Кузьминова Светлана Николаевна 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33AB-F25F-4F21-975A-3B35EF82FDF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1866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Психологический комфорт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1200" dirty="0" smtClean="0"/>
              <a:t>  Ничему меня не научит</a:t>
            </a:r>
          </a:p>
          <a:p>
            <a:pPr algn="ctr">
              <a:buNone/>
            </a:pPr>
            <a:r>
              <a:rPr lang="ru-RU" sz="1200" dirty="0" smtClean="0"/>
              <a:t>То, что тычет, талдычит,  жучит</a:t>
            </a:r>
            <a:r>
              <a:rPr lang="en-US" sz="1200" dirty="0" smtClean="0"/>
              <a:t>.</a:t>
            </a:r>
            <a:endParaRPr lang="ru-RU" sz="1200" dirty="0" smtClean="0"/>
          </a:p>
          <a:p>
            <a:pPr algn="r">
              <a:buNone/>
            </a:pPr>
            <a:endParaRPr lang="ru-RU" sz="1200" dirty="0" smtClean="0"/>
          </a:p>
          <a:p>
            <a:pPr algn="r">
              <a:buNone/>
            </a:pPr>
            <a:r>
              <a:rPr lang="ru-RU" sz="1050" dirty="0" smtClean="0"/>
              <a:t>Борис  Слуцкий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33AB-F25F-4F21-975A-3B35EF82FDF1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586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Принципы комфортности на занятие</a:t>
            </a:r>
          </a:p>
          <a:p>
            <a:endParaRPr lang="ru-RU" dirty="0" smtClean="0"/>
          </a:p>
          <a:p>
            <a:endParaRPr lang="ru-RU" sz="1200" dirty="0" smtClean="0">
              <a:latin typeface="Arial Black" pitchFamily="34" charset="0"/>
            </a:endParaRPr>
          </a:p>
          <a:p>
            <a:endParaRPr lang="ru-RU" sz="1200" dirty="0" smtClean="0">
              <a:latin typeface="Arial Black" pitchFamily="34" charset="0"/>
            </a:endParaRPr>
          </a:p>
          <a:p>
            <a:r>
              <a:rPr lang="ru-RU" sz="1200" dirty="0" smtClean="0">
                <a:latin typeface="Arial Black" pitchFamily="34" charset="0"/>
              </a:rPr>
              <a:t>С самого начала и на всем протяжении учебного процесса педагога должен демонстрировать детям свое полное к ним доверие;</a:t>
            </a:r>
          </a:p>
          <a:p>
            <a:pPr>
              <a:buNone/>
            </a:pPr>
            <a:r>
              <a:rPr lang="ru-RU" sz="1200" dirty="0" smtClean="0">
                <a:latin typeface="Arial Black" pitchFamily="34" charset="0"/>
              </a:rPr>
              <a:t>       Он должен помогать учащимся в формулировании и уточнении целей и задач, стоящих как перед группами, так и перед каждым учащимся в отдельности;</a:t>
            </a:r>
          </a:p>
          <a:p>
            <a:pPr>
              <a:buNone/>
            </a:pPr>
            <a:endParaRPr lang="ru-RU" sz="1200" dirty="0" smtClean="0">
              <a:latin typeface="Arial Black" pitchFamily="34" charset="0"/>
            </a:endParaRPr>
          </a:p>
          <a:p>
            <a:r>
              <a:rPr lang="ru-RU" sz="1200" dirty="0" smtClean="0">
                <a:latin typeface="Arial Black" pitchFamily="34" charset="0"/>
              </a:rPr>
              <a:t> Он должен всегда исходить из того, что у учащихся есть внутренняя мотивация к учению;</a:t>
            </a:r>
          </a:p>
          <a:p>
            <a:endParaRPr lang="ru-RU" sz="1200" dirty="0" smtClean="0">
              <a:latin typeface="Arial Black" pitchFamily="34" charset="0"/>
            </a:endParaRPr>
          </a:p>
          <a:p>
            <a:r>
              <a:rPr lang="ru-RU" sz="1200" dirty="0" smtClean="0">
                <a:latin typeface="Arial Black" pitchFamily="34" charset="0"/>
              </a:rPr>
              <a:t> Он должен выступать для учащихся как источник разнообразного опыта, к которому всегда можно обратиться за помощью, столкнувшись с трудностями в решении той или иной задачи;</a:t>
            </a:r>
          </a:p>
          <a:p>
            <a:pPr>
              <a:buNone/>
            </a:pPr>
            <a:r>
              <a:rPr lang="ru-RU" sz="1200" dirty="0" smtClean="0">
                <a:latin typeface="Arial Black" pitchFamily="34" charset="0"/>
              </a:rPr>
              <a:t> </a:t>
            </a:r>
          </a:p>
          <a:p>
            <a:pPr>
              <a:buNone/>
            </a:pPr>
            <a:endParaRPr lang="ru-RU" sz="1200" dirty="0" smtClean="0">
              <a:latin typeface="Arial Black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33AB-F25F-4F21-975A-3B35EF82FDF1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1992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Принципы комфортности на занятиях</a:t>
            </a:r>
          </a:p>
          <a:p>
            <a:r>
              <a:rPr lang="ru-RU" dirty="0" smtClean="0"/>
              <a:t> Важно, чтобы в такой роли он выступал для каждого ученика;</a:t>
            </a:r>
          </a:p>
          <a:p>
            <a:r>
              <a:rPr lang="ru-RU" dirty="0" smtClean="0"/>
              <a:t> Он должен развивать в себе способность чувствовать эмоциональный настрой группы и принимать его;</a:t>
            </a:r>
          </a:p>
          <a:p>
            <a:r>
              <a:rPr lang="ru-RU" dirty="0" smtClean="0"/>
              <a:t> Он должен быть активным участником группового взаимодействия;</a:t>
            </a:r>
          </a:p>
          <a:p>
            <a:r>
              <a:rPr lang="ru-RU" dirty="0" smtClean="0"/>
              <a:t> Он должен открыто выражать группе свои чувства;</a:t>
            </a:r>
          </a:p>
          <a:p>
            <a:r>
              <a:rPr lang="ru-RU" dirty="0" smtClean="0"/>
              <a:t> Он должен стремиться к достижению </a:t>
            </a:r>
            <a:r>
              <a:rPr lang="ru-RU" dirty="0" err="1" smtClean="0"/>
              <a:t>эмпатии</a:t>
            </a:r>
            <a:r>
              <a:rPr lang="ru-RU" dirty="0" smtClean="0"/>
              <a:t>, позволяющей понимать чувства и переживания каждого школьника;</a:t>
            </a:r>
          </a:p>
          <a:p>
            <a:r>
              <a:rPr lang="ru-RU" dirty="0" smtClean="0"/>
              <a:t> Наконец, он должен хорошо знать самого себя.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33AB-F25F-4F21-975A-3B35EF82FDF1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6677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ЭКОЛОГИЯ    ВОСПИТАНИЯ</a:t>
            </a:r>
          </a:p>
          <a:p>
            <a:pPr algn="ctr">
              <a:buNone/>
            </a:pPr>
            <a:r>
              <a:rPr lang="ru-RU" b="1" u="sng" dirty="0" smtClean="0"/>
              <a:t>ЧТО    МОЖНО</a:t>
            </a:r>
            <a:r>
              <a:rPr lang="ru-RU" dirty="0" smtClean="0"/>
              <a:t>:</a:t>
            </a:r>
          </a:p>
          <a:p>
            <a:pPr algn="ctr"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объективно оценивать учащихся;</a:t>
            </a:r>
          </a:p>
          <a:p>
            <a:pPr>
              <a:buFontTx/>
              <a:buChar char="-"/>
            </a:pPr>
            <a:r>
              <a:rPr lang="ru-RU" dirty="0" smtClean="0"/>
              <a:t>уважительно вести диалог с детьми;</a:t>
            </a:r>
          </a:p>
          <a:p>
            <a:pPr>
              <a:buFontTx/>
              <a:buChar char="-"/>
            </a:pPr>
            <a:r>
              <a:rPr lang="ru-RU" dirty="0" smtClean="0"/>
              <a:t>воспитывать добротой.</a:t>
            </a:r>
          </a:p>
          <a:p>
            <a:pPr algn="ctr">
              <a:buNone/>
            </a:pPr>
            <a:r>
              <a:rPr lang="ru-RU" b="1" u="sng" dirty="0" smtClean="0"/>
              <a:t>ЧТО НЕЛЬЗЯ</a:t>
            </a:r>
            <a:r>
              <a:rPr lang="ru-RU" b="1" dirty="0" smtClean="0"/>
              <a:t>:</a:t>
            </a:r>
          </a:p>
          <a:p>
            <a:pPr algn="just">
              <a:buFontTx/>
              <a:buChar char="-"/>
            </a:pPr>
            <a:r>
              <a:rPr lang="ru-RU" dirty="0" smtClean="0"/>
              <a:t>унижать личность;</a:t>
            </a:r>
          </a:p>
          <a:p>
            <a:pPr algn="just">
              <a:buFontTx/>
              <a:buChar char="-"/>
            </a:pPr>
            <a:r>
              <a:rPr lang="ru-RU" dirty="0" smtClean="0"/>
              <a:t>проявлять личную неприязнь к ученику;</a:t>
            </a:r>
          </a:p>
          <a:p>
            <a:pPr algn="just">
              <a:buFontTx/>
              <a:buChar char="-"/>
            </a:pPr>
            <a:r>
              <a:rPr lang="ru-RU" dirty="0" smtClean="0"/>
              <a:t>допускать бестактность;</a:t>
            </a:r>
          </a:p>
          <a:p>
            <a:pPr algn="just">
              <a:buFontTx/>
              <a:buChar char="-"/>
            </a:pPr>
            <a:r>
              <a:rPr lang="ru-RU" dirty="0" smtClean="0"/>
              <a:t>оскорблять;</a:t>
            </a:r>
          </a:p>
          <a:p>
            <a:pPr algn="just">
              <a:buFontTx/>
              <a:buChar char="-"/>
            </a:pPr>
            <a:r>
              <a:rPr lang="ru-RU" dirty="0" smtClean="0"/>
              <a:t>говорить повышенным тоном.</a:t>
            </a:r>
          </a:p>
          <a:p>
            <a:pPr algn="just">
              <a:buFontTx/>
              <a:buChar char="-"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33AB-F25F-4F21-975A-3B35EF82FDF1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7368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Правила лечебной </a:t>
            </a:r>
            <a:br>
              <a:rPr lang="ru-RU" dirty="0" smtClean="0"/>
            </a:br>
            <a:r>
              <a:rPr lang="ru-RU" dirty="0" smtClean="0"/>
              <a:t>психологии учителя</a:t>
            </a:r>
          </a:p>
          <a:p>
            <a:r>
              <a:rPr lang="ru-RU" sz="1200" dirty="0" smtClean="0"/>
              <a:t>Не повреди здоровье ребёнка;</a:t>
            </a:r>
          </a:p>
          <a:p>
            <a:r>
              <a:rPr lang="ru-RU" sz="1200" dirty="0" smtClean="0"/>
              <a:t>Учащийся – личность. Относись к ней с глубоким уважением;</a:t>
            </a:r>
          </a:p>
          <a:p>
            <a:r>
              <a:rPr lang="ru-RU" sz="1200" dirty="0" smtClean="0"/>
              <a:t>Научись и умей видеть душу в глазах ребёнка;</a:t>
            </a:r>
          </a:p>
          <a:p>
            <a:r>
              <a:rPr lang="ru-RU" sz="1200" dirty="0" smtClean="0"/>
              <a:t>Никогда не высмеивай, не злись, не кричи;</a:t>
            </a:r>
          </a:p>
          <a:p>
            <a:r>
              <a:rPr lang="ru-RU" sz="1200" dirty="0" smtClean="0"/>
              <a:t>Будь терпелив;</a:t>
            </a:r>
          </a:p>
          <a:p>
            <a:r>
              <a:rPr lang="ru-RU" sz="1200" dirty="0" smtClean="0"/>
              <a:t>Повышай самооценку учащихся.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33AB-F25F-4F21-975A-3B35EF82FDF1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1292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Правила лечебной </a:t>
            </a:r>
            <a:br>
              <a:rPr lang="ru-RU" dirty="0" smtClean="0"/>
            </a:br>
            <a:r>
              <a:rPr lang="ru-RU" dirty="0" smtClean="0"/>
              <a:t>психологии педагога</a:t>
            </a:r>
          </a:p>
          <a:p>
            <a:r>
              <a:rPr lang="ru-RU" sz="1200" dirty="0" smtClean="0"/>
              <a:t>Будь в хорошем настроении;</a:t>
            </a:r>
          </a:p>
          <a:p>
            <a:r>
              <a:rPr lang="ru-RU" sz="1200" dirty="0" smtClean="0"/>
              <a:t>Добивайся доверия учащихся;</a:t>
            </a:r>
          </a:p>
          <a:p>
            <a:r>
              <a:rPr lang="ru-RU" sz="1200" dirty="0" smtClean="0"/>
              <a:t>Умей беречь здоровье учащихся и своё;</a:t>
            </a:r>
          </a:p>
          <a:p>
            <a:r>
              <a:rPr lang="ru-RU" sz="1200" dirty="0" smtClean="0"/>
              <a:t>Будь умерен в похвалах;</a:t>
            </a:r>
          </a:p>
          <a:p>
            <a:r>
              <a:rPr lang="ru-RU" sz="1200" dirty="0" smtClean="0"/>
              <a:t>Помни: дисциплина и успеваемость в классе – дело твоей  профессиональной  чести.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33AB-F25F-4F21-975A-3B35EF82FDF1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5306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Приёмы создания психологического комфорта</a:t>
            </a:r>
          </a:p>
          <a:p>
            <a:pPr>
              <a:buFontTx/>
              <a:buChar char="-"/>
            </a:pPr>
            <a:r>
              <a:rPr lang="ru-RU" sz="1200" dirty="0" smtClean="0"/>
              <a:t>Улыбайтесь;</a:t>
            </a:r>
          </a:p>
          <a:p>
            <a:pPr>
              <a:buFontTx/>
              <a:buChar char="-"/>
            </a:pPr>
            <a:r>
              <a:rPr lang="ru-RU" sz="1200" dirty="0" smtClean="0"/>
              <a:t>Обращайтесь к другому человеку по имени;</a:t>
            </a:r>
          </a:p>
          <a:p>
            <a:pPr>
              <a:buFontTx/>
              <a:buChar char="-"/>
            </a:pPr>
            <a:r>
              <a:rPr lang="ru-RU" sz="1200" dirty="0" smtClean="0"/>
              <a:t>Признавайте хорошее в людях;</a:t>
            </a:r>
          </a:p>
          <a:p>
            <a:pPr>
              <a:buFontTx/>
              <a:buChar char="-"/>
            </a:pPr>
            <a:r>
              <a:rPr lang="ru-RU" sz="1200" dirty="0" smtClean="0"/>
              <a:t>Будьте щедры на похвалу;</a:t>
            </a:r>
          </a:p>
          <a:p>
            <a:pPr>
              <a:buFontTx/>
              <a:buChar char="-"/>
            </a:pPr>
            <a:r>
              <a:rPr lang="ru-RU" sz="1200" dirty="0" smtClean="0"/>
              <a:t>Понимайте другого человека;</a:t>
            </a:r>
          </a:p>
          <a:p>
            <a:pPr>
              <a:buFontTx/>
              <a:buChar char="-"/>
            </a:pPr>
            <a:r>
              <a:rPr lang="ru-RU" sz="1200" dirty="0" smtClean="0"/>
              <a:t>Искренне интересуйтесь людьми;</a:t>
            </a:r>
          </a:p>
          <a:p>
            <a:pPr>
              <a:buFontTx/>
              <a:buChar char="-"/>
            </a:pPr>
            <a:r>
              <a:rPr lang="ru-RU" sz="1200" dirty="0" smtClean="0"/>
              <a:t>Умейте слушать.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33AB-F25F-4F21-975A-3B35EF82FDF1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3244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Золотые  правила психологического комфорта на занятиях</a:t>
            </a:r>
          </a:p>
          <a:p>
            <a:r>
              <a:rPr lang="ru-RU" sz="1200" dirty="0" smtClean="0"/>
              <a:t>Не пытайтесь за каждым отрицательным поступком школьника видеть только отрицательные мотивы. </a:t>
            </a:r>
          </a:p>
          <a:p>
            <a:pPr>
              <a:buNone/>
            </a:pPr>
            <a:endParaRPr lang="ru-RU" sz="1200" dirty="0" smtClean="0"/>
          </a:p>
          <a:p>
            <a:r>
              <a:rPr lang="ru-RU" sz="1200" dirty="0" smtClean="0"/>
              <a:t>Школьники склонны охотнее выполнять распоряжения педагога при опосредованном способе воздействия.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33AB-F25F-4F21-975A-3B35EF82FDF1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Золотые  правила психологического комфорта </a:t>
            </a:r>
          </a:p>
          <a:p>
            <a:r>
              <a:rPr lang="ru-RU" sz="1200" dirty="0" smtClean="0"/>
              <a:t>Школьника можно изменить к лучшему с помощью специальных приемов оценки его личности. </a:t>
            </a:r>
          </a:p>
          <a:p>
            <a:r>
              <a:rPr lang="ru-RU" sz="1200" dirty="0" smtClean="0"/>
              <a:t>Совместная деятельность сближает людей и повышает их авторитет (если она хорошо организована).</a:t>
            </a:r>
          </a:p>
          <a:p>
            <a:r>
              <a:rPr lang="ru-RU" sz="1200" dirty="0" smtClean="0"/>
              <a:t>Предусмотрительность и корректность поведения  педагога снижают напряжение в общении. 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33AB-F25F-4F21-975A-3B35EF82FDF1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5885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ts val="250"/>
              </a:spcBef>
              <a:buClr>
                <a:srgbClr val="0BD0D9"/>
              </a:buClr>
              <a:buSzPct val="95000"/>
            </a:pPr>
            <a:r>
              <a:rPr lang="ru-RU" sz="1200" dirty="0" smtClean="0">
                <a:solidFill>
                  <a:prstClr val="black"/>
                </a:solidFill>
              </a:rPr>
              <a:t>Презентацию подготовил педагог дополнительного образования </a:t>
            </a:r>
          </a:p>
          <a:p>
            <a:pPr lvl="0">
              <a:spcBef>
                <a:spcPts val="250"/>
              </a:spcBef>
              <a:buClr>
                <a:srgbClr val="0BD0D9"/>
              </a:buClr>
              <a:buSzPct val="95000"/>
            </a:pPr>
            <a:r>
              <a:rPr lang="ru-RU" sz="1200" dirty="0" smtClean="0">
                <a:solidFill>
                  <a:prstClr val="black"/>
                </a:solidFill>
              </a:rPr>
              <a:t>МОУ «СОШ </a:t>
            </a:r>
            <a:r>
              <a:rPr lang="ru-RU" sz="1200" dirty="0" err="1" smtClean="0">
                <a:solidFill>
                  <a:prstClr val="black"/>
                </a:solidFill>
              </a:rPr>
              <a:t>с.Дмитриевка</a:t>
            </a:r>
            <a:r>
              <a:rPr lang="ru-RU" sz="1200" dirty="0" smtClean="0">
                <a:solidFill>
                  <a:prstClr val="black"/>
                </a:solidFill>
              </a:rPr>
              <a:t>»</a:t>
            </a:r>
          </a:p>
          <a:p>
            <a:pPr lvl="0">
              <a:spcBef>
                <a:spcPts val="250"/>
              </a:spcBef>
              <a:buClr>
                <a:srgbClr val="0BD0D9"/>
              </a:buClr>
              <a:buSzPct val="95000"/>
            </a:pPr>
            <a:r>
              <a:rPr lang="ru-RU" sz="1200" dirty="0" smtClean="0">
                <a:solidFill>
                  <a:prstClr val="black"/>
                </a:solidFill>
              </a:rPr>
              <a:t> </a:t>
            </a:r>
            <a:r>
              <a:rPr lang="ru-RU" sz="1200" dirty="0" err="1" smtClean="0">
                <a:solidFill>
                  <a:prstClr val="black"/>
                </a:solidFill>
              </a:rPr>
              <a:t>Духовницкий</a:t>
            </a:r>
            <a:r>
              <a:rPr lang="ru-RU" sz="1200" dirty="0" smtClean="0">
                <a:solidFill>
                  <a:prstClr val="black"/>
                </a:solidFill>
              </a:rPr>
              <a:t> район</a:t>
            </a:r>
          </a:p>
          <a:p>
            <a:pPr lvl="0">
              <a:spcBef>
                <a:spcPts val="250"/>
              </a:spcBef>
              <a:buClr>
                <a:srgbClr val="0BD0D9"/>
              </a:buClr>
              <a:buSzPct val="95000"/>
            </a:pPr>
            <a:r>
              <a:rPr lang="ru-RU" sz="1200" dirty="0" smtClean="0">
                <a:solidFill>
                  <a:prstClr val="black"/>
                </a:solidFill>
              </a:rPr>
              <a:t> Саратовская область</a:t>
            </a:r>
          </a:p>
          <a:p>
            <a:pPr lvl="0">
              <a:spcBef>
                <a:spcPts val="250"/>
              </a:spcBef>
              <a:buClr>
                <a:srgbClr val="0BD0D9"/>
              </a:buClr>
              <a:buSzPct val="95000"/>
            </a:pPr>
            <a:r>
              <a:rPr lang="ru-RU" sz="1200" dirty="0" smtClean="0">
                <a:solidFill>
                  <a:prstClr val="black"/>
                </a:solidFill>
              </a:rPr>
              <a:t> Кузьминова Светлана Николаевна.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33AB-F25F-4F21-975A-3B35EF82FDF1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128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Психологический комфорт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sz="1200" dirty="0" smtClean="0"/>
              <a:t>Только тогда, когда  педагоги будут знать,</a:t>
            </a:r>
          </a:p>
          <a:p>
            <a:pPr algn="ctr">
              <a:buNone/>
            </a:pPr>
            <a:r>
              <a:rPr lang="ru-RU" sz="1200" dirty="0" smtClean="0"/>
              <a:t>          что  надо делать,  они смогут  сделать.</a:t>
            </a:r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r>
              <a:rPr lang="ru-RU" sz="1200" dirty="0" smtClean="0"/>
              <a:t>                                                 </a:t>
            </a:r>
            <a:endParaRPr lang="en-US" sz="1200" dirty="0" smtClean="0"/>
          </a:p>
          <a:p>
            <a:pPr algn="ctr">
              <a:buNone/>
            </a:pPr>
            <a:r>
              <a:rPr lang="ru-RU" sz="1200" dirty="0" smtClean="0"/>
              <a:t>П.П. </a:t>
            </a:r>
            <a:r>
              <a:rPr lang="ru-RU" sz="1200" dirty="0" err="1" smtClean="0"/>
              <a:t>Блонский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33AB-F25F-4F21-975A-3B35EF82FDF1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6348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Конвенция  ООН о правах ребёнка</a:t>
            </a:r>
          </a:p>
          <a:p>
            <a:r>
              <a:rPr lang="ru-RU" dirty="0" smtClean="0"/>
              <a:t>Закон РФ «Об образовании</a:t>
            </a:r>
          </a:p>
          <a:p>
            <a:r>
              <a:rPr lang="ru-RU" dirty="0" smtClean="0"/>
              <a:t>Как организовать дополнительное образование в школе </a:t>
            </a:r>
          </a:p>
          <a:p>
            <a:pPr marL="0" indent="0">
              <a:buNone/>
            </a:pPr>
            <a:r>
              <a:rPr lang="ru-RU" dirty="0" smtClean="0"/>
              <a:t>    авторы: </a:t>
            </a:r>
            <a:r>
              <a:rPr lang="ru-RU" dirty="0" err="1" smtClean="0"/>
              <a:t>Буйлова</a:t>
            </a:r>
            <a:r>
              <a:rPr lang="ru-RU" dirty="0" smtClean="0"/>
              <a:t> Л.Н. </a:t>
            </a:r>
            <a:r>
              <a:rPr lang="ru-RU" dirty="0" err="1" smtClean="0"/>
              <a:t>Кленова</a:t>
            </a:r>
            <a:r>
              <a:rPr lang="ru-RU" dirty="0" smtClean="0"/>
              <a:t> </a:t>
            </a:r>
            <a:r>
              <a:rPr lang="ru-RU" dirty="0" err="1" smtClean="0"/>
              <a:t>Н.В.изд</a:t>
            </a:r>
            <a:r>
              <a:rPr lang="ru-RU" dirty="0" smtClean="0"/>
              <a:t> АРКТИ 2005г.</a:t>
            </a:r>
          </a:p>
          <a:p>
            <a:r>
              <a:rPr lang="ru-RU" dirty="0" smtClean="0"/>
              <a:t>Студия декоративно-прикладного творчества (программы, организации работы, рекомендации)</a:t>
            </a:r>
          </a:p>
          <a:p>
            <a:pPr marL="0" indent="0">
              <a:buNone/>
            </a:pPr>
            <a:r>
              <a:rPr lang="ru-RU" dirty="0" smtClean="0"/>
              <a:t>    Автор-составитель </a:t>
            </a:r>
            <a:r>
              <a:rPr lang="ru-RU" dirty="0" err="1" smtClean="0"/>
              <a:t>Горнова</a:t>
            </a:r>
            <a:r>
              <a:rPr lang="ru-RU" dirty="0" smtClean="0"/>
              <a:t> Л.В. изд. Учитель 2008г.   Волгоград</a:t>
            </a:r>
          </a:p>
          <a:p>
            <a:r>
              <a:rPr lang="ru-RU" dirty="0" smtClean="0"/>
              <a:t>Природный материал и фантазия (программы, организации работы, рекомендации)</a:t>
            </a:r>
          </a:p>
          <a:p>
            <a:pPr marL="0" indent="0">
              <a:buNone/>
            </a:pPr>
            <a:r>
              <a:rPr lang="ru-RU" dirty="0" smtClean="0"/>
              <a:t>    Автор-составитель </a:t>
            </a:r>
            <a:r>
              <a:rPr lang="ru-RU" dirty="0" err="1" smtClean="0"/>
              <a:t>Трепетунова</a:t>
            </a:r>
            <a:r>
              <a:rPr lang="ru-RU" dirty="0" smtClean="0"/>
              <a:t> Л.И.</a:t>
            </a:r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изд</a:t>
            </a:r>
            <a:r>
              <a:rPr lang="ru-RU" dirty="0" smtClean="0"/>
              <a:t> . Учитель 2008г. Волгоград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33AB-F25F-4F21-975A-3B35EF82FDF1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563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Закон РФ «Об образовании»</a:t>
            </a:r>
          </a:p>
          <a:p>
            <a:pPr>
              <a:buNone/>
            </a:pPr>
            <a:r>
              <a:rPr lang="ru-RU" sz="1200" dirty="0" smtClean="0"/>
              <a:t>Статья 56.3</a:t>
            </a:r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r>
              <a:rPr lang="ru-RU" sz="1200" dirty="0" smtClean="0"/>
              <a:t>             «Прекращение трудового  договора с педагогом в случае применения, в том числе однократного, методов воспитания,  связанных с физическим и (или) психологическим насилием над личностью обучающегося».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33AB-F25F-4F21-975A-3B35EF82FDF1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112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Конвенция  ООН о правах ребёнка</a:t>
            </a:r>
          </a:p>
          <a:p>
            <a:pPr>
              <a:buNone/>
            </a:pPr>
            <a:r>
              <a:rPr lang="ru-RU" dirty="0" smtClean="0"/>
              <a:t>         </a:t>
            </a:r>
            <a:r>
              <a:rPr lang="ru-RU" sz="1200" dirty="0" smtClean="0"/>
              <a:t>Государства – участники принимают все необходимые меры для обеспечения того, чтобы</a:t>
            </a:r>
            <a:r>
              <a:rPr lang="en-US" sz="1200" dirty="0" smtClean="0"/>
              <a:t> </a:t>
            </a:r>
            <a:r>
              <a:rPr lang="ru-RU" sz="1200" dirty="0" smtClean="0"/>
              <a:t>школьная дисциплина  поддерживалась  с помощью методов, отражающих уважение человеческого достоинства ребёнка и в соответствии  с настоящей Конвенцией.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33AB-F25F-4F21-975A-3B35EF82FDF1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464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Концепция  модернизации российского образования</a:t>
            </a:r>
          </a:p>
          <a:p>
            <a:pPr>
              <a:buNone/>
            </a:pPr>
            <a:r>
              <a:rPr lang="ru-RU" sz="1200" dirty="0" smtClean="0"/>
              <a:t>Пункт 2.1</a:t>
            </a:r>
          </a:p>
          <a:p>
            <a:pPr>
              <a:buNone/>
            </a:pPr>
            <a:r>
              <a:rPr lang="ru-RU" sz="1200" dirty="0" smtClean="0"/>
              <a:t>                Доступность   качественного   образования  означает   государственные гарантии:  обучение  в условиях, гарантирующих  защиту прав личности обучающегося  в образовательном  процессе,  его  психологическую и физическую  безопасность</a:t>
            </a:r>
            <a:r>
              <a:rPr lang="ru-RU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33AB-F25F-4F21-975A-3B35EF82FDF1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5414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Критерии психологического пространства</a:t>
            </a:r>
          </a:p>
          <a:p>
            <a:pPr>
              <a:buFontTx/>
              <a:buChar char="-"/>
            </a:pPr>
            <a:r>
              <a:rPr lang="ru-RU" dirty="0" smtClean="0"/>
              <a:t>Безопасная  среда;</a:t>
            </a:r>
          </a:p>
          <a:p>
            <a:pPr>
              <a:buFontTx/>
              <a:buChar char="-"/>
            </a:pPr>
            <a:r>
              <a:rPr lang="ru-RU" dirty="0" smtClean="0"/>
              <a:t>Атмосфера  психологического комфорта, которая является  одновременно и развивающей, и </a:t>
            </a:r>
            <a:r>
              <a:rPr lang="ru-RU" dirty="0" err="1" smtClean="0"/>
              <a:t>психокоррекционной</a:t>
            </a:r>
            <a:r>
              <a:rPr lang="ru-RU" dirty="0" smtClean="0"/>
              <a:t>, ибо в этой атмосфере исчезают барьеры, снимается психологическая  защита, энергия расходуется не на тревогу или борьбу, а на учебную деятельность, на продуцирование идей, на творчество.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33AB-F25F-4F21-975A-3B35EF82FDF1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023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комфорт</a:t>
            </a:r>
          </a:p>
          <a:p>
            <a:endParaRPr lang="en-US" sz="1200" dirty="0" smtClean="0"/>
          </a:p>
          <a:p>
            <a:r>
              <a:rPr lang="ru-RU" sz="1200" dirty="0" smtClean="0"/>
              <a:t>К    - </a:t>
            </a:r>
          </a:p>
          <a:p>
            <a:r>
              <a:rPr lang="ru-RU" sz="1200" dirty="0" smtClean="0"/>
              <a:t>О    -</a:t>
            </a:r>
          </a:p>
          <a:p>
            <a:r>
              <a:rPr lang="ru-RU" sz="1200" dirty="0" smtClean="0"/>
              <a:t>М   -</a:t>
            </a:r>
          </a:p>
          <a:p>
            <a:r>
              <a:rPr lang="ru-RU" sz="1200" dirty="0" smtClean="0"/>
              <a:t>Ф    -</a:t>
            </a:r>
          </a:p>
          <a:p>
            <a:r>
              <a:rPr lang="ru-RU" sz="1200" dirty="0" smtClean="0"/>
              <a:t>О    -</a:t>
            </a:r>
          </a:p>
          <a:p>
            <a:r>
              <a:rPr lang="ru-RU" sz="1200" dirty="0" smtClean="0"/>
              <a:t>Р     -</a:t>
            </a:r>
          </a:p>
          <a:p>
            <a:r>
              <a:rPr lang="ru-RU" sz="1200" dirty="0" smtClean="0"/>
              <a:t>Т     -</a:t>
            </a:r>
          </a:p>
          <a:p>
            <a:pPr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33AB-F25F-4F21-975A-3B35EF82FDF1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762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 О М Ф О Р Т</a:t>
            </a:r>
          </a:p>
          <a:p>
            <a:pPr>
              <a:buFontTx/>
              <a:buChar char="-"/>
            </a:pPr>
            <a:r>
              <a:rPr lang="ru-RU" sz="1200" dirty="0" smtClean="0"/>
              <a:t>поддержка,   укрепление (словарь</a:t>
            </a:r>
          </a:p>
          <a:p>
            <a:pPr>
              <a:buNone/>
            </a:pPr>
            <a:r>
              <a:rPr lang="ru-RU" sz="1200" dirty="0" smtClean="0"/>
              <a:t>    Н.М. </a:t>
            </a:r>
            <a:r>
              <a:rPr lang="ru-RU" sz="1200" dirty="0" err="1" smtClean="0"/>
              <a:t>Шанского</a:t>
            </a:r>
            <a:r>
              <a:rPr lang="ru-RU" sz="1200" dirty="0" smtClean="0"/>
              <a:t>);</a:t>
            </a:r>
          </a:p>
          <a:p>
            <a:pPr>
              <a:buFontTx/>
              <a:buChar char="-"/>
            </a:pPr>
            <a:r>
              <a:rPr lang="ru-RU" sz="1200" dirty="0" smtClean="0"/>
              <a:t>Бытовые  удобства (словарь Ожегова);</a:t>
            </a:r>
          </a:p>
          <a:p>
            <a:pPr>
              <a:buFontTx/>
              <a:buChar char="-"/>
            </a:pPr>
            <a:r>
              <a:rPr lang="ru-RU" sz="1200" dirty="0" smtClean="0"/>
              <a:t>Условия жизни, при которых ребёнок чувствует себя спокойно, без необходимости защищаться (словарь психологических терминов).</a:t>
            </a:r>
          </a:p>
          <a:p>
            <a:pPr>
              <a:buFontTx/>
              <a:buChar char="-"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33AB-F25F-4F21-975A-3B35EF82FDF1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0050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Личностный подход в образовании</a:t>
            </a:r>
          </a:p>
          <a:p>
            <a:r>
              <a:rPr lang="ru-RU" sz="1200" dirty="0" smtClean="0"/>
              <a:t>Ученик – основной объект заботы педагога;</a:t>
            </a:r>
          </a:p>
          <a:p>
            <a:r>
              <a:rPr lang="ru-RU" sz="1200" dirty="0" smtClean="0"/>
              <a:t>Воспитание и обучение без уважения к ученику – подавление;</a:t>
            </a:r>
          </a:p>
          <a:p>
            <a:r>
              <a:rPr lang="ru-RU" sz="1200" dirty="0" smtClean="0"/>
              <a:t>Школа хороша, если в ней хорошо каждому ученику.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33AB-F25F-4F21-975A-3B35EF82FDF1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143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5377-C0A0-4BE9-9CD7-13C9393F0746}" type="datetime1">
              <a:rPr lang="ru-RU" smtClean="0"/>
              <a:t>26.01.2015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9BD2-197F-4047-B672-EE6406E6772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AE26A-CDD1-43EF-8804-1CABB0BA330A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9BD2-197F-4047-B672-EE6406E6772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9E873-F094-4645-8CA4-E72823AF5F04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9BD2-197F-4047-B672-EE6406E6772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7BD3-102D-4B08-AD50-657B72FFA879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9BD2-197F-4047-B672-EE6406E6772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3B92-298D-4401-8349-38447A6E9DDE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9BD2-197F-4047-B672-EE6406E6772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A04C-E772-432F-A0F6-0B09135C6824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9BD2-197F-4047-B672-EE6406E6772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3A57-9683-4842-AF6D-62995B546E9B}" type="datetime1">
              <a:rPr lang="ru-RU" smtClean="0"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9BD2-197F-4047-B672-EE6406E6772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1480D-28CD-4D9D-A659-5AB7B91950BA}" type="datetime1">
              <a:rPr lang="ru-RU" smtClean="0"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9BD2-197F-4047-B672-EE6406E6772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3FAF7-99CE-42DE-A8C6-87E50191B93B}" type="datetime1">
              <a:rPr lang="ru-RU" smtClean="0"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9BD2-197F-4047-B672-EE6406E6772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79D8-0C1D-46DA-A968-D72E6CC6CEBB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9BD2-197F-4047-B672-EE6406E6772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FB8E-FAC5-4B7D-9D46-5ACB53D77683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8479BD2-197F-4047-B672-EE6406E67729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436E4E-FA9E-4BB2-858B-F00B7406A7BF}" type="datetime1">
              <a:rPr lang="ru-RU" smtClean="0"/>
              <a:t>26.01.2015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479BD2-197F-4047-B672-EE6406E67729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med">
    <p:split dir="in"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571480"/>
            <a:ext cx="8851748" cy="3071834"/>
          </a:xfrm>
        </p:spPr>
        <p:txBody>
          <a:bodyPr>
            <a:normAutofit/>
          </a:bodyPr>
          <a:lstStyle/>
          <a:p>
            <a:r>
              <a:rPr lang="ru-RU" dirty="0" smtClean="0"/>
              <a:t> Комфорт  обучающихся на занятиях в кружках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357422" y="4429132"/>
            <a:ext cx="5986482" cy="1143008"/>
          </a:xfrm>
          <a:ln>
            <a:solidFill>
              <a:srgbClr val="C00000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Педагог дополнительного образования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объединения «Город мастеров»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Кузьминова Светлана Николаевна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Психологический комфорт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400" dirty="0" smtClean="0"/>
              <a:t>  Ничему меня не научит</a:t>
            </a:r>
          </a:p>
          <a:p>
            <a:pPr algn="ctr">
              <a:buNone/>
            </a:pPr>
            <a:r>
              <a:rPr lang="ru-RU" sz="4400" dirty="0" smtClean="0"/>
              <a:t>То, что тычет, талдычит,  жучит</a:t>
            </a:r>
            <a:r>
              <a:rPr lang="en-US" sz="4400" dirty="0"/>
              <a:t>.</a:t>
            </a:r>
            <a:endParaRPr lang="ru-RU" sz="4400" dirty="0" smtClean="0"/>
          </a:p>
          <a:p>
            <a:pPr algn="r">
              <a:buNone/>
            </a:pPr>
            <a:endParaRPr lang="ru-RU" sz="4400" dirty="0" smtClean="0"/>
          </a:p>
          <a:p>
            <a:pPr algn="r">
              <a:buNone/>
            </a:pPr>
            <a:r>
              <a:rPr lang="ru-RU" sz="3600" dirty="0" smtClean="0"/>
              <a:t>Борис  Слуцкий</a:t>
            </a:r>
            <a:endParaRPr lang="ru-RU" sz="36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Принципы комфортности на занятие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929222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sz="7400" dirty="0" smtClean="0">
              <a:latin typeface="Arial Black" pitchFamily="34" charset="0"/>
            </a:endParaRPr>
          </a:p>
          <a:p>
            <a:endParaRPr lang="ru-RU" sz="7400" dirty="0" smtClean="0">
              <a:latin typeface="Arial Black" pitchFamily="34" charset="0"/>
            </a:endParaRPr>
          </a:p>
          <a:p>
            <a:r>
              <a:rPr lang="ru-RU" sz="7400" dirty="0" smtClean="0">
                <a:latin typeface="Arial Black" pitchFamily="34" charset="0"/>
              </a:rPr>
              <a:t>С самого начала и на всем протяжении учебного процесса педагога должен демонстрировать детям свое полное к ним доверие;</a:t>
            </a:r>
          </a:p>
          <a:p>
            <a:pPr>
              <a:buNone/>
            </a:pPr>
            <a:r>
              <a:rPr lang="ru-RU" sz="7400" dirty="0" smtClean="0">
                <a:latin typeface="Arial Black" pitchFamily="34" charset="0"/>
              </a:rPr>
              <a:t>       Он должен помогать учащимся в формулировании и уточнении целей и задач, стоящих как перед группами, так и перед каждым учащимся в отдельности;</a:t>
            </a:r>
          </a:p>
          <a:p>
            <a:pPr>
              <a:buNone/>
            </a:pPr>
            <a:endParaRPr lang="ru-RU" sz="7400" dirty="0" smtClean="0">
              <a:latin typeface="Arial Black" pitchFamily="34" charset="0"/>
            </a:endParaRPr>
          </a:p>
          <a:p>
            <a:r>
              <a:rPr lang="ru-RU" sz="7400" dirty="0" smtClean="0">
                <a:latin typeface="Arial Black" pitchFamily="34" charset="0"/>
              </a:rPr>
              <a:t> Он должен всегда исходить из того, что у учащихся есть внутренняя мотивация к учению;</a:t>
            </a:r>
          </a:p>
          <a:p>
            <a:endParaRPr lang="ru-RU" sz="7400" dirty="0" smtClean="0">
              <a:latin typeface="Arial Black" pitchFamily="34" charset="0"/>
            </a:endParaRPr>
          </a:p>
          <a:p>
            <a:r>
              <a:rPr lang="ru-RU" sz="7400" dirty="0" smtClean="0">
                <a:latin typeface="Arial Black" pitchFamily="34" charset="0"/>
              </a:rPr>
              <a:t> Он должен выступать для учащихся как источник разнообразного опыта, к которому всегда можно обратиться за помощью, столкнувшись с трудностями в решении той или иной задачи;</a:t>
            </a:r>
          </a:p>
          <a:p>
            <a:pPr>
              <a:buNone/>
            </a:pPr>
            <a:r>
              <a:rPr lang="ru-RU" sz="7400" dirty="0" smtClean="0">
                <a:latin typeface="Arial Black" pitchFamily="34" charset="0"/>
              </a:rPr>
              <a:t> </a:t>
            </a:r>
          </a:p>
          <a:p>
            <a:pPr>
              <a:buNone/>
            </a:pPr>
            <a:endParaRPr lang="ru-RU" sz="7400" dirty="0">
              <a:latin typeface="Arial Black" pitchFamily="34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Принципы комфортности на занятиях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Важно, чтобы в такой роли он выступал для каждого ученика;</a:t>
            </a:r>
          </a:p>
          <a:p>
            <a:r>
              <a:rPr lang="ru-RU" dirty="0" smtClean="0"/>
              <a:t> Он должен развивать в себе способность чувствовать эмоциональный настрой группы и принимать его;</a:t>
            </a:r>
          </a:p>
          <a:p>
            <a:r>
              <a:rPr lang="ru-RU" dirty="0" smtClean="0"/>
              <a:t> Он должен быть активным участником группового взаимодействия;</a:t>
            </a:r>
          </a:p>
          <a:p>
            <a:r>
              <a:rPr lang="ru-RU" dirty="0" smtClean="0"/>
              <a:t> Он должен открыто выражать группе свои чувства;</a:t>
            </a:r>
          </a:p>
          <a:p>
            <a:r>
              <a:rPr lang="ru-RU" dirty="0" smtClean="0"/>
              <a:t> Он должен стремиться к достижению </a:t>
            </a:r>
            <a:r>
              <a:rPr lang="ru-RU" dirty="0" err="1" smtClean="0"/>
              <a:t>эмпатии</a:t>
            </a:r>
            <a:r>
              <a:rPr lang="ru-RU" dirty="0" smtClean="0"/>
              <a:t>, позволяющей понимать чувства и переживания каждого школьника;</a:t>
            </a:r>
          </a:p>
          <a:p>
            <a:r>
              <a:rPr lang="ru-RU" dirty="0" smtClean="0"/>
              <a:t> Наконец, он должен хорошо знать самого себя. 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ЭКОЛОГИЯ    ВОСПИТАНИЯ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u="sng" dirty="0" smtClean="0"/>
              <a:t>ЧТО    МОЖНО</a:t>
            </a:r>
            <a:r>
              <a:rPr lang="ru-RU" dirty="0" smtClean="0"/>
              <a:t>:</a:t>
            </a:r>
          </a:p>
          <a:p>
            <a:pPr algn="ctr"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объективно оценивать учащихся;</a:t>
            </a:r>
          </a:p>
          <a:p>
            <a:pPr>
              <a:buFontTx/>
              <a:buChar char="-"/>
            </a:pPr>
            <a:r>
              <a:rPr lang="ru-RU" dirty="0" smtClean="0"/>
              <a:t>уважительно вести диалог с детьми;</a:t>
            </a:r>
          </a:p>
          <a:p>
            <a:pPr>
              <a:buFontTx/>
              <a:buChar char="-"/>
            </a:pPr>
            <a:r>
              <a:rPr lang="ru-RU" dirty="0" smtClean="0"/>
              <a:t>воспитывать добротой.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u="sng" dirty="0" smtClean="0"/>
              <a:t>ЧТО НЕЛЬЗЯ</a:t>
            </a:r>
            <a:r>
              <a:rPr lang="ru-RU" b="1" dirty="0" smtClean="0"/>
              <a:t>:</a:t>
            </a:r>
          </a:p>
          <a:p>
            <a:pPr algn="just">
              <a:buFontTx/>
              <a:buChar char="-"/>
            </a:pPr>
            <a:r>
              <a:rPr lang="ru-RU" dirty="0" smtClean="0"/>
              <a:t>унижать личность;</a:t>
            </a:r>
          </a:p>
          <a:p>
            <a:pPr algn="just">
              <a:buFontTx/>
              <a:buChar char="-"/>
            </a:pPr>
            <a:r>
              <a:rPr lang="ru-RU" dirty="0" smtClean="0"/>
              <a:t>проявлять личную неприязнь к ученику;</a:t>
            </a:r>
          </a:p>
          <a:p>
            <a:pPr algn="just">
              <a:buFontTx/>
              <a:buChar char="-"/>
            </a:pPr>
            <a:r>
              <a:rPr lang="ru-RU" dirty="0" smtClean="0"/>
              <a:t>допускать бестактность;</a:t>
            </a:r>
          </a:p>
          <a:p>
            <a:pPr algn="just">
              <a:buFontTx/>
              <a:buChar char="-"/>
            </a:pPr>
            <a:r>
              <a:rPr lang="ru-RU" dirty="0" smtClean="0"/>
              <a:t>оскорблять;</a:t>
            </a:r>
          </a:p>
          <a:p>
            <a:pPr algn="just">
              <a:buFontTx/>
              <a:buChar char="-"/>
            </a:pPr>
            <a:r>
              <a:rPr lang="ru-RU" dirty="0" smtClean="0"/>
              <a:t>говорить повышенным тоном.</a:t>
            </a:r>
          </a:p>
          <a:p>
            <a:pPr algn="just">
              <a:buFontTx/>
              <a:buChar char="-"/>
            </a:pP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Правила лечебной </a:t>
            </a:r>
            <a:br>
              <a:rPr lang="ru-RU" dirty="0" smtClean="0"/>
            </a:br>
            <a:r>
              <a:rPr lang="ru-RU" dirty="0" smtClean="0"/>
              <a:t>психологии учителя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200" dirty="0" smtClean="0"/>
              <a:t>Не повреди здоровье ребёнка;</a:t>
            </a:r>
          </a:p>
          <a:p>
            <a:r>
              <a:rPr lang="ru-RU" sz="3200" dirty="0" smtClean="0"/>
              <a:t>Учащийся – личность. Относись к ней с глубоким уважением;</a:t>
            </a:r>
          </a:p>
          <a:p>
            <a:r>
              <a:rPr lang="ru-RU" sz="3200" dirty="0" smtClean="0"/>
              <a:t>Научись и умей видеть душу в глазах ребёнка;</a:t>
            </a:r>
          </a:p>
          <a:p>
            <a:r>
              <a:rPr lang="ru-RU" sz="3200" dirty="0" smtClean="0"/>
              <a:t>Никогда не высмеивай, не злись, не кричи;</a:t>
            </a:r>
          </a:p>
          <a:p>
            <a:r>
              <a:rPr lang="ru-RU" sz="3200" dirty="0" smtClean="0"/>
              <a:t>Будь терпелив;</a:t>
            </a:r>
          </a:p>
          <a:p>
            <a:r>
              <a:rPr lang="ru-RU" sz="3200" dirty="0" smtClean="0"/>
              <a:t>Повышай самооценку учащихся.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Правила лечебной </a:t>
            </a:r>
            <a:br>
              <a:rPr lang="ru-RU" dirty="0" smtClean="0"/>
            </a:br>
            <a:r>
              <a:rPr lang="ru-RU" dirty="0" smtClean="0"/>
              <a:t>психологии педагога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Будь в хорошем настроении;</a:t>
            </a:r>
          </a:p>
          <a:p>
            <a:r>
              <a:rPr lang="ru-RU" sz="3200" dirty="0" smtClean="0"/>
              <a:t>Добивайся доверия учащихся;</a:t>
            </a:r>
          </a:p>
          <a:p>
            <a:r>
              <a:rPr lang="ru-RU" sz="3200" dirty="0" smtClean="0"/>
              <a:t>Умей беречь здоровье учащихся и своё;</a:t>
            </a:r>
          </a:p>
          <a:p>
            <a:r>
              <a:rPr lang="ru-RU" sz="3200" dirty="0" smtClean="0"/>
              <a:t>Будь умерен в похвалах;</a:t>
            </a:r>
          </a:p>
          <a:p>
            <a:r>
              <a:rPr lang="ru-RU" sz="3200" dirty="0" smtClean="0"/>
              <a:t>Помни: дисциплина и успеваемость в классе – дело твоей  профессиональной  чести.</a:t>
            </a:r>
            <a:endParaRPr lang="ru-RU" sz="32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67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Приёмы создания психологического комфорта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389120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ru-RU" sz="3200" dirty="0" smtClean="0"/>
              <a:t>Улыбайтесь;</a:t>
            </a:r>
          </a:p>
          <a:p>
            <a:pPr>
              <a:buFontTx/>
              <a:buChar char="-"/>
            </a:pPr>
            <a:r>
              <a:rPr lang="ru-RU" sz="3200" dirty="0" smtClean="0"/>
              <a:t>Обращайтесь к другому человеку по имени;</a:t>
            </a:r>
          </a:p>
          <a:p>
            <a:pPr>
              <a:buFontTx/>
              <a:buChar char="-"/>
            </a:pPr>
            <a:r>
              <a:rPr lang="ru-RU" sz="3200" dirty="0" smtClean="0"/>
              <a:t>Признавайте хорошее в людях;</a:t>
            </a:r>
          </a:p>
          <a:p>
            <a:pPr>
              <a:buFontTx/>
              <a:buChar char="-"/>
            </a:pPr>
            <a:r>
              <a:rPr lang="ru-RU" sz="3200" dirty="0" smtClean="0"/>
              <a:t>Будьте щедры на похвалу;</a:t>
            </a:r>
          </a:p>
          <a:p>
            <a:pPr>
              <a:buFontTx/>
              <a:buChar char="-"/>
            </a:pPr>
            <a:r>
              <a:rPr lang="ru-RU" sz="3200" dirty="0" smtClean="0"/>
              <a:t>Понимайте другого человека;</a:t>
            </a:r>
          </a:p>
          <a:p>
            <a:pPr>
              <a:buFontTx/>
              <a:buChar char="-"/>
            </a:pPr>
            <a:r>
              <a:rPr lang="ru-RU" sz="3200" dirty="0" smtClean="0"/>
              <a:t>Искренне интересуйтесь людьми;</a:t>
            </a:r>
          </a:p>
          <a:p>
            <a:pPr>
              <a:buFontTx/>
              <a:buChar char="-"/>
            </a:pPr>
            <a:r>
              <a:rPr lang="ru-RU" sz="3200" dirty="0" smtClean="0"/>
              <a:t>Умейте слушать.</a:t>
            </a:r>
            <a:endParaRPr lang="ru-RU" sz="32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67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Золотые  правила психологического комфорта на занятиях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3091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Не пытайтесь за каждым отрицательным поступком школьника видеть только отрицательные мотивы. </a:t>
            </a:r>
          </a:p>
          <a:p>
            <a:pPr>
              <a:buNone/>
            </a:pPr>
            <a:endParaRPr lang="ru-RU" sz="3200" dirty="0" smtClean="0"/>
          </a:p>
          <a:p>
            <a:r>
              <a:rPr lang="ru-RU" sz="3200" dirty="0" smtClean="0"/>
              <a:t>Школьники склонны охотнее выполнять распоряжения педагога при опосредованном способе воздействия.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944216"/>
          </a:xfrm>
        </p:spPr>
        <p:txBody>
          <a:bodyPr>
            <a:normAutofit/>
          </a:bodyPr>
          <a:lstStyle/>
          <a:p>
            <a:r>
              <a:rPr lang="ru-RU" dirty="0" smtClean="0"/>
              <a:t>Золотые  правила психологического комфорта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309120"/>
          </a:xfrm>
        </p:spPr>
        <p:txBody>
          <a:bodyPr/>
          <a:lstStyle/>
          <a:p>
            <a:r>
              <a:rPr lang="ru-RU" sz="2800" dirty="0" smtClean="0"/>
              <a:t>Школьника можно изменить к лучшему с помощью специальных приемов оценки его личности. </a:t>
            </a:r>
          </a:p>
          <a:p>
            <a:r>
              <a:rPr lang="ru-RU" sz="2800" dirty="0" smtClean="0"/>
              <a:t>Совместная деятельность сближает людей и повышает их авторитет (если она хорошо организована).</a:t>
            </a:r>
          </a:p>
          <a:p>
            <a:r>
              <a:rPr lang="ru-RU" sz="2800" dirty="0" smtClean="0"/>
              <a:t>Предусмотрительность и корректность поведения  педагога снижают напряжение в общении. 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204864"/>
            <a:ext cx="756084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250"/>
              </a:spcBef>
              <a:buClr>
                <a:srgbClr val="0BD0D9"/>
              </a:buClr>
              <a:buSzPct val="95000"/>
            </a:pPr>
            <a:r>
              <a:rPr lang="ru-RU" sz="2800" dirty="0">
                <a:solidFill>
                  <a:prstClr val="black"/>
                </a:solidFill>
              </a:rPr>
              <a:t>Презентацию подготовил педагог дополнительного образования </a:t>
            </a:r>
            <a:endParaRPr lang="ru-RU" sz="2800" dirty="0" smtClean="0">
              <a:solidFill>
                <a:prstClr val="black"/>
              </a:solidFill>
            </a:endParaRPr>
          </a:p>
          <a:p>
            <a:pPr lvl="0">
              <a:spcBef>
                <a:spcPts val="250"/>
              </a:spcBef>
              <a:buClr>
                <a:srgbClr val="0BD0D9"/>
              </a:buClr>
              <a:buSzPct val="95000"/>
            </a:pPr>
            <a:r>
              <a:rPr lang="ru-RU" sz="2800" dirty="0" smtClean="0">
                <a:solidFill>
                  <a:prstClr val="black"/>
                </a:solidFill>
              </a:rPr>
              <a:t>МОУ </a:t>
            </a:r>
            <a:r>
              <a:rPr lang="ru-RU" sz="2800" dirty="0">
                <a:solidFill>
                  <a:prstClr val="black"/>
                </a:solidFill>
              </a:rPr>
              <a:t>«СОШ </a:t>
            </a:r>
            <a:r>
              <a:rPr lang="ru-RU" sz="2800" dirty="0" err="1">
                <a:solidFill>
                  <a:prstClr val="black"/>
                </a:solidFill>
              </a:rPr>
              <a:t>с.Дмитриевка</a:t>
            </a:r>
            <a:r>
              <a:rPr lang="ru-RU" sz="2800" dirty="0" smtClean="0">
                <a:solidFill>
                  <a:prstClr val="black"/>
                </a:solidFill>
              </a:rPr>
              <a:t>»</a:t>
            </a:r>
          </a:p>
          <a:p>
            <a:pPr lvl="0">
              <a:spcBef>
                <a:spcPts val="250"/>
              </a:spcBef>
              <a:buClr>
                <a:srgbClr val="0BD0D9"/>
              </a:buClr>
              <a:buSzPct val="95000"/>
            </a:pPr>
            <a:r>
              <a:rPr lang="ru-RU" sz="2800" dirty="0" smtClean="0">
                <a:solidFill>
                  <a:prstClr val="black"/>
                </a:solidFill>
              </a:rPr>
              <a:t> </a:t>
            </a:r>
            <a:r>
              <a:rPr lang="ru-RU" sz="2800" dirty="0" err="1" smtClean="0">
                <a:solidFill>
                  <a:prstClr val="black"/>
                </a:solidFill>
              </a:rPr>
              <a:t>Духовницкий</a:t>
            </a:r>
            <a:r>
              <a:rPr lang="ru-RU" sz="2800" dirty="0" smtClean="0">
                <a:solidFill>
                  <a:prstClr val="black"/>
                </a:solidFill>
              </a:rPr>
              <a:t> район</a:t>
            </a:r>
          </a:p>
          <a:p>
            <a:pPr lvl="0">
              <a:spcBef>
                <a:spcPts val="250"/>
              </a:spcBef>
              <a:buClr>
                <a:srgbClr val="0BD0D9"/>
              </a:buClr>
              <a:buSzPct val="95000"/>
            </a:pPr>
            <a:r>
              <a:rPr lang="ru-RU" sz="2800" dirty="0" smtClean="0">
                <a:solidFill>
                  <a:prstClr val="black"/>
                </a:solidFill>
              </a:rPr>
              <a:t> Саратовская область</a:t>
            </a:r>
            <a:endParaRPr lang="ru-RU" sz="2800" dirty="0">
              <a:solidFill>
                <a:prstClr val="black"/>
              </a:solidFill>
            </a:endParaRPr>
          </a:p>
          <a:p>
            <a:pPr lvl="0">
              <a:spcBef>
                <a:spcPts val="250"/>
              </a:spcBef>
              <a:buClr>
                <a:srgbClr val="0BD0D9"/>
              </a:buClr>
              <a:buSzPct val="95000"/>
            </a:pPr>
            <a:r>
              <a:rPr lang="ru-RU" sz="2800" dirty="0">
                <a:solidFill>
                  <a:prstClr val="black"/>
                </a:solidFill>
              </a:rPr>
              <a:t> Кузьминова </a:t>
            </a:r>
            <a:r>
              <a:rPr lang="ru-RU" sz="2800" dirty="0" smtClean="0">
                <a:solidFill>
                  <a:prstClr val="black"/>
                </a:solidFill>
              </a:rPr>
              <a:t>Светлана Николаевна.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0049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Психологический комфорт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sz="3600" dirty="0" smtClean="0"/>
              <a:t>Только тогда, когда  педагоги будут знать,</a:t>
            </a:r>
          </a:p>
          <a:p>
            <a:pPr algn="ctr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  что  надо делать,  они смогут  сделать.</a:t>
            </a:r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smtClean="0"/>
              <a:t>                                                 </a:t>
            </a:r>
            <a:endParaRPr lang="en-US" sz="3600" dirty="0" smtClean="0"/>
          </a:p>
          <a:p>
            <a:pPr algn="ctr">
              <a:buNone/>
            </a:pPr>
            <a:r>
              <a:rPr lang="ru-RU" sz="3600" dirty="0" smtClean="0"/>
              <a:t>П.П. </a:t>
            </a:r>
            <a:r>
              <a:rPr lang="ru-RU" sz="3600" dirty="0" err="1" smtClean="0"/>
              <a:t>Блонский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Конвенция  ООН о </a:t>
            </a:r>
            <a:r>
              <a:rPr lang="ru-RU" dirty="0" smtClean="0"/>
              <a:t>правах ребёнка</a:t>
            </a:r>
          </a:p>
          <a:p>
            <a:r>
              <a:rPr lang="ru-RU" dirty="0"/>
              <a:t>Закон РФ «Об </a:t>
            </a:r>
            <a:r>
              <a:rPr lang="ru-RU" dirty="0" smtClean="0"/>
              <a:t>образовании</a:t>
            </a:r>
          </a:p>
          <a:p>
            <a:r>
              <a:rPr lang="ru-RU" dirty="0" smtClean="0"/>
              <a:t>Как организовать дополнительное образование в школе </a:t>
            </a:r>
          </a:p>
          <a:p>
            <a:pPr marL="0" indent="0">
              <a:buNone/>
            </a:pPr>
            <a:r>
              <a:rPr lang="ru-RU" dirty="0" smtClean="0"/>
              <a:t>    авторы: </a:t>
            </a:r>
            <a:r>
              <a:rPr lang="ru-RU" dirty="0" err="1" smtClean="0"/>
              <a:t>Буйлова</a:t>
            </a:r>
            <a:r>
              <a:rPr lang="ru-RU" dirty="0" smtClean="0"/>
              <a:t> Л.Н. </a:t>
            </a:r>
            <a:r>
              <a:rPr lang="ru-RU" dirty="0" err="1" smtClean="0"/>
              <a:t>Кленова</a:t>
            </a:r>
            <a:r>
              <a:rPr lang="ru-RU" dirty="0" smtClean="0"/>
              <a:t> </a:t>
            </a:r>
            <a:r>
              <a:rPr lang="ru-RU" dirty="0" err="1" smtClean="0"/>
              <a:t>Н.В.изд</a:t>
            </a:r>
            <a:r>
              <a:rPr lang="ru-RU" dirty="0" smtClean="0"/>
              <a:t> АРКТИ 2005г.</a:t>
            </a:r>
          </a:p>
          <a:p>
            <a:r>
              <a:rPr lang="ru-RU" dirty="0" smtClean="0"/>
              <a:t>Студия декоративно-прикладного творчества (программы, организации работы, рекомендации)</a:t>
            </a:r>
          </a:p>
          <a:p>
            <a:pPr marL="0" indent="0">
              <a:buNone/>
            </a:pPr>
            <a:r>
              <a:rPr lang="ru-RU" dirty="0" smtClean="0"/>
              <a:t>    Автор-составитель </a:t>
            </a:r>
            <a:r>
              <a:rPr lang="ru-RU" dirty="0" err="1" smtClean="0"/>
              <a:t>Горнова</a:t>
            </a:r>
            <a:r>
              <a:rPr lang="ru-RU" dirty="0" smtClean="0"/>
              <a:t> Л.В. изд. Учитель 2008г.   Волгоград</a:t>
            </a:r>
          </a:p>
          <a:p>
            <a:r>
              <a:rPr lang="ru-RU" dirty="0" smtClean="0"/>
              <a:t>Природный материал </a:t>
            </a:r>
            <a:r>
              <a:rPr lang="ru-RU" dirty="0"/>
              <a:t>и фантазия (программы, организации работы, рекомендации)</a:t>
            </a:r>
          </a:p>
          <a:p>
            <a:pPr marL="0" indent="0">
              <a:buNone/>
            </a:pPr>
            <a:r>
              <a:rPr lang="ru-RU" dirty="0" smtClean="0"/>
              <a:t>    Автор-составитель </a:t>
            </a:r>
            <a:r>
              <a:rPr lang="ru-RU" dirty="0" err="1" smtClean="0"/>
              <a:t>Трепетунова</a:t>
            </a:r>
            <a:r>
              <a:rPr lang="ru-RU" dirty="0" smtClean="0"/>
              <a:t> Л.И.</a:t>
            </a:r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изд</a:t>
            </a:r>
            <a:r>
              <a:rPr lang="ru-RU" dirty="0" smtClean="0"/>
              <a:t> . Учитель 2008г. Волгоград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919272"/>
      </p:ext>
    </p:extLst>
  </p:cSld>
  <p:clrMapOvr>
    <a:masterClrMapping/>
  </p:clrMapOvr>
  <p:transition spd="med"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Закон РФ «Об образовании»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Статья 56.3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           «Прекращение трудового  договора с педагогом в случае применения, в том числе однократного, методов воспитания,  связанных с физическим и (или) психологическим насилием над личностью обучающегося».</a:t>
            </a:r>
            <a:endParaRPr lang="ru-RU" sz="32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Конвенция  ООН о правах ребёнка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43519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sz="3200" dirty="0" smtClean="0"/>
              <a:t>Государства – участники принимают все необходимые </a:t>
            </a:r>
            <a:r>
              <a:rPr lang="ru-RU" sz="3200" dirty="0"/>
              <a:t>м</a:t>
            </a:r>
            <a:r>
              <a:rPr lang="ru-RU" sz="3200" dirty="0" smtClean="0"/>
              <a:t>еры для обеспечения того, чтобы</a:t>
            </a:r>
            <a:r>
              <a:rPr lang="en-US" sz="3200" dirty="0" smtClean="0"/>
              <a:t> </a:t>
            </a:r>
            <a:r>
              <a:rPr lang="ru-RU" sz="3200" dirty="0" smtClean="0"/>
              <a:t>школьная дисциплина  поддерживалась  с помощью методов, отражающих уважение человеческого достоинства ребёнка и в соответствии  с настоящей Конвенцией.</a:t>
            </a:r>
            <a:endParaRPr lang="ru-RU" sz="32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Концепция  модернизации российского образования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Пункт 2.1</a:t>
            </a:r>
          </a:p>
          <a:p>
            <a:pPr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          Доступность   качественного   образования  означает   государственные гарантии:  обучение  в условиях, гарантирующих  защиту прав личности обучающегося  в образовательном  процессе,  его  психологическую и физическую  безопасность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Критерии психологического пространства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dirty="0" smtClean="0"/>
              <a:t>Безопасная  среда</a:t>
            </a:r>
            <a:r>
              <a:rPr lang="ru-RU" dirty="0"/>
              <a:t>;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Атмосфера  психологического комфорта, которая является  одновременно и развивающей, и </a:t>
            </a:r>
            <a:r>
              <a:rPr lang="ru-RU" dirty="0" err="1" smtClean="0"/>
              <a:t>психокоррекционной</a:t>
            </a:r>
            <a:r>
              <a:rPr lang="ru-RU" dirty="0" smtClean="0"/>
              <a:t>, ибо в этой атмосфере исчезают барьеры, снимается психологическая  защита, энергия расходуется не на тревогу или борьбу, а на учебную деятельность, на продуцирование идей, на творчество.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комфорт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911741"/>
          </a:xfrm>
        </p:spPr>
        <p:txBody>
          <a:bodyPr>
            <a:normAutofit lnSpcReduction="10000"/>
          </a:bodyPr>
          <a:lstStyle/>
          <a:p>
            <a:endParaRPr lang="en-US" sz="3600" dirty="0" smtClean="0"/>
          </a:p>
          <a:p>
            <a:r>
              <a:rPr lang="ru-RU" sz="3600" dirty="0" smtClean="0"/>
              <a:t>К    - </a:t>
            </a:r>
          </a:p>
          <a:p>
            <a:r>
              <a:rPr lang="ru-RU" sz="3600" dirty="0" smtClean="0"/>
              <a:t>О    -</a:t>
            </a:r>
          </a:p>
          <a:p>
            <a:r>
              <a:rPr lang="ru-RU" sz="3600" dirty="0" smtClean="0"/>
              <a:t>М   -</a:t>
            </a:r>
          </a:p>
          <a:p>
            <a:r>
              <a:rPr lang="ru-RU" sz="3600" dirty="0" smtClean="0"/>
              <a:t>Ф    -</a:t>
            </a:r>
          </a:p>
          <a:p>
            <a:r>
              <a:rPr lang="ru-RU" sz="3600" dirty="0" smtClean="0"/>
              <a:t>О    -</a:t>
            </a:r>
          </a:p>
          <a:p>
            <a:r>
              <a:rPr lang="ru-RU" sz="3600" dirty="0" smtClean="0"/>
              <a:t>Р     -</a:t>
            </a:r>
          </a:p>
          <a:p>
            <a:r>
              <a:rPr lang="ru-RU" sz="3600" dirty="0" smtClean="0"/>
              <a:t>Т     -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844824"/>
            <a:ext cx="5580112" cy="4185084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 О М Ф О Р 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sz="3200" dirty="0" smtClean="0"/>
              <a:t>поддержка,   укрепление (словарь</a:t>
            </a:r>
          </a:p>
          <a:p>
            <a:pPr>
              <a:buNone/>
            </a:pPr>
            <a:r>
              <a:rPr lang="ru-RU" sz="3200" dirty="0" smtClean="0"/>
              <a:t>    Н.М. </a:t>
            </a:r>
            <a:r>
              <a:rPr lang="ru-RU" sz="3200" dirty="0" err="1" smtClean="0"/>
              <a:t>Шанского</a:t>
            </a:r>
            <a:r>
              <a:rPr lang="ru-RU" sz="3200" dirty="0" smtClean="0"/>
              <a:t>);</a:t>
            </a:r>
          </a:p>
          <a:p>
            <a:pPr>
              <a:buFontTx/>
              <a:buChar char="-"/>
            </a:pPr>
            <a:r>
              <a:rPr lang="ru-RU" sz="3200" dirty="0" smtClean="0"/>
              <a:t>Бытовые  удобства (словарь Ожегова);</a:t>
            </a:r>
          </a:p>
          <a:p>
            <a:pPr>
              <a:buFontTx/>
              <a:buChar char="-"/>
            </a:pPr>
            <a:r>
              <a:rPr lang="ru-RU" sz="3200" dirty="0" smtClean="0"/>
              <a:t>Условия жизни, при которых ребёнок чувствует себя спокойно, без необходимости защищаться (словарь психологических терминов).</a:t>
            </a: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Личностный подход в образовании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38055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Ученик – основной объект заботы педагога;</a:t>
            </a:r>
          </a:p>
          <a:p>
            <a:r>
              <a:rPr lang="ru-RU" sz="3600" dirty="0" smtClean="0"/>
              <a:t>Воспитание и обучение без уважения к ученику – подавление;</a:t>
            </a:r>
          </a:p>
          <a:p>
            <a:r>
              <a:rPr lang="ru-RU" sz="3600" dirty="0" smtClean="0"/>
              <a:t>Школа хороша, если в ней хорошо каждому ученику.</a:t>
            </a:r>
            <a:endParaRPr lang="ru-RU" sz="36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511</TotalTime>
  <Words>1520</Words>
  <Application>Microsoft Office PowerPoint</Application>
  <PresentationFormat>Екран (4:3)</PresentationFormat>
  <Paragraphs>285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20</vt:i4>
      </vt:variant>
    </vt:vector>
  </HeadingPairs>
  <TitlesOfParts>
    <vt:vector size="21" baseType="lpstr">
      <vt:lpstr>Поток</vt:lpstr>
      <vt:lpstr> Комфорт  обучающихся на занятиях в кружках</vt:lpstr>
      <vt:lpstr>Психологический комфорт</vt:lpstr>
      <vt:lpstr>Закон РФ «Об образовании»</vt:lpstr>
      <vt:lpstr>Конвенция  ООН о правах ребёнка</vt:lpstr>
      <vt:lpstr>Концепция  модернизации российского образования</vt:lpstr>
      <vt:lpstr>Критерии психологического пространства</vt:lpstr>
      <vt:lpstr>комфорт</vt:lpstr>
      <vt:lpstr>К О М Ф О Р Т</vt:lpstr>
      <vt:lpstr>Личностный подход в образовании</vt:lpstr>
      <vt:lpstr>Психологический комфорт</vt:lpstr>
      <vt:lpstr>Принципы комфортности на занятие</vt:lpstr>
      <vt:lpstr>Принципы комфортности на занятиях</vt:lpstr>
      <vt:lpstr>ЭКОЛОГИЯ    ВОСПИТАНИЯ</vt:lpstr>
      <vt:lpstr>Правила лечебной  психологии учителя</vt:lpstr>
      <vt:lpstr>Правила лечебной  психологии педагога</vt:lpstr>
      <vt:lpstr>       Приёмы создания психологического комфорта</vt:lpstr>
      <vt:lpstr>Золотые  правила психологического комфорта на занятиях</vt:lpstr>
      <vt:lpstr>Золотые  правила психологического комфорта </vt:lpstr>
      <vt:lpstr>Презентація PowerPoint</vt:lpstr>
      <vt:lpstr>Презентація PowerPoint</vt:lpstr>
    </vt:vector>
  </TitlesOfParts>
  <Company>Kmoug 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Психологический  комфорт  учащихся на уроках</dc:title>
  <dc:creator>Kmoug</dc:creator>
  <cp:lastModifiedBy>LEGION</cp:lastModifiedBy>
  <cp:revision>62</cp:revision>
  <dcterms:created xsi:type="dcterms:W3CDTF">2009-02-02T05:09:54Z</dcterms:created>
  <dcterms:modified xsi:type="dcterms:W3CDTF">2015-01-26T14:10:03Z</dcterms:modified>
</cp:coreProperties>
</file>