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64" r:id="rId1"/>
  </p:sldMasterIdLst>
  <p:notesMasterIdLst>
    <p:notesMasterId r:id="rId17"/>
  </p:notesMasterIdLst>
  <p:sldIdLst>
    <p:sldId id="256" r:id="rId2"/>
    <p:sldId id="257" r:id="rId3"/>
    <p:sldId id="272" r:id="rId4"/>
    <p:sldId id="275" r:id="rId5"/>
    <p:sldId id="259" r:id="rId6"/>
    <p:sldId id="261" r:id="rId7"/>
    <p:sldId id="276" r:id="rId8"/>
    <p:sldId id="263" r:id="rId9"/>
    <p:sldId id="265" r:id="rId10"/>
    <p:sldId id="267" r:id="rId11"/>
    <p:sldId id="264" r:id="rId12"/>
    <p:sldId id="268" r:id="rId13"/>
    <p:sldId id="274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18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Лист1!$C$3</c:f>
              <c:strCache>
                <c:ptCount val="1"/>
                <c:pt idx="0">
                  <c:v>По действующей корзине</c:v>
                </c:pt>
              </c:strCache>
            </c:strRef>
          </c:tx>
          <c:invertIfNegative val="0"/>
          <c:cat>
            <c:strRef>
              <c:f>Лист1!$B$4:$B$6</c:f>
              <c:strCache>
                <c:ptCount val="3"/>
                <c:pt idx="0">
                  <c:v>Трудоспособные</c:v>
                </c:pt>
                <c:pt idx="1">
                  <c:v>Пенсионеры</c:v>
                </c:pt>
                <c:pt idx="2">
                  <c:v>Дети</c:v>
                </c:pt>
              </c:strCache>
            </c:strRef>
          </c:cat>
          <c:val>
            <c:numRef>
              <c:f>Лист1!$C$4:$C$6</c:f>
              <c:numCache>
                <c:formatCode>General</c:formatCode>
                <c:ptCount val="3"/>
                <c:pt idx="0">
                  <c:v>6878</c:v>
                </c:pt>
                <c:pt idx="1">
                  <c:v>5032</c:v>
                </c:pt>
                <c:pt idx="2">
                  <c:v>6157</c:v>
                </c:pt>
              </c:numCache>
            </c:numRef>
          </c:val>
        </c:ser>
        <c:ser>
          <c:idx val="1"/>
          <c:order val="1"/>
          <c:tx>
            <c:strRef>
              <c:f>Лист1!$D$3</c:f>
              <c:strCache>
                <c:ptCount val="1"/>
                <c:pt idx="0">
                  <c:v>По проекту корзины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Лист1!$B$4:$B$6</c:f>
              <c:strCache>
                <c:ptCount val="3"/>
                <c:pt idx="0">
                  <c:v>Трудоспособные</c:v>
                </c:pt>
                <c:pt idx="1">
                  <c:v>Пенсионеры</c:v>
                </c:pt>
                <c:pt idx="2">
                  <c:v>Дети</c:v>
                </c:pt>
              </c:strCache>
            </c:strRef>
          </c:cat>
          <c:val>
            <c:numRef>
              <c:f>Лист1!$D$4:$D$6</c:f>
              <c:numCache>
                <c:formatCode>General</c:formatCode>
                <c:ptCount val="3"/>
                <c:pt idx="0">
                  <c:v>7108</c:v>
                </c:pt>
                <c:pt idx="1">
                  <c:v>5443</c:v>
                </c:pt>
                <c:pt idx="2">
                  <c:v>6407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3892096"/>
        <c:axId val="83893632"/>
        <c:axId val="0"/>
      </c:bar3DChart>
      <c:catAx>
        <c:axId val="83892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83893632"/>
        <c:crosses val="autoZero"/>
        <c:auto val="1"/>
        <c:lblAlgn val="ctr"/>
        <c:lblOffset val="100"/>
        <c:noMultiLvlLbl val="0"/>
      </c:catAx>
      <c:valAx>
        <c:axId val="838936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83892096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72156389618074512"/>
          <c:y val="0.36216948048168462"/>
          <c:w val="0.2729907130287344"/>
          <c:h val="0.22532542651852241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E709F3-44F4-4BD7-B5EB-580DBCF193CF}" type="doc">
      <dgm:prSet loTypeId="urn:microsoft.com/office/officeart/2005/8/layout/radial5" loCatId="cycle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92FBFFE2-7F43-4A16-985D-97885748A6FC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Прожиточный минимум </a:t>
          </a:r>
          <a:br>
            <a:rPr lang="ru-RU" sz="2000" dirty="0" smtClean="0">
              <a:latin typeface="Times New Roman" pitchFamily="18" charset="0"/>
              <a:cs typeface="Times New Roman" pitchFamily="18" charset="0"/>
            </a:rPr>
          </a:b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6444 рубля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95A318E-B197-4ECD-B98C-8A7930F64769}" type="parTrans" cxnId="{F034FE89-670D-46DC-9587-643C39A5FC75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2FFB73BC-F36E-4029-BDC2-EC9D011B9036}" type="sibTrans" cxnId="{F034FE89-670D-46DC-9587-643C39A5FC75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74E8D879-72AF-4BA4-89CE-2A0D0EEC0629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Коммунальные услуги </a:t>
          </a:r>
          <a:br>
            <a:rPr lang="ru-RU" sz="2000" dirty="0" smtClean="0">
              <a:latin typeface="Times New Roman" pitchFamily="18" charset="0"/>
              <a:cs typeface="Times New Roman" pitchFamily="18" charset="0"/>
            </a:rPr>
          </a:b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2300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BAE2191-8C1E-46FA-B832-8A19A34C7155}" type="parTrans" cxnId="{9735DB49-D454-4272-AC12-2EE197E1486A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0CCCB5AA-F77F-454E-B504-33EF2A9B4ACD}" type="sibTrans" cxnId="{9735DB49-D454-4272-AC12-2EE197E1486A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5C2FE067-4ED9-4B70-AD96-6DF5EB8ECBE0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Непродовольственные товары  и услуги </a:t>
          </a:r>
          <a:br>
            <a:rPr lang="ru-RU" sz="2000" dirty="0" smtClean="0">
              <a:latin typeface="Times New Roman" pitchFamily="18" charset="0"/>
              <a:cs typeface="Times New Roman" pitchFamily="18" charset="0"/>
            </a:rPr>
          </a:b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чуть больше 1000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355A542F-40F3-49C8-97E9-115734F809D6}" type="parTrans" cxnId="{B96BE6D2-91C3-4594-8B07-19795AE70655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E1E836D4-82B9-4BA7-83F5-4CB8AF06AE7D}" type="sibTrans" cxnId="{B96BE6D2-91C3-4594-8B07-19795AE70655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C6A9ED21-9FFB-41F9-9249-D1BCD7320281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Продукты</a:t>
          </a:r>
          <a:br>
            <a:rPr lang="ru-RU" sz="2000" dirty="0" smtClean="0">
              <a:latin typeface="Times New Roman" pitchFamily="18" charset="0"/>
              <a:cs typeface="Times New Roman" pitchFamily="18" charset="0"/>
            </a:rPr>
          </a:b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2193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7EED0FE-7678-4744-81A2-66C2F4ED89FF}" type="parTrans" cxnId="{08FF5967-7B03-4B20-AC26-D41E23B6535A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5EB13CA8-556E-4C73-A25E-879330E4F605}" type="sibTrans" cxnId="{08FF5967-7B03-4B20-AC26-D41E23B6535A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86EBC78A-877A-4218-B562-5F70A06EF7C2}" type="pres">
      <dgm:prSet presAssocID="{1AE709F3-44F4-4BD7-B5EB-580DBCF193C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3104E8-5367-4923-BFEC-3C8C39A47AF2}" type="pres">
      <dgm:prSet presAssocID="{92FBFFE2-7F43-4A16-985D-97885748A6FC}" presName="centerShape" presStyleLbl="node0" presStyleIdx="0" presStyleCnt="1" custScaleX="131401" custScaleY="114316" custLinFactNeighborX="-4190" custLinFactNeighborY="-4311"/>
      <dgm:spPr/>
      <dgm:t>
        <a:bodyPr/>
        <a:lstStyle/>
        <a:p>
          <a:endParaRPr lang="ru-RU"/>
        </a:p>
      </dgm:t>
    </dgm:pt>
    <dgm:pt modelId="{23911A09-7179-48F2-80E7-F018343E72E9}" type="pres">
      <dgm:prSet presAssocID="{4BAE2191-8C1E-46FA-B832-8A19A34C7155}" presName="parTrans" presStyleLbl="sibTrans2D1" presStyleIdx="0" presStyleCnt="3"/>
      <dgm:spPr/>
      <dgm:t>
        <a:bodyPr/>
        <a:lstStyle/>
        <a:p>
          <a:endParaRPr lang="ru-RU"/>
        </a:p>
      </dgm:t>
    </dgm:pt>
    <dgm:pt modelId="{473F2A04-EE79-4BD8-A5A3-045CD6DC2B2C}" type="pres">
      <dgm:prSet presAssocID="{4BAE2191-8C1E-46FA-B832-8A19A34C7155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89E71B91-124D-48C1-88C6-F60C5AF36D07}" type="pres">
      <dgm:prSet presAssocID="{74E8D879-72AF-4BA4-89CE-2A0D0EEC0629}" presName="node" presStyleLbl="node1" presStyleIdx="0" presStyleCnt="3" custScaleX="142654" custRadScaleRad="104439" custRadScaleInc="-158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50D3EF-530C-44DE-AA15-186CD220A87E}" type="pres">
      <dgm:prSet presAssocID="{355A542F-40F3-49C8-97E9-115734F809D6}" presName="parTrans" presStyleLbl="sibTrans2D1" presStyleIdx="1" presStyleCnt="3"/>
      <dgm:spPr/>
      <dgm:t>
        <a:bodyPr/>
        <a:lstStyle/>
        <a:p>
          <a:endParaRPr lang="ru-RU"/>
        </a:p>
      </dgm:t>
    </dgm:pt>
    <dgm:pt modelId="{C828D5E1-8E10-479C-B16F-C3F57262389A}" type="pres">
      <dgm:prSet presAssocID="{355A542F-40F3-49C8-97E9-115734F809D6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DEA7ABAB-420C-4886-8822-EDCDA83EC619}" type="pres">
      <dgm:prSet presAssocID="{5C2FE067-4ED9-4B70-AD96-6DF5EB8ECBE0}" presName="node" presStyleLbl="node1" presStyleIdx="1" presStyleCnt="3" custScaleX="167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98BD88-CDCC-451F-9957-1DEAD42FBF60}" type="pres">
      <dgm:prSet presAssocID="{B7EED0FE-7678-4744-81A2-66C2F4ED89FF}" presName="parTrans" presStyleLbl="sibTrans2D1" presStyleIdx="2" presStyleCnt="3"/>
      <dgm:spPr/>
      <dgm:t>
        <a:bodyPr/>
        <a:lstStyle/>
        <a:p>
          <a:endParaRPr lang="ru-RU"/>
        </a:p>
      </dgm:t>
    </dgm:pt>
    <dgm:pt modelId="{60A1037C-6A4E-4B0E-A117-11825CE01BAA}" type="pres">
      <dgm:prSet presAssocID="{B7EED0FE-7678-4744-81A2-66C2F4ED89FF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AD86A1C9-B9BE-4AAC-9839-035AC8724EF5}" type="pres">
      <dgm:prSet presAssocID="{C6A9ED21-9FFB-41F9-9249-D1BCD7320281}" presName="node" presStyleLbl="node1" presStyleIdx="2" presStyleCnt="3" custScaleX="138782" custRadScaleRad="107383" custRadScaleInc="41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5552C6-2096-4E22-969E-D500A36532BA}" type="presOf" srcId="{4BAE2191-8C1E-46FA-B832-8A19A34C7155}" destId="{23911A09-7179-48F2-80E7-F018343E72E9}" srcOrd="0" destOrd="0" presId="urn:microsoft.com/office/officeart/2005/8/layout/radial5"/>
    <dgm:cxn modelId="{E0A206D6-E83B-4C2D-88D9-B75C4C81C9B2}" type="presOf" srcId="{355A542F-40F3-49C8-97E9-115734F809D6}" destId="{3850D3EF-530C-44DE-AA15-186CD220A87E}" srcOrd="0" destOrd="0" presId="urn:microsoft.com/office/officeart/2005/8/layout/radial5"/>
    <dgm:cxn modelId="{ED64B81C-1479-4DEB-A53C-00495F4FF599}" type="presOf" srcId="{355A542F-40F3-49C8-97E9-115734F809D6}" destId="{C828D5E1-8E10-479C-B16F-C3F57262389A}" srcOrd="1" destOrd="0" presId="urn:microsoft.com/office/officeart/2005/8/layout/radial5"/>
    <dgm:cxn modelId="{C2BAAEB6-F41E-4D90-A59C-E744AE9D959A}" type="presOf" srcId="{5C2FE067-4ED9-4B70-AD96-6DF5EB8ECBE0}" destId="{DEA7ABAB-420C-4886-8822-EDCDA83EC619}" srcOrd="0" destOrd="0" presId="urn:microsoft.com/office/officeart/2005/8/layout/radial5"/>
    <dgm:cxn modelId="{9735DB49-D454-4272-AC12-2EE197E1486A}" srcId="{92FBFFE2-7F43-4A16-985D-97885748A6FC}" destId="{74E8D879-72AF-4BA4-89CE-2A0D0EEC0629}" srcOrd="0" destOrd="0" parTransId="{4BAE2191-8C1E-46FA-B832-8A19A34C7155}" sibTransId="{0CCCB5AA-F77F-454E-B504-33EF2A9B4ACD}"/>
    <dgm:cxn modelId="{CE45BD03-507E-4E64-8440-DD999B87AA28}" type="presOf" srcId="{92FBFFE2-7F43-4A16-985D-97885748A6FC}" destId="{C43104E8-5367-4923-BFEC-3C8C39A47AF2}" srcOrd="0" destOrd="0" presId="urn:microsoft.com/office/officeart/2005/8/layout/radial5"/>
    <dgm:cxn modelId="{F02BD3FE-1C95-4903-9E9B-C8DCAF89E6EB}" type="presOf" srcId="{B7EED0FE-7678-4744-81A2-66C2F4ED89FF}" destId="{60A1037C-6A4E-4B0E-A117-11825CE01BAA}" srcOrd="1" destOrd="0" presId="urn:microsoft.com/office/officeart/2005/8/layout/radial5"/>
    <dgm:cxn modelId="{08FF5967-7B03-4B20-AC26-D41E23B6535A}" srcId="{92FBFFE2-7F43-4A16-985D-97885748A6FC}" destId="{C6A9ED21-9FFB-41F9-9249-D1BCD7320281}" srcOrd="2" destOrd="0" parTransId="{B7EED0FE-7678-4744-81A2-66C2F4ED89FF}" sibTransId="{5EB13CA8-556E-4C73-A25E-879330E4F605}"/>
    <dgm:cxn modelId="{F034FE89-670D-46DC-9587-643C39A5FC75}" srcId="{1AE709F3-44F4-4BD7-B5EB-580DBCF193CF}" destId="{92FBFFE2-7F43-4A16-985D-97885748A6FC}" srcOrd="0" destOrd="0" parTransId="{695A318E-B197-4ECD-B98C-8A7930F64769}" sibTransId="{2FFB73BC-F36E-4029-BDC2-EC9D011B9036}"/>
    <dgm:cxn modelId="{969A63CD-1897-435A-90B8-CF5DAE02AF6F}" type="presOf" srcId="{1AE709F3-44F4-4BD7-B5EB-580DBCF193CF}" destId="{86EBC78A-877A-4218-B562-5F70A06EF7C2}" srcOrd="0" destOrd="0" presId="urn:microsoft.com/office/officeart/2005/8/layout/radial5"/>
    <dgm:cxn modelId="{EE0B8079-7EE8-47AB-BB13-DBF879522911}" type="presOf" srcId="{C6A9ED21-9FFB-41F9-9249-D1BCD7320281}" destId="{AD86A1C9-B9BE-4AAC-9839-035AC8724EF5}" srcOrd="0" destOrd="0" presId="urn:microsoft.com/office/officeart/2005/8/layout/radial5"/>
    <dgm:cxn modelId="{6200C4D6-465A-48B1-B51A-00A6E9542630}" type="presOf" srcId="{4BAE2191-8C1E-46FA-B832-8A19A34C7155}" destId="{473F2A04-EE79-4BD8-A5A3-045CD6DC2B2C}" srcOrd="1" destOrd="0" presId="urn:microsoft.com/office/officeart/2005/8/layout/radial5"/>
    <dgm:cxn modelId="{1215DF13-4862-4044-AC77-3574F08565D6}" type="presOf" srcId="{B7EED0FE-7678-4744-81A2-66C2F4ED89FF}" destId="{5398BD88-CDCC-451F-9957-1DEAD42FBF60}" srcOrd="0" destOrd="0" presId="urn:microsoft.com/office/officeart/2005/8/layout/radial5"/>
    <dgm:cxn modelId="{B96BE6D2-91C3-4594-8B07-19795AE70655}" srcId="{92FBFFE2-7F43-4A16-985D-97885748A6FC}" destId="{5C2FE067-4ED9-4B70-AD96-6DF5EB8ECBE0}" srcOrd="1" destOrd="0" parTransId="{355A542F-40F3-49C8-97E9-115734F809D6}" sibTransId="{E1E836D4-82B9-4BA7-83F5-4CB8AF06AE7D}"/>
    <dgm:cxn modelId="{7601DF5C-6607-48FD-9AA5-514E99144BA6}" type="presOf" srcId="{74E8D879-72AF-4BA4-89CE-2A0D0EEC0629}" destId="{89E71B91-124D-48C1-88C6-F60C5AF36D07}" srcOrd="0" destOrd="0" presId="urn:microsoft.com/office/officeart/2005/8/layout/radial5"/>
    <dgm:cxn modelId="{3267D57F-222D-432B-A3D0-E5F677195DA4}" type="presParOf" srcId="{86EBC78A-877A-4218-B562-5F70A06EF7C2}" destId="{C43104E8-5367-4923-BFEC-3C8C39A47AF2}" srcOrd="0" destOrd="0" presId="urn:microsoft.com/office/officeart/2005/8/layout/radial5"/>
    <dgm:cxn modelId="{F11674E5-83BD-4B1D-BB4F-58A7BEEFCCED}" type="presParOf" srcId="{86EBC78A-877A-4218-B562-5F70A06EF7C2}" destId="{23911A09-7179-48F2-80E7-F018343E72E9}" srcOrd="1" destOrd="0" presId="urn:microsoft.com/office/officeart/2005/8/layout/radial5"/>
    <dgm:cxn modelId="{1E824CE6-00E5-4EC7-8114-F63BB381E86B}" type="presParOf" srcId="{23911A09-7179-48F2-80E7-F018343E72E9}" destId="{473F2A04-EE79-4BD8-A5A3-045CD6DC2B2C}" srcOrd="0" destOrd="0" presId="urn:microsoft.com/office/officeart/2005/8/layout/radial5"/>
    <dgm:cxn modelId="{43726C9C-A8EC-48B7-9C16-F85BCB99A1CC}" type="presParOf" srcId="{86EBC78A-877A-4218-B562-5F70A06EF7C2}" destId="{89E71B91-124D-48C1-88C6-F60C5AF36D07}" srcOrd="2" destOrd="0" presId="urn:microsoft.com/office/officeart/2005/8/layout/radial5"/>
    <dgm:cxn modelId="{A7FE5F0A-0818-49AA-A64B-97390A929EAC}" type="presParOf" srcId="{86EBC78A-877A-4218-B562-5F70A06EF7C2}" destId="{3850D3EF-530C-44DE-AA15-186CD220A87E}" srcOrd="3" destOrd="0" presId="urn:microsoft.com/office/officeart/2005/8/layout/radial5"/>
    <dgm:cxn modelId="{7A80306A-F3A1-4623-B574-5A4FB71E0ED8}" type="presParOf" srcId="{3850D3EF-530C-44DE-AA15-186CD220A87E}" destId="{C828D5E1-8E10-479C-B16F-C3F57262389A}" srcOrd="0" destOrd="0" presId="urn:microsoft.com/office/officeart/2005/8/layout/radial5"/>
    <dgm:cxn modelId="{99D2A919-C062-4477-BAB8-AA00BDA210F3}" type="presParOf" srcId="{86EBC78A-877A-4218-B562-5F70A06EF7C2}" destId="{DEA7ABAB-420C-4886-8822-EDCDA83EC619}" srcOrd="4" destOrd="0" presId="urn:microsoft.com/office/officeart/2005/8/layout/radial5"/>
    <dgm:cxn modelId="{7A8D929E-B034-4485-B8DA-36EA213E327F}" type="presParOf" srcId="{86EBC78A-877A-4218-B562-5F70A06EF7C2}" destId="{5398BD88-CDCC-451F-9957-1DEAD42FBF60}" srcOrd="5" destOrd="0" presId="urn:microsoft.com/office/officeart/2005/8/layout/radial5"/>
    <dgm:cxn modelId="{F1FC2BCC-5BD1-4AAB-8F75-14634A754595}" type="presParOf" srcId="{5398BD88-CDCC-451F-9957-1DEAD42FBF60}" destId="{60A1037C-6A4E-4B0E-A117-11825CE01BAA}" srcOrd="0" destOrd="0" presId="urn:microsoft.com/office/officeart/2005/8/layout/radial5"/>
    <dgm:cxn modelId="{2848B3FA-0E5B-48DC-A8CB-5825863B0E67}" type="presParOf" srcId="{86EBC78A-877A-4218-B562-5F70A06EF7C2}" destId="{AD86A1C9-B9BE-4AAC-9839-035AC8724EF5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3104E8-5367-4923-BFEC-3C8C39A47AF2}">
      <dsp:nvSpPr>
        <dsp:cNvPr id="0" name=""/>
        <dsp:cNvSpPr/>
      </dsp:nvSpPr>
      <dsp:spPr>
        <a:xfrm>
          <a:off x="2285994" y="2143149"/>
          <a:ext cx="2329649" cy="202674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Прожиточный минимум </a:t>
          </a:r>
          <a:br>
            <a:rPr lang="ru-RU" sz="20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6444 рубля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27163" y="2439959"/>
        <a:ext cx="1647311" cy="1433124"/>
      </dsp:txXfrm>
    </dsp:sp>
    <dsp:sp modelId="{23911A09-7179-48F2-80E7-F018343E72E9}">
      <dsp:nvSpPr>
        <dsp:cNvPr id="0" name=""/>
        <dsp:cNvSpPr/>
      </dsp:nvSpPr>
      <dsp:spPr>
        <a:xfrm rot="15866717">
          <a:off x="3234809" y="1663057"/>
          <a:ext cx="200155" cy="6027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 rot="10800000">
        <a:off x="3267738" y="1813498"/>
        <a:ext cx="140109" cy="361678"/>
      </dsp:txXfrm>
    </dsp:sp>
    <dsp:sp modelId="{89E71B91-124D-48C1-88C6-F60C5AF36D07}">
      <dsp:nvSpPr>
        <dsp:cNvPr id="0" name=""/>
        <dsp:cNvSpPr/>
      </dsp:nvSpPr>
      <dsp:spPr>
        <a:xfrm>
          <a:off x="1965470" y="0"/>
          <a:ext cx="2529157" cy="177293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Коммунальные услуги </a:t>
          </a:r>
          <a:br>
            <a:rPr lang="ru-RU" sz="20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2300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35856" y="259640"/>
        <a:ext cx="1788385" cy="1253651"/>
      </dsp:txXfrm>
    </dsp:sp>
    <dsp:sp modelId="{3850D3EF-530C-44DE-AA15-186CD220A87E}">
      <dsp:nvSpPr>
        <dsp:cNvPr id="0" name=""/>
        <dsp:cNvSpPr/>
      </dsp:nvSpPr>
      <dsp:spPr>
        <a:xfrm rot="1900941">
          <a:off x="4465588" y="3553097"/>
          <a:ext cx="232254" cy="6027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>
        <a:off x="4470780" y="3655359"/>
        <a:ext cx="162578" cy="361678"/>
      </dsp:txXfrm>
    </dsp:sp>
    <dsp:sp modelId="{DEA7ABAB-420C-4886-8822-EDCDA83EC619}">
      <dsp:nvSpPr>
        <dsp:cNvPr id="0" name=""/>
        <dsp:cNvSpPr/>
      </dsp:nvSpPr>
      <dsp:spPr>
        <a:xfrm>
          <a:off x="4320916" y="3723825"/>
          <a:ext cx="2970759" cy="177293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Непродовольственные товары  и услуги </a:t>
          </a:r>
          <a:br>
            <a:rPr lang="ru-RU" sz="20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чуть больше 1000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55974" y="3983465"/>
        <a:ext cx="2100643" cy="1253651"/>
      </dsp:txXfrm>
    </dsp:sp>
    <dsp:sp modelId="{5398BD88-CDCC-451F-9957-1DEAD42FBF60}">
      <dsp:nvSpPr>
        <dsp:cNvPr id="0" name=""/>
        <dsp:cNvSpPr/>
      </dsp:nvSpPr>
      <dsp:spPr>
        <a:xfrm rot="8770491">
          <a:off x="2262253" y="3580904"/>
          <a:ext cx="210870" cy="6027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 rot="10800000">
        <a:off x="2320160" y="3683856"/>
        <a:ext cx="147609" cy="361678"/>
      </dsp:txXfrm>
    </dsp:sp>
    <dsp:sp modelId="{AD86A1C9-B9BE-4AAC-9839-035AC8724EF5}">
      <dsp:nvSpPr>
        <dsp:cNvPr id="0" name=""/>
        <dsp:cNvSpPr/>
      </dsp:nvSpPr>
      <dsp:spPr>
        <a:xfrm>
          <a:off x="66308" y="3713574"/>
          <a:ext cx="2460509" cy="177293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Продукты</a:t>
          </a:r>
          <a:br>
            <a:rPr lang="ru-RU" sz="20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2193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6641" y="3973214"/>
        <a:ext cx="1739843" cy="12536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0.20065</cdr:x>
      <cdr:y>0.05367</cdr:y>
    </cdr:from>
    <cdr:to>
      <cdr:x>0.37194</cdr:x>
      <cdr:y>0.35593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71576" y="180975"/>
          <a:ext cx="1000125" cy="1019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0.15498</cdr:x>
      <cdr:y>0.0904</cdr:y>
    </cdr:from>
    <cdr:to>
      <cdr:x>0.31158</cdr:x>
      <cdr:y>0.36158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04876" y="3048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0.14287</cdr:x>
      <cdr:y>1.91069E-7</cdr:y>
    </cdr:from>
    <cdr:to>
      <cdr:x>0.30763</cdr:x>
      <cdr:y>0.1365</cdr:y>
    </cdr:to>
    <cdr:sp macro="" textlink="">
      <cdr:nvSpPr>
        <cdr:cNvPr id="5" name="Стрелка вверх 4"/>
        <cdr:cNvSpPr/>
      </cdr:nvSpPr>
      <cdr:spPr>
        <a:xfrm xmlns:a="http://schemas.openxmlformats.org/drawingml/2006/main">
          <a:off x="1214446" y="1"/>
          <a:ext cx="1400499" cy="714380"/>
        </a:xfrm>
        <a:prstGeom xmlns:a="http://schemas.openxmlformats.org/drawingml/2006/main" prst="upArrow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solidFill>
            <a:schemeClr val="accent2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0.51266</cdr:x>
      <cdr:y>0.04095</cdr:y>
    </cdr:from>
    <cdr:to>
      <cdr:x>0.67629</cdr:x>
      <cdr:y>0.17138</cdr:y>
    </cdr:to>
    <cdr:sp macro="" textlink="">
      <cdr:nvSpPr>
        <cdr:cNvPr id="7" name="Стрелка вверх 6"/>
        <cdr:cNvSpPr/>
      </cdr:nvSpPr>
      <cdr:spPr>
        <a:xfrm xmlns:a="http://schemas.openxmlformats.org/drawingml/2006/main">
          <a:off x="4357718" y="214314"/>
          <a:ext cx="1390949" cy="682658"/>
        </a:xfrm>
        <a:prstGeom xmlns:a="http://schemas.openxmlformats.org/drawingml/2006/main" prst="upArrow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solidFill>
            <a:schemeClr val="accent2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en-US" sz="1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4,1</a:t>
          </a:r>
          <a:r>
            <a:rPr lang="en-US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%</a:t>
          </a:r>
          <a:endParaRPr lang="ru-RU" sz="1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0.19086</cdr:x>
      <cdr:y>0.05367</cdr:y>
    </cdr:from>
    <cdr:to>
      <cdr:x>0.20555</cdr:x>
      <cdr:y>0.11017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114426" y="180975"/>
          <a:ext cx="85726" cy="190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4,2</a:t>
          </a:r>
          <a:r>
            <a:rPr lang="en-US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%  </a:t>
          </a:r>
          <a:endParaRPr lang="ru-RU" sz="1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0.31936</cdr:x>
      <cdr:y>0.1092</cdr:y>
    </cdr:from>
    <cdr:to>
      <cdr:x>0.49209</cdr:x>
      <cdr:y>0.25708</cdr:y>
    </cdr:to>
    <cdr:sp macro="" textlink="">
      <cdr:nvSpPr>
        <cdr:cNvPr id="9" name="Стрелка вверх 8"/>
        <cdr:cNvSpPr/>
      </cdr:nvSpPr>
      <cdr:spPr>
        <a:xfrm xmlns:a="http://schemas.openxmlformats.org/drawingml/2006/main">
          <a:off x="2714644" y="571504"/>
          <a:ext cx="1468224" cy="773960"/>
        </a:xfrm>
        <a:prstGeom xmlns:a="http://schemas.openxmlformats.org/drawingml/2006/main" prst="upArrow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solidFill>
            <a:schemeClr val="accent2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8,2%</a:t>
          </a:r>
          <a:endParaRPr lang="ru-RU" sz="1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5AEAE-554B-4782-B0C5-CD2BB5632E78}" type="datetimeFigureOut">
              <a:rPr lang="uk-UA" smtClean="0"/>
              <a:t>10.11.2014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0630C-2AB4-48B5-8DFC-156015B8104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6722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Потребительская корзина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0630C-2AB4-48B5-8DFC-156015B8104D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17955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1"/>
                </a:solidFill>
                <a:latin typeface="Book Antiqua" pitchFamily="18" charset="0"/>
              </a:rPr>
              <a:t>Англичане добавили себе в корзину: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0630C-2AB4-48B5-8DFC-156015B8104D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844270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Во французскую потребительскую корзину  входят: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0630C-2AB4-48B5-8DFC-156015B8104D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97858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Потребительская корзина Великого Новгорода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Величина прожиточного минимума в области за I квартал 2012 года установлена в размере 5858 рублей в месяц на душу населения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стоимости потребительской корзины в расчете на душу населения, входящей в прожиточный минимум представлена в таблице:</a:t>
            </a: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0630C-2AB4-48B5-8DFC-156015B8104D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6764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1"/>
                </a:solidFill>
                <a:latin typeface="Book Antiqua" pitchFamily="18" charset="0"/>
              </a:rPr>
              <a:t>Вывод: 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Все упирается в то, что именно прожиточный минимум- фундамент для потребительской корзины, а на прожиточный минимум можно прожить, если:</a:t>
            </a:r>
          </a:p>
          <a:p>
            <a:pPr>
              <a:buFontTx/>
              <a:buChar char="-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Не болеть</a:t>
            </a:r>
          </a:p>
          <a:p>
            <a:pPr>
              <a:buFontTx/>
              <a:buChar char="-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Не одеваться</a:t>
            </a:r>
          </a:p>
          <a:p>
            <a:pPr>
              <a:buFontTx/>
              <a:buChar char="-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Не платить коммунальные услуги</a:t>
            </a:r>
          </a:p>
          <a:p>
            <a:pPr>
              <a:buFontTx/>
              <a:buChar char="-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Ходить пешком</a:t>
            </a: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0630C-2AB4-48B5-8DFC-156015B8104D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57088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0630C-2AB4-48B5-8DFC-156015B8104D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710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 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Потребительская корзина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примерный расчетный набор, ассортимент товаров, характеризующий типичный уровень и структуру месячного (годового) потребления человека или семьи. Такой набор используется для расчета минимального потребительского бюджета (прожиточного минимума), исходя из стоимости потребительской корзины  в действующих ценах. </a:t>
            </a:r>
            <a:endParaRPr lang="ru-RU" sz="1200" dirty="0" smtClean="0">
              <a:solidFill>
                <a:schemeClr val="tx1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0630C-2AB4-48B5-8DFC-156015B8104D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2763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Прожиточный минимум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– это стоимостная оценка потребительской корзины, а также обязательные платежи и сборы, прожиточный минимум является социально-значимым показателем уровня жизни населения. 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Величина  рассчитывается на основании данных Росстата об уровне потребительских цен.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 итогам третьего квартала 2012 года она составила в среднем по России 6,385 тысячи рублей на человека.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Величина прожиточного минимума для трудоспособного гражданина составила - 6913 рублей, пенсионеров - 5020 рублей, детей - 6146 рублей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0630C-2AB4-48B5-8DFC-156015B8104D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6391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Диета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по-чиновничьи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0630C-2AB4-48B5-8DFC-156015B8104D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000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 "О потребительской корзине в целом по РФ</a:t>
            </a:r>
            <a:endParaRPr lang="en-US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Закон вступит в силу 1 января 2013 года. Он определяет новый подход к формированию продуктовой корзины и устанавливает новые нормативы потребления. </a:t>
            </a:r>
            <a:endParaRPr lang="ru-RU" sz="1200" dirty="0" smtClean="0"/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0630C-2AB4-48B5-8DFC-156015B8104D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6290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Устанавливаются следующие соотношения стоимости непродовольственных товаров  и услуг со стоимостью продуктов питания (в процентах):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0630C-2AB4-48B5-8DFC-156015B8104D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3996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Стоимость</a:t>
            </a:r>
            <a:r>
              <a:rPr lang="ru-RU" sz="1200" dirty="0" smtClean="0"/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потребительской корзины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0630C-2AB4-48B5-8DFC-156015B8104D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6606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Испания: кафе и рестораны включены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0630C-2AB4-48B5-8DFC-156015B8104D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2305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Германия: в 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потребкорзине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пиво, солярий и прибор для измерения давления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0630C-2AB4-48B5-8DFC-156015B8104D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7427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1004-443E-4FC2-8642-5689FF48FCA2}" type="datetime1">
              <a:rPr lang="ru-RU" smtClean="0"/>
              <a:t>10.11.2014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9515-D842-4362-B1BE-63036BD1C7B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6FAE6-C84B-44C4-8D11-F72DBA1960ED}" type="datetime1">
              <a:rPr lang="ru-RU" smtClean="0"/>
              <a:t>10.11.2014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9515-D842-4362-B1BE-63036BD1C7B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6F-FF4F-42BC-99FC-6B32D7F1EF66}" type="datetime1">
              <a:rPr lang="ru-RU" smtClean="0"/>
              <a:t>10.11.2014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9515-D842-4362-B1BE-63036BD1C7B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0E611-0CD7-4E41-9991-267EB6FF23AB}" type="datetime1">
              <a:rPr lang="ru-RU" smtClean="0"/>
              <a:t>10.11.2014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9515-D842-4362-B1BE-63036BD1C7B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F4F5-F8E3-4263-972A-4FC4017B659A}" type="datetime1">
              <a:rPr lang="ru-RU" smtClean="0"/>
              <a:t>10.11.2014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9515-D842-4362-B1BE-63036BD1C7B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8C4F9-0BE9-4E26-ABC0-67F2A6DC370E}" type="datetime1">
              <a:rPr lang="ru-RU" smtClean="0"/>
              <a:t>10.11.2014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9515-D842-4362-B1BE-63036BD1C7B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4046E-80AC-45A4-8784-BBAFF4A8D441}" type="datetime1">
              <a:rPr lang="ru-RU" smtClean="0"/>
              <a:t>10.11.2014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9515-D842-4362-B1BE-63036BD1C7B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2B0EA-D9D6-4D64-914E-19AAD6500297}" type="datetime1">
              <a:rPr lang="ru-RU" smtClean="0"/>
              <a:t>10.11.2014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9515-D842-4362-B1BE-63036BD1C7B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357E-91A3-4A52-AB56-2A21B8EB6742}" type="datetime1">
              <a:rPr lang="ru-RU" smtClean="0"/>
              <a:t>10.11.2014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9515-D842-4362-B1BE-63036BD1C7B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8507-8E0D-4598-9CAD-909EE0384CAC}" type="datetime1">
              <a:rPr lang="ru-RU" smtClean="0"/>
              <a:t>10.11.2014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9515-D842-4362-B1BE-63036BD1C7B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4CD85-CAA0-4D7B-AB55-F33B544272FE}" type="datetime1">
              <a:rPr lang="ru-RU" smtClean="0"/>
              <a:t>10.11.2014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9515-D842-4362-B1BE-63036BD1C7B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8197B-FFAD-4AAF-ADC2-01BC6BB55891}" type="datetime1">
              <a:rPr lang="ru-RU" smtClean="0"/>
              <a:t>10.11.2014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D9515-D842-4362-B1BE-63036BD1C7B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овощи.jpg"/>
          <p:cNvPicPr>
            <a:picLocks noChangeAspect="1"/>
          </p:cNvPicPr>
          <p:nvPr/>
        </p:nvPicPr>
        <p:blipFill>
          <a:blip r:embed="rId3">
            <a:lum bright="-20000"/>
          </a:blip>
          <a:stretch>
            <a:fillRect/>
          </a:stretch>
        </p:blipFill>
        <p:spPr>
          <a:xfrm>
            <a:off x="0" y="0"/>
            <a:ext cx="928237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14414" y="2000240"/>
            <a:ext cx="6643734" cy="14287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Потребительская корзина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4643446"/>
            <a:ext cx="4357718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АлекВВ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29058" y="4857760"/>
            <a:ext cx="41248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Выполнили  студентки группы 8111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Алексеева Я.А.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Чернядьева К.А.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Янина\Desktop\герм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42852"/>
            <a:ext cx="8643998" cy="10772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Германия: в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потребкорзине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пиво, солярий и прибор для измерения давления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1285852" y="1428736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1285852" y="1928802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1285852" y="2428868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1285852" y="2928934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1285852" y="3429000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285852" y="3929066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1285852" y="4429132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000232" y="1428736"/>
            <a:ext cx="808235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пиво</a:t>
            </a:r>
            <a:endParaRPr lang="ru-RU" sz="2000" b="1" dirty="0">
              <a:latin typeface="Book Antiqu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000232" y="1928802"/>
            <a:ext cx="4570482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приборы для измерения давления</a:t>
            </a:r>
            <a:endParaRPr lang="ru-RU" sz="2000" b="1" dirty="0">
              <a:latin typeface="Book Antiqu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00232" y="2428868"/>
            <a:ext cx="2746265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лазерные принтеры</a:t>
            </a:r>
            <a:endParaRPr lang="ru-RU" sz="2000" b="1" dirty="0">
              <a:latin typeface="Book Antiqu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000232" y="3429000"/>
            <a:ext cx="2258952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услуги соляриев</a:t>
            </a:r>
            <a:endParaRPr lang="ru-RU" sz="2000" b="1" dirty="0">
              <a:latin typeface="Book Antiqu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00232" y="3929066"/>
            <a:ext cx="3188693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услуги фитнес - клубов </a:t>
            </a:r>
            <a:endParaRPr lang="ru-RU" sz="2000" b="1" dirty="0">
              <a:latin typeface="Book Antiqu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000232" y="4429132"/>
            <a:ext cx="4390946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услуги велосипедных мастерских</a:t>
            </a:r>
            <a:endParaRPr lang="ru-RU" sz="2000" b="1" dirty="0">
              <a:latin typeface="Book Antiqua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000232" y="2928934"/>
            <a:ext cx="3825086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доставляемые на дом пиццы</a:t>
            </a:r>
            <a:endParaRPr lang="ru-RU" sz="2000" b="1" dirty="0">
              <a:latin typeface="Book Antiqua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нина\Desktop\1307425406_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sp>
        <p:nvSpPr>
          <p:cNvPr id="3" name="Прямоугольник 2"/>
          <p:cNvSpPr/>
          <p:nvPr/>
        </p:nvSpPr>
        <p:spPr>
          <a:xfrm>
            <a:off x="857224" y="214290"/>
            <a:ext cx="7612982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Book Antiqua" pitchFamily="18" charset="0"/>
              </a:rPr>
              <a:t>Англичане добавили </a:t>
            </a:r>
            <a:r>
              <a:rPr lang="ru-RU" sz="3200" b="1" dirty="0" smtClean="0">
                <a:solidFill>
                  <a:schemeClr val="tx1"/>
                </a:solidFill>
                <a:latin typeface="Book Antiqua" pitchFamily="18" charset="0"/>
              </a:rPr>
              <a:t>себе в корзину: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1500174"/>
            <a:ext cx="2250404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гольф </a:t>
            </a:r>
            <a:r>
              <a:rPr lang="ru-RU" sz="2000" b="1" dirty="0">
                <a:latin typeface="Book Antiqua" pitchFamily="18" charset="0"/>
              </a:rPr>
              <a:t>и сквош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2000240"/>
            <a:ext cx="5027403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проявку фотопленки, прокат DVD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3286124"/>
            <a:ext cx="4851755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изготовление визитных карточек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4286256"/>
            <a:ext cx="3193636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затраты на садовника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5243444"/>
            <a:ext cx="3214710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четыре вида страховок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5743510"/>
            <a:ext cx="2945972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финансовые услуги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00166" y="2500306"/>
            <a:ext cx="7500990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подписку на кабельные сети телевидения, затраты на подключение Интернета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00166" y="3786190"/>
            <a:ext cx="7358114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покупку компьютерных игр и столов для пинг-понга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500166" y="4743378"/>
            <a:ext cx="6278019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затраты на частные школы и университеты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6243576"/>
            <a:ext cx="3306051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затраты на рестораны 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857224" y="1500174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857224" y="2000240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857224" y="2500306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857224" y="3286124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857224" y="3786190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857224" y="4243312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857224" y="4743378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857224" y="5243444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857224" y="5743510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857224" y="6243576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000"/>
                            </p:stCondLst>
                            <p:childTnLst>
                              <p:par>
                                <p:cTn id="74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000"/>
                            </p:stCondLst>
                            <p:childTnLst>
                              <p:par>
                                <p:cTn id="88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2" presetID="34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Янина\Desktop\франц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142852"/>
            <a:ext cx="8715436" cy="10772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Во французскую потребительскую корзину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входят: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285852" y="1428736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1285852" y="1928802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1285852" y="2428868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1285852" y="2928934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1285852" y="3429000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1285852" y="3929066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1285852" y="4429132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000232" y="1428736"/>
            <a:ext cx="3732112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посещение парикмахерской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000232" y="1928802"/>
            <a:ext cx="3334567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покупка лаков для волос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00232" y="2428868"/>
            <a:ext cx="2202847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гелей для душа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000232" y="2928934"/>
            <a:ext cx="5307863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многочисленных косметических средств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000232" y="3429000"/>
            <a:ext cx="4841390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четырнадцать наименований цветов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000232" y="3929066"/>
            <a:ext cx="4068743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затраты на приглашение няни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000232" y="4429132"/>
            <a:ext cx="4408579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аппараты для исправления зубов</a:t>
            </a:r>
          </a:p>
        </p:txBody>
      </p:sp>
      <p:sp>
        <p:nvSpPr>
          <p:cNvPr id="18" name="Стрелка вправо 17"/>
          <p:cNvSpPr/>
          <p:nvPr/>
        </p:nvSpPr>
        <p:spPr>
          <a:xfrm>
            <a:off x="1285852" y="4929198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1285852" y="5857892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1285852" y="5357826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000232" y="4929198"/>
            <a:ext cx="3429024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аренду </a:t>
            </a:r>
            <a:r>
              <a:rPr lang="ru-RU" sz="2000" b="1" dirty="0" smtClean="0">
                <a:latin typeface="Book Antiqua" pitchFamily="18" charset="0"/>
              </a:rPr>
              <a:t>автомашин, такси</a:t>
            </a:r>
            <a:endParaRPr lang="ru-RU" sz="2000" b="1" dirty="0">
              <a:latin typeface="Book Antiqu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000232" y="5429264"/>
            <a:ext cx="4923143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использование мобильного телефона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000232" y="5929330"/>
            <a:ext cx="3007555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>
                <a:latin typeface="Book Antiqua" pitchFamily="18" charset="0"/>
              </a:rPr>
              <a:t>еду для кошек и собак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фрукт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57356" y="214290"/>
            <a:ext cx="5429288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Потребительская корзина Великого Новгорода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428736"/>
            <a:ext cx="7858148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Величина прожиточного минимума в области за I квартал 2012 года установлена в размере 5858 рублей в месяц на душу населения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643182"/>
            <a:ext cx="8715436" cy="4000528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стоимости потребительской корзины в расчете на душу населения, входящей в прожиточный минимум представлена в таблице:</a:t>
            </a: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4" y="3786190"/>
          <a:ext cx="8286810" cy="2786084"/>
        </p:xfrm>
        <a:graphic>
          <a:graphicData uri="http://schemas.openxmlformats.org/drawingml/2006/table">
            <a:tbl>
              <a:tblPr/>
              <a:tblGrid>
                <a:gridCol w="3520741"/>
                <a:gridCol w="1501297"/>
                <a:gridCol w="1632386"/>
                <a:gridCol w="1632386"/>
              </a:tblGrid>
              <a:tr h="353328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</a:rPr>
                        <a:t> </a:t>
                      </a:r>
                      <a:endParaRPr lang="ru-RU" sz="1000" dirty="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/>
                        </a:rPr>
                        <a:t>2012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/>
                        </a:rPr>
                        <a:t>2011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7537"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ru-RU" sz="1000">
                          <a:latin typeface="Arial"/>
                        </a:rPr>
                        <a:t> 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000">
                          <a:latin typeface="Arial"/>
                        </a:rPr>
                        <a:t>I </a:t>
                      </a:r>
                      <a:r>
                        <a:rPr lang="ru-RU" sz="1000">
                          <a:latin typeface="Arial"/>
                        </a:rPr>
                        <a:t>квартал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000">
                          <a:latin typeface="Arial"/>
                        </a:rPr>
                        <a:t>IV </a:t>
                      </a:r>
                      <a:r>
                        <a:rPr lang="ru-RU" sz="1000">
                          <a:latin typeface="Arial"/>
                        </a:rPr>
                        <a:t>квартал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000">
                          <a:latin typeface="Arial"/>
                        </a:rPr>
                        <a:t>I </a:t>
                      </a:r>
                      <a:r>
                        <a:rPr lang="ru-RU" sz="1000">
                          <a:latin typeface="Arial"/>
                        </a:rPr>
                        <a:t>квартал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507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/>
                        </a:rPr>
                        <a:t>Стоимость потребительской </a:t>
                      </a:r>
                      <a:br>
                        <a:rPr lang="ru-RU" sz="1000">
                          <a:latin typeface="Arial"/>
                        </a:rPr>
                      </a:br>
                      <a:r>
                        <a:rPr lang="ru-RU" sz="1000">
                          <a:latin typeface="Arial"/>
                        </a:rPr>
                        <a:t>корзины - всего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</a:rPr>
                        <a:t/>
                      </a:r>
                      <a:br>
                        <a:rPr lang="ru-RU" sz="1000" dirty="0">
                          <a:latin typeface="Arial"/>
                        </a:rPr>
                      </a:br>
                      <a:r>
                        <a:rPr lang="ru-RU" sz="1000" dirty="0">
                          <a:latin typeface="Arial"/>
                        </a:rPr>
                        <a:t>100</a:t>
                      </a:r>
                      <a:endParaRPr lang="ru-RU" sz="1000" dirty="0"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/>
                        </a:rPr>
                        <a:t/>
                      </a:r>
                      <a:br>
                        <a:rPr lang="ru-RU" sz="1000">
                          <a:latin typeface="Arial"/>
                        </a:rPr>
                      </a:br>
                      <a:r>
                        <a:rPr lang="ru-RU" sz="1000">
                          <a:latin typeface="Arial"/>
                        </a:rPr>
                        <a:t>100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</a:rPr>
                        <a:t/>
                      </a:r>
                      <a:br>
                        <a:rPr lang="ru-RU" sz="1000" dirty="0">
                          <a:latin typeface="Arial"/>
                        </a:rPr>
                      </a:br>
                      <a:r>
                        <a:rPr lang="ru-RU" sz="1000" dirty="0">
                          <a:latin typeface="Arial"/>
                        </a:rPr>
                        <a:t>100</a:t>
                      </a:r>
                      <a:endParaRPr lang="ru-RU" sz="1000" dirty="0"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7537">
                <a:tc>
                  <a:txBody>
                    <a:bodyPr/>
                    <a:lstStyle/>
                    <a:p>
                      <a:pPr marL="71755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</a:rPr>
                        <a:t>в том числе минимальный набор:</a:t>
                      </a:r>
                      <a:endParaRPr lang="ru-RU" sz="1000" dirty="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/>
                        </a:rPr>
                        <a:t> 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/>
                        </a:rPr>
                        <a:t> 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/>
                        </a:rPr>
                        <a:t> 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7537">
                <a:tc>
                  <a:txBody>
                    <a:bodyPr/>
                    <a:lstStyle/>
                    <a:p>
                      <a:pPr marL="144145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/>
                        </a:rPr>
                        <a:t>продуктов питания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/>
                        </a:rPr>
                        <a:t>40.6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/>
                        </a:rPr>
                        <a:t>40.3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/>
                        </a:rPr>
                        <a:t>44.4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7537">
                <a:tc>
                  <a:txBody>
                    <a:bodyPr/>
                    <a:lstStyle/>
                    <a:p>
                      <a:pPr marL="144145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/>
                        </a:rPr>
                        <a:t>непродовольственных товаров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/>
                        </a:rPr>
                        <a:t>15.7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/>
                        </a:rPr>
                        <a:t>15.4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/>
                        </a:rPr>
                        <a:t>14.1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7537">
                <a:tc>
                  <a:txBody>
                    <a:bodyPr/>
                    <a:lstStyle/>
                    <a:p>
                      <a:pPr marL="144145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000">
                          <a:latin typeface="Arial"/>
                        </a:rPr>
                        <a:t>услуг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000">
                          <a:latin typeface="Arial"/>
                        </a:rPr>
                        <a:t>43.7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000">
                          <a:latin typeface="Arial"/>
                        </a:rPr>
                        <a:t>44.3</a:t>
                      </a:r>
                      <a:endParaRPr lang="ru-RU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000" dirty="0">
                          <a:latin typeface="Arial"/>
                        </a:rPr>
                        <a:t>41.5</a:t>
                      </a:r>
                      <a:endParaRPr lang="ru-RU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рукт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000240"/>
            <a:ext cx="9144000" cy="4247317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Все упирается в то, что именно прожиточный минимум- фундамент для потребительской корзины, а на прожиточный минимум можно прожить, если:</a:t>
            </a:r>
          </a:p>
          <a:p>
            <a:pPr>
              <a:buFontTx/>
              <a:buChar char="-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Не болеть</a:t>
            </a:r>
          </a:p>
          <a:p>
            <a:pPr>
              <a:buFontTx/>
              <a:buChar char="-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Не одеваться</a:t>
            </a:r>
          </a:p>
          <a:p>
            <a:pPr>
              <a:buFontTx/>
              <a:buChar char="-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Не платить коммунальные услуги</a:t>
            </a:r>
          </a:p>
          <a:p>
            <a:pPr>
              <a:buFontTx/>
              <a:buChar char="-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Ходить пешком</a:t>
            </a:r>
          </a:p>
          <a:p>
            <a:pPr algn="ctr"/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214290"/>
            <a:ext cx="2571768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Book Antiqua" pitchFamily="18" charset="0"/>
              </a:rPr>
              <a:t>Вывод: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рукт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3000396"/>
          </a:xfr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вощи.jpg"/>
          <p:cNvPicPr>
            <a:picLocks noChangeAspect="1"/>
          </p:cNvPicPr>
          <p:nvPr/>
        </p:nvPicPr>
        <p:blipFill>
          <a:blip r:embed="rId3">
            <a:lum bright="-20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142976" y="1071546"/>
            <a:ext cx="6786610" cy="44291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None/>
            </a:pPr>
            <a:r>
              <a:rPr lang="ru-RU" sz="2400" b="1" dirty="0" smtClean="0"/>
              <a:t>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Потребительская корзина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примерный расчетный набор, ассортимент товаров, характеризующий типичный уровень и структуру месячного (годового) потребления человека или семьи. Такой набор используется для расчета минимального потребительского бюджета (прожиточного минимума), исходя из стоимости потребительской корзины  в действующих ценах.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фрукт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43998" cy="164307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Прожиточный минимум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 – это стоимостная оценка потребительской корзины, а также обязательные платежи и сборы, прожиточный минимум является социально-значимым показателем уровня жизни населения. 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928934"/>
            <a:ext cx="8572560" cy="76944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Величина  рассчитывается на основании данных Росстата об уровне потребительских цен.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4786322"/>
            <a:ext cx="8572560" cy="178510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 итогам третьего квартала 2012 года она составила в среднем по России 6,385 тысячи рублей на человека.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Величина прожиточного минимума для трудоспособного гражданина составила - 6913 рублей, пенсионеров - 5020 рублей, детей - 6146 рублей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нина\Desktop\прож ми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9757" y="0"/>
            <a:ext cx="3524243" cy="407194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214290"/>
            <a:ext cx="4260718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Диета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по-чиновничьи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071546"/>
          <a:ext cx="7572396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овощи.jpg"/>
          <p:cNvPicPr>
            <a:picLocks noChangeAspect="1"/>
          </p:cNvPicPr>
          <p:nvPr/>
        </p:nvPicPr>
        <p:blipFill>
          <a:blip r:embed="rId3">
            <a:lum bright="-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00100" y="285728"/>
            <a:ext cx="7215238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 "О потребительской корзине в целом по РФ"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2571744"/>
            <a:ext cx="6858048" cy="20002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Закон вступит в силу 1 января 2013 года. Он определяет новый подход к формированию продуктовой корзины и устанавливает новые нормативы потребления. </a:t>
            </a:r>
            <a:endParaRPr lang="ru-RU" sz="24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вощи.jpg"/>
          <p:cNvPicPr>
            <a:picLocks noChangeAspect="1"/>
          </p:cNvPicPr>
          <p:nvPr/>
        </p:nvPicPr>
        <p:blipFill>
          <a:blip r:embed="rId2">
            <a:lum bright="-20000"/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2" name="Рисунок 1" descr="korzina10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85794"/>
            <a:ext cx="9144000" cy="5357850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фрукт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42976" y="714356"/>
            <a:ext cx="7358114" cy="12858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Устанавливаются следующие соотношения стоимости непродовольственных товаров  и услуг со стоимостью продуктов питания (в процентах):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596" y="2786058"/>
          <a:ext cx="8501124" cy="1651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28892"/>
                <a:gridCol w="2214578"/>
                <a:gridCol w="2143140"/>
                <a:gridCol w="171451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Трудоспособное население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Пенсионеры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Непродовольственные товары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Услуги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вощи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7703"/>
            <a:ext cx="9144000" cy="68757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1285860"/>
            <a:ext cx="8572560" cy="52149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57158" y="1357298"/>
          <a:ext cx="8500239" cy="5233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00100" y="214290"/>
            <a:ext cx="7072362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Стоимость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потребительской корзины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нина\Desktop\Итал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9" y="142852"/>
            <a:ext cx="7572428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Испания: кафе и рестораны включены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трелка вправо 25"/>
          <p:cNvSpPr/>
          <p:nvPr/>
        </p:nvSpPr>
        <p:spPr>
          <a:xfrm>
            <a:off x="1285852" y="1428736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1285852" y="1928802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1285852" y="2428868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1285852" y="2928934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1285852" y="3429000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>
            <a:off x="1285852" y="3929066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1285852" y="4429132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000232" y="1428736"/>
            <a:ext cx="3618042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алкоголь и табачные изделия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000232" y="1928802"/>
            <a:ext cx="1982146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одежда и обувь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000232" y="2428868"/>
            <a:ext cx="2331407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расходы на жилье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000232" y="2928934"/>
            <a:ext cx="3645037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товары домашнего хозяйства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000232" y="3429000"/>
            <a:ext cx="1317797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медицина</a:t>
            </a:r>
            <a:endParaRPr lang="ru-RU" sz="20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2000232" y="3929066"/>
            <a:ext cx="2743123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расходы на транспорт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000232" y="4429132"/>
            <a:ext cx="3550074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средства связи и технологии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трелка вправо 39"/>
          <p:cNvSpPr/>
          <p:nvPr/>
        </p:nvSpPr>
        <p:spPr>
          <a:xfrm>
            <a:off x="1285852" y="4929198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1285852" y="5857892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>
            <a:off x="1285852" y="5357826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000232" y="4929198"/>
            <a:ext cx="5000660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свободное время, развлечения и культура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000232" y="5429264"/>
            <a:ext cx="1609864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000232" y="5929330"/>
            <a:ext cx="3117007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отели, кафе и рестораны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000232" y="857232"/>
            <a:ext cx="4442948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продукты и неалкогольные напитки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Стрелка вправо 46"/>
          <p:cNvSpPr/>
          <p:nvPr/>
        </p:nvSpPr>
        <p:spPr>
          <a:xfrm>
            <a:off x="1285852" y="928670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000232" y="6457890"/>
            <a:ext cx="2081083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прочие расходы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Стрелка вправо 48"/>
          <p:cNvSpPr/>
          <p:nvPr/>
        </p:nvSpPr>
        <p:spPr>
          <a:xfrm>
            <a:off x="1357290" y="6500810"/>
            <a:ext cx="500066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1667</TotalTime>
  <Words>565</Words>
  <Application>Microsoft Office PowerPoint</Application>
  <PresentationFormat>Екран (4:3)</PresentationFormat>
  <Paragraphs>184</Paragraphs>
  <Slides>15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Тема Office</vt:lpstr>
      <vt:lpstr>Презентація PowerPoint</vt:lpstr>
      <vt:lpstr>Презентація PowerPoint</vt:lpstr>
      <vt:lpstr>Прожиточный минимум – это стоимостная оценка потребительской корзины, а также обязательные платежи и сборы, прожиточный минимум является социально-значимым показателем уровня жизни населения. 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Потребительская корзина</dc:title>
  <dc:creator>Ксения</dc:creator>
  <cp:lastModifiedBy>LEGION</cp:lastModifiedBy>
  <cp:revision>153</cp:revision>
  <dcterms:created xsi:type="dcterms:W3CDTF">2012-12-07T16:02:30Z</dcterms:created>
  <dcterms:modified xsi:type="dcterms:W3CDTF">2014-11-10T09:24:31Z</dcterms:modified>
</cp:coreProperties>
</file>