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xml" ContentType="application/vnd.openxmlformats-officedocument.presentationml.tags+xml"/>
  <Override PartName="/ppt/notesSlides/notesSlide28.xml" ContentType="application/vnd.openxmlformats-officedocument.presentationml.notesSlide+xml"/>
  <Override PartName="/ppt/tags/tag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9.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0.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0"/>
  </p:notesMasterIdLst>
  <p:sldIdLst>
    <p:sldId id="290" r:id="rId5"/>
    <p:sldId id="256" r:id="rId6"/>
    <p:sldId id="257" r:id="rId7"/>
    <p:sldId id="258" r:id="rId8"/>
    <p:sldId id="259" r:id="rId9"/>
    <p:sldId id="265" r:id="rId10"/>
    <p:sldId id="260" r:id="rId11"/>
    <p:sldId id="264" r:id="rId12"/>
    <p:sldId id="263" r:id="rId13"/>
    <p:sldId id="262" r:id="rId14"/>
    <p:sldId id="261"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66"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0" autoAdjust="0"/>
    <p:restoredTop sz="43735" autoAdjust="0"/>
  </p:normalViewPr>
  <p:slideViewPr>
    <p:cSldViewPr>
      <p:cViewPr varScale="1">
        <p:scale>
          <a:sx n="48" d="100"/>
          <a:sy n="48" d="100"/>
        </p:scale>
        <p:origin x="-1026" y="-96"/>
      </p:cViewPr>
      <p:guideLst>
        <p:guide orient="horz" pos="2160"/>
        <p:guide pos="2880"/>
      </p:guideLst>
    </p:cSldViewPr>
  </p:slideViewPr>
  <p:outlineViewPr>
    <p:cViewPr>
      <p:scale>
        <a:sx n="33" d="100"/>
        <a:sy n="33" d="100"/>
      </p:scale>
      <p:origin x="0" y="198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77A112-B276-4254-8D9B-1E2D3F3CB902}" type="datetimeFigureOut">
              <a:rPr lang="uk-UA" smtClean="0"/>
              <a:t>28.01.2015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610A2D-ED07-4325-B218-D9735176A596}" type="slidenum">
              <a:rPr lang="uk-UA" smtClean="0"/>
              <a:t>‹№›</a:t>
            </a:fld>
            <a:endParaRPr lang="uk-UA"/>
          </a:p>
        </p:txBody>
      </p:sp>
    </p:spTree>
    <p:extLst>
      <p:ext uri="{BB962C8B-B14F-4D97-AF65-F5344CB8AC3E}">
        <p14:creationId xmlns:p14="http://schemas.microsoft.com/office/powerpoint/2010/main" val="2979196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ru.wikipedia.org/wiki/%D0%92%D0%B8%D0%BA%D0%B8%D1%81%D0%BB%D0%BE%D0%B2%D0%B0%D1%80%D1%8C"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ru.wiktionary.org/wiki/stare_decisis"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ru.wikipedia.org/wiki/%D0%9F%D1%80%D0%B0%D0%B2%D0%BE%D0%B2%D0%BE%D0%B9_%D0%BF%D0%BE%D0%B7%D0%B8%D1%82%D0%B8%D0%B2%D0%B8%D0%B7%D0%BC" TargetMode="External"/><Relationship Id="rId3" Type="http://schemas.openxmlformats.org/officeDocument/2006/relationships/hyperlink" Target="http://ru.wikipedia.org/w/index.php?title=%D0%A2%D0%B5%D0%BE%D0%BB%D0%BE%D0%B3%D0%B8%D1%87%D0%B5%D1%81%D0%BA%D0%B0%D1%8F_%D1%82%D0%B5%D0%BE%D1%80%D0%B8%D1%8F&amp;action=edit&amp;redlink=1" TargetMode="External"/><Relationship Id="rId7" Type="http://schemas.openxmlformats.org/officeDocument/2006/relationships/hyperlink" Target="http://ru.wikipedia.org/wiki/%D0%9D%D0%BE%D1%80%D0%BC%D0%B0%D1%82%D0%B8%D0%B2%D0%B8%D1%81%D1%82%D1%81%D0%BA%D0%B0%D1%8F_%D1%88%D0%BA%D0%BE%D0%BB%D0%B0_%D0%BF%D1%80%D0%B0%D0%B2%D0%B0"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ru.wikipedia.org/wiki/%D0%98%D1%81%D1%82%D0%BE%D1%80%D0%B8%D1%87%D0%B5%D1%81%D0%BA%D0%B0%D1%8F_%D1%88%D0%BA%D0%BE%D0%BB%D0%B0_%D0%BF%D1%80%D0%B0%D0%B2%D0%B0" TargetMode="External"/><Relationship Id="rId11" Type="http://schemas.openxmlformats.org/officeDocument/2006/relationships/hyperlink" Target="http://ru.wikipedia.org/w/index.php?title=%D0%A0%D0%B5%D0%B3%D1%83%D0%BB%D1%8F%D1%82%D0%B8%D0%B2%D0%BD%D0%B0%D1%8F_%D1%82%D0%B5%D0%BE%D1%80%D0%B8%D1%8F_%D0%BF%D1%80%D0%B0%D0%B2%D0%B0&amp;action=edit&amp;redlink=1" TargetMode="External"/><Relationship Id="rId5" Type="http://schemas.openxmlformats.org/officeDocument/2006/relationships/hyperlink" Target="http://ru.wikipedia.org/wiki/%D0%9F%D1%81%D0%B8%D1%85%D0%BE%D0%BB%D0%BE%D0%B3%D0%B8%D1%87%D0%B5%D1%81%D0%BA%D0%B0%D1%8F_%D1%82%D0%B5%D0%BE%D1%80%D0%B8%D1%8F_%D0%BF%D1%80%D0%B0%D0%B2%D0%B0" TargetMode="External"/><Relationship Id="rId10" Type="http://schemas.openxmlformats.org/officeDocument/2006/relationships/hyperlink" Target="http://ru.wikipedia.org/wiki/%D0%9F%D1%80%D0%B8%D0%BC%D0%B8%D1%80%D0%B8%D1%82%D0%B5%D0%BB%D1%8C%D0%BD%D0%B0%D1%8F_%D1%82%D0%B5%D0%BE%D1%80%D0%B8%D1%8F_%D0%BF%D1%80%D0%B0%D0%B2%D0%B0" TargetMode="External"/><Relationship Id="rId4" Type="http://schemas.openxmlformats.org/officeDocument/2006/relationships/hyperlink" Target="http://ru.wikipedia.org/wiki/%D0%A2%D0%B5%D0%BE%D1%80%D0%B8%D1%8F_%D0%B5%D1%81%D1%82%D0%B5%D1%81%D1%82%D0%B2%D0%B5%D0%BD%D0%BD%D0%BE%D0%B3%D0%BE_%D0%BF%D1%80%D0%B0%D0%B2%D0%B0" TargetMode="External"/><Relationship Id="rId9" Type="http://schemas.openxmlformats.org/officeDocument/2006/relationships/hyperlink" Target="http://ru.wikipedia.org/wiki/%D0%9C%D0%B0%D1%82%D0%B5%D1%80%D0%B8%D0%B0%D0%BB%D0%B8%D1%81%D1%82%D0%B8%D1%87%D0%B5%D1%81%D0%BA%D0%B0%D1%8F_%D1%82%D0%B5%D0%BE%D1%80%D0%B8%D1%8F_%D0%BF%D1%80%D0%BE%D0%B8%D1%81%D1%85%D0%BE%D0%B6%D0%B4%D0%B5%D0%BD%D0%B8%D1%8F_%D0%B3%D0%BE%D1%81%D1%83%D0%B4%D0%B0%D1%80%D1%81%D1%82%D0%B2%D0%B0"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b="0" dirty="0" smtClean="0"/>
              <a:t>Право</a:t>
            </a:r>
            <a:br>
              <a:rPr lang="ru-RU" b="0" dirty="0" smtClean="0"/>
            </a:br>
            <a:endParaRPr lang="ru-RU"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a:t>
            </a:fld>
            <a:endParaRPr lang="uk-UA"/>
          </a:p>
        </p:txBody>
      </p:sp>
    </p:spTree>
    <p:extLst>
      <p:ext uri="{BB962C8B-B14F-4D97-AF65-F5344CB8AC3E}">
        <p14:creationId xmlns:p14="http://schemas.microsoft.com/office/powerpoint/2010/main" val="1481815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Правовая система</a:t>
            </a:r>
          </a:p>
          <a:p>
            <a:pPr algn="ctr"/>
            <a:endParaRPr lang="ru-RU" sz="1200" b="1" dirty="0" smtClean="0"/>
          </a:p>
          <a:p>
            <a:r>
              <a:rPr lang="ru-RU" sz="1200" dirty="0" smtClean="0"/>
              <a:t>Правовой системой называют совокупность системы права, правосознания и правовой практики (</a:t>
            </a:r>
            <a:r>
              <a:rPr lang="ru-RU" sz="1200" dirty="0" err="1" smtClean="0"/>
              <a:t>правореализации</a:t>
            </a:r>
            <a:r>
              <a:rPr lang="ru-RU" sz="1200" dirty="0" smtClean="0"/>
              <a:t>). Понятие правовой системы часто используется, чтобы обозначить всё связанное с правом в определённой стране, охарактеризовать историко-правовые и культурные отличия права разных государств и народов.</a:t>
            </a:r>
          </a:p>
          <a:p>
            <a:endParaRPr lang="ru-RU" sz="1200" dirty="0" smtClean="0"/>
          </a:p>
          <a:p>
            <a:pPr algn="ctr"/>
            <a:r>
              <a:rPr lang="ru-RU" sz="1400" i="1" dirty="0" smtClean="0"/>
              <a:t>Правовую систему не следует путать с системой права, которая является лишь частью правовой системы.</a:t>
            </a:r>
          </a:p>
          <a:p>
            <a:pPr algn="ct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10</a:t>
            </a:fld>
            <a:endParaRPr lang="uk-UA"/>
          </a:p>
        </p:txBody>
      </p:sp>
    </p:spTree>
    <p:extLst>
      <p:ext uri="{BB962C8B-B14F-4D97-AF65-F5344CB8AC3E}">
        <p14:creationId xmlns:p14="http://schemas.microsoft.com/office/powerpoint/2010/main" val="2643879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400" b="1" dirty="0" smtClean="0"/>
              <a:t>Система права</a:t>
            </a:r>
          </a:p>
          <a:p>
            <a:pPr algn="ctr"/>
            <a:endParaRPr lang="ru-RU" sz="2400" b="1" dirty="0" smtClean="0"/>
          </a:p>
          <a:p>
            <a:r>
              <a:rPr lang="ru-RU" sz="2000" b="1" i="1" dirty="0" smtClean="0"/>
              <a:t>Система права</a:t>
            </a:r>
            <a:r>
              <a:rPr lang="ru-RU" dirty="0" smtClean="0"/>
              <a:t> — совокупность норм, институтов и отраслей права в их взаимосвязи.</a:t>
            </a:r>
          </a:p>
          <a:p>
            <a:r>
              <a:rPr lang="ru-RU" dirty="0" smtClean="0"/>
              <a:t>Система права включает в себя четыре компонента:</a:t>
            </a:r>
          </a:p>
          <a:p>
            <a:r>
              <a:rPr lang="ru-RU" sz="2000" b="1" i="1" dirty="0" smtClean="0"/>
              <a:t>Отрасль права</a:t>
            </a:r>
            <a:r>
              <a:rPr lang="ru-RU" dirty="0" smtClean="0"/>
              <a:t> — совокупность норм права, регулирующих качественно однородную группу общественных отношений, она характеризуется своеобразием предмета и метода правового регулирования (по этим критериям отличают одну отрасль права от другой);</a:t>
            </a:r>
          </a:p>
          <a:p>
            <a:r>
              <a:rPr lang="ru-RU" sz="2000" b="1" i="1" dirty="0" err="1" smtClean="0"/>
              <a:t>Подотрасль</a:t>
            </a:r>
            <a:r>
              <a:rPr lang="ru-RU" sz="2000" b="1" i="1" dirty="0" smtClean="0"/>
              <a:t> (</a:t>
            </a:r>
            <a:r>
              <a:rPr lang="ru-RU" sz="2000" b="1" i="1" dirty="0" err="1" smtClean="0"/>
              <a:t>суботрасль</a:t>
            </a:r>
            <a:r>
              <a:rPr lang="ru-RU" sz="2000" b="1" i="1" dirty="0" smtClean="0"/>
              <a:t>) права</a:t>
            </a:r>
            <a:r>
              <a:rPr lang="ru-RU" dirty="0" smtClean="0"/>
              <a:t> — совокупность нескольких близких по характеру правовых институтов. Например, в составе гражданского права выделяют авторское, жилищное, патентное право, в составе финансового права выделяется </a:t>
            </a:r>
            <a:r>
              <a:rPr lang="ru-RU" dirty="0" err="1" smtClean="0"/>
              <a:t>подотрасль</a:t>
            </a:r>
            <a:r>
              <a:rPr lang="ru-RU" dirty="0" smtClean="0"/>
              <a:t>  налогового права;</a:t>
            </a:r>
          </a:p>
          <a:p>
            <a:r>
              <a:rPr lang="ru-RU" sz="2000" b="1" i="1" dirty="0" smtClean="0"/>
              <a:t>Правовой институт</a:t>
            </a:r>
            <a:r>
              <a:rPr lang="ru-RU" dirty="0" smtClean="0"/>
              <a:t> — представляет собой группу норм права, регулирующих типичные общественные отношения и в силу этого приобретающих относительную самостоятельность и устойчивость функционирования. Чаще всего регулирует определенный вид общественных отношений, причем это регулирование имеет достаточно законченный характер.</a:t>
            </a:r>
          </a:p>
          <a:p>
            <a:pPr lvl="1"/>
            <a:r>
              <a:rPr lang="ru-RU" sz="2000" i="1" dirty="0" smtClean="0"/>
              <a:t>Отраслевой правовой институт</a:t>
            </a:r>
            <a:r>
              <a:rPr lang="ru-RU" dirty="0" smtClean="0"/>
              <a:t> — объединяет нормы внутри конкретной отрасли, например, институты дарения, наследования в гражданском праве, институт президентства в конституционном праве и др.</a:t>
            </a:r>
          </a:p>
          <a:p>
            <a:pPr lvl="1"/>
            <a:r>
              <a:rPr lang="ru-RU" sz="2000" i="1" dirty="0" smtClean="0"/>
              <a:t>Межотраслевой правовой институт</a:t>
            </a:r>
            <a:r>
              <a:rPr lang="ru-RU" dirty="0" smtClean="0"/>
              <a:t> — к нему принадлежат институты, которые регулируют общественные отношения, относящиеся к двум или более отраслям права, например, институт собственности, юридической ответственности, институт договора и пр.</a:t>
            </a:r>
          </a:p>
          <a:p>
            <a:pPr algn="ctr"/>
            <a:endParaRPr lang="ru-RU" sz="2400"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11</a:t>
            </a:fld>
            <a:endParaRPr lang="uk-UA"/>
          </a:p>
        </p:txBody>
      </p:sp>
    </p:spTree>
    <p:extLst>
      <p:ext uri="{BB962C8B-B14F-4D97-AF65-F5344CB8AC3E}">
        <p14:creationId xmlns:p14="http://schemas.microsoft.com/office/powerpoint/2010/main" val="949254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Частное и публичное право</a:t>
            </a:r>
          </a:p>
          <a:p>
            <a:pPr algn="ctr"/>
            <a:endParaRPr lang="ru-RU" sz="1200" b="1" dirty="0" smtClean="0"/>
          </a:p>
          <a:p>
            <a:pPr algn="ctr"/>
            <a:r>
              <a:rPr lang="ru-RU" sz="1200" dirty="0" smtClean="0"/>
              <a:t>Деление на частное и публичное право осуществляется по критерию того, чьи интересы затрагивают регулируемые нормой отношения — индивидуальные или общественные. Такое деление в праве присуще только романо-германской системе и восходит истоками к римскому праву.</a:t>
            </a:r>
          </a:p>
          <a:p>
            <a:pPr algn="ctr"/>
            <a:endParaRPr lang="ru-RU" sz="1200" dirty="0" smtClean="0"/>
          </a:p>
          <a:p>
            <a:r>
              <a:rPr lang="ru-RU" sz="1400" b="1" i="1" dirty="0" smtClean="0"/>
              <a:t>Частное право</a:t>
            </a:r>
            <a:r>
              <a:rPr lang="ru-RU" sz="1200" dirty="0" smtClean="0"/>
              <a:t> — регулирует отношения, возникающие на началах автономии и равенства сторон между какими-либо частными субъектами (индивидуумами, коллективами, организациями и др.).</a:t>
            </a:r>
          </a:p>
          <a:p>
            <a:r>
              <a:rPr lang="ru-RU" sz="1400" b="1" i="1" dirty="0" smtClean="0"/>
              <a:t>Публичное право</a:t>
            </a:r>
            <a:r>
              <a:rPr lang="ru-RU" sz="1200" dirty="0" smtClean="0"/>
              <a:t> — регулирует властные отношения на началах подчинения, которые затрагивают интересы общества в целом. Как правило одним из субъектов таких отношения является государство, поэтому стороны здесь изначально находятся не в равном положении.</a:t>
            </a:r>
          </a:p>
          <a:p>
            <a:pPr algn="ctr"/>
            <a:endParaRPr lang="ru-RU" sz="1200"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12</a:t>
            </a:fld>
            <a:endParaRPr lang="uk-UA"/>
          </a:p>
        </p:txBody>
      </p:sp>
    </p:spTree>
    <p:extLst>
      <p:ext uri="{BB962C8B-B14F-4D97-AF65-F5344CB8AC3E}">
        <p14:creationId xmlns:p14="http://schemas.microsoft.com/office/powerpoint/2010/main" val="2818139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Материальное и процессуальное право</a:t>
            </a:r>
          </a:p>
          <a:p>
            <a:pPr algn="ctr"/>
            <a:endParaRPr lang="ru-RU" sz="1200" b="1" dirty="0" smtClean="0"/>
          </a:p>
          <a:p>
            <a:pPr algn="ctr"/>
            <a:r>
              <a:rPr lang="ru-RU" sz="1200" dirty="0" smtClean="0"/>
              <a:t>В системе права различают материальные и процессуальные отрасли права.</a:t>
            </a:r>
          </a:p>
          <a:p>
            <a:r>
              <a:rPr lang="ru-RU" sz="1400" b="1" i="1" dirty="0" smtClean="0"/>
              <a:t>Материальное право </a:t>
            </a:r>
            <a:r>
              <a:rPr lang="ru-RU" sz="1200" dirty="0" smtClean="0"/>
              <a:t>— совокупность норм системы права, непосредственно регулирующих общественные отношения и совокупность отраслей права, в которых основной упор делается на установление прав и обязанностей субъектов.</a:t>
            </a:r>
          </a:p>
          <a:p>
            <a:endParaRPr lang="ru-RU" sz="1200" dirty="0" smtClean="0"/>
          </a:p>
          <a:p>
            <a:r>
              <a:rPr lang="ru-RU" sz="1400" b="1" i="1" dirty="0" smtClean="0"/>
              <a:t>Процессуальное право </a:t>
            </a:r>
            <a:r>
              <a:rPr lang="ru-RU" sz="1200" dirty="0" smtClean="0"/>
              <a:t>— совокупность норм правовой системы, регулирующих порядок реализации норм материального права. В частности, регулируют общественные отношения, возникающие при расследовании преступлений, рассмотрении и разрешении дел в порядке уголовного, гражданского, административного и конституционного судопроизводства.</a:t>
            </a:r>
          </a:p>
          <a:p>
            <a:pPr algn="ctr"/>
            <a:endParaRPr lang="ru-RU" sz="1200"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13</a:t>
            </a:fld>
            <a:endParaRPr lang="uk-UA"/>
          </a:p>
        </p:txBody>
      </p:sp>
    </p:spTree>
    <p:extLst>
      <p:ext uri="{BB962C8B-B14F-4D97-AF65-F5344CB8AC3E}">
        <p14:creationId xmlns:p14="http://schemas.microsoft.com/office/powerpoint/2010/main" val="3862030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Национальное и международное право</a:t>
            </a:r>
          </a:p>
          <a:p>
            <a:pPr algn="ctr"/>
            <a:endParaRPr lang="ru-RU" sz="1200" b="1" dirty="0" smtClean="0"/>
          </a:p>
          <a:p>
            <a:r>
              <a:rPr lang="ru-RU" sz="1200" i="1" dirty="0" smtClean="0"/>
              <a:t>Национальное право </a:t>
            </a:r>
            <a:r>
              <a:rPr lang="ru-RU" sz="1200" dirty="0" smtClean="0"/>
              <a:t>образует совокупный массив отраслей права, регулирующих отношения внутри одного государства и отличающихся своеобразием национальных, исторических и культурных особенностей конкретного народа.</a:t>
            </a:r>
          </a:p>
          <a:p>
            <a:r>
              <a:rPr lang="ru-RU" sz="1200" i="1" dirty="0" smtClean="0"/>
              <a:t>Международное право</a:t>
            </a:r>
            <a:r>
              <a:rPr lang="ru-RU" sz="1200" dirty="0" smtClean="0"/>
              <a:t> концентрирует совокупный опыт человеческой цивилизации и является результатом согласования воли субъектов международного общения, главным образом —</a:t>
            </a:r>
            <a:r>
              <a:rPr lang="ru-RU" sz="1200" b="1" dirty="0" smtClean="0"/>
              <a:t>государств</a:t>
            </a:r>
            <a:r>
              <a:rPr lang="ru-RU" sz="1200" dirty="0" smtClean="0"/>
              <a:t>.</a:t>
            </a:r>
          </a:p>
          <a:p>
            <a:pPr algn="ct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14</a:t>
            </a:fld>
            <a:endParaRPr lang="uk-UA"/>
          </a:p>
        </p:txBody>
      </p:sp>
    </p:spTree>
    <p:extLst>
      <p:ext uri="{BB962C8B-B14F-4D97-AF65-F5344CB8AC3E}">
        <p14:creationId xmlns:p14="http://schemas.microsoft.com/office/powerpoint/2010/main" val="4071827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t>Правовая культура и правосознание</a:t>
            </a:r>
          </a:p>
          <a:p>
            <a:pPr algn="ctr"/>
            <a:endParaRPr lang="ru-RU" sz="1600" b="1" dirty="0" smtClean="0"/>
          </a:p>
          <a:p>
            <a:r>
              <a:rPr lang="ru-RU" sz="1600" b="1" i="1" dirty="0" smtClean="0"/>
              <a:t>Правовая культура</a:t>
            </a:r>
            <a:r>
              <a:rPr lang="ru-RU" dirty="0" smtClean="0"/>
              <a:t> — система ценностей, правовых идей, убеждений, навыков и стереотипов поведения, правовых традиций, принятых членами определённой общности (государственной, религиозной, этнической) и используемых для регулирования их деятельности.</a:t>
            </a:r>
          </a:p>
          <a:p>
            <a:r>
              <a:rPr lang="ru-RU" dirty="0" smtClean="0"/>
              <a:t>Для многонациональных и </a:t>
            </a:r>
            <a:r>
              <a:rPr lang="ru-RU" dirty="0" err="1" smtClean="0"/>
              <a:t>мультирелигиозных</a:t>
            </a:r>
            <a:r>
              <a:rPr lang="ru-RU" dirty="0" smtClean="0"/>
              <a:t> обществ характерно одновременное существование в рамках одного государства нескольких правовых культур. Например, Россия является многонациональным государством, поэтому в нём одновременно существуют элементы русской, мусульманской, цыганской и других этнических правовых культур. Также выделяется правовая культура как общества в целом, так и отдельной личности (индивидуума). Разные виды правовых культур несопоставимы между собой, каждая из них имеет свою определённую </a:t>
            </a:r>
            <a:r>
              <a:rPr lang="ru-RU" dirty="0" err="1" smtClean="0"/>
              <a:t>самоценность</a:t>
            </a:r>
            <a:r>
              <a:rPr lang="ru-RU" dirty="0" smtClean="0"/>
              <a:t>.</a:t>
            </a:r>
          </a:p>
          <a:p>
            <a:r>
              <a:rPr lang="ru-RU" dirty="0" smtClean="0"/>
              <a:t>Правовая культура общества </a:t>
            </a:r>
            <a:r>
              <a:rPr lang="ru-RU" u="sng" dirty="0" smtClean="0"/>
              <a:t>зависит</a:t>
            </a:r>
            <a:r>
              <a:rPr lang="ru-RU" dirty="0" smtClean="0"/>
              <a:t> от уровня развития правового сознания населения, уровня развития правовой деятельности (правотворческой и </a:t>
            </a:r>
            <a:r>
              <a:rPr lang="ru-RU" dirty="0" err="1" smtClean="0"/>
              <a:t>правореализуещей</a:t>
            </a:r>
            <a:r>
              <a:rPr lang="ru-RU" dirty="0" smtClean="0"/>
              <a:t>), и уровня развития всей системы законодательства.</a:t>
            </a:r>
          </a:p>
          <a:p>
            <a:r>
              <a:rPr lang="ru-RU" dirty="0" smtClean="0"/>
              <a:t>Правовая культура человека выражается в способности пользоваться своим правом, действовать в рамках права, а также в наличии правовой грамотности.</a:t>
            </a:r>
          </a:p>
          <a:p>
            <a:r>
              <a:rPr lang="ru-RU" sz="1600" b="1" i="1" dirty="0" smtClean="0"/>
              <a:t>Правосознание</a:t>
            </a:r>
            <a:r>
              <a:rPr lang="ru-RU" dirty="0" smtClean="0"/>
              <a:t> — форма субъективного восприятия правовых явлений людьми.</a:t>
            </a:r>
          </a:p>
          <a:p>
            <a:r>
              <a:rPr lang="ru-RU" dirty="0" smtClean="0"/>
              <a:t>Выделяют индивидуальное, групповое и общественное правосознание. Также оно делится на </a:t>
            </a:r>
            <a:r>
              <a:rPr lang="ru-RU" dirty="0" err="1" smtClean="0"/>
              <a:t>законоодобряющее</a:t>
            </a:r>
            <a:r>
              <a:rPr lang="ru-RU" dirty="0" smtClean="0"/>
              <a:t>, законопослушное и </a:t>
            </a:r>
            <a:r>
              <a:rPr lang="ru-RU" dirty="0" err="1" smtClean="0"/>
              <a:t>закононарушающее</a:t>
            </a:r>
            <a:r>
              <a:rPr lang="ru-RU" dirty="0" smtClean="0"/>
              <a:t>.</a:t>
            </a:r>
          </a:p>
          <a:p>
            <a:pPr algn="ctr"/>
            <a:endParaRPr lang="ru-RU"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15</a:t>
            </a:fld>
            <a:endParaRPr lang="uk-UA"/>
          </a:p>
        </p:txBody>
      </p:sp>
    </p:spTree>
    <p:extLst>
      <p:ext uri="{BB962C8B-B14F-4D97-AF65-F5344CB8AC3E}">
        <p14:creationId xmlns:p14="http://schemas.microsoft.com/office/powerpoint/2010/main" val="3051458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Правовая практика</a:t>
            </a:r>
          </a:p>
          <a:p>
            <a:pPr algn="ctr"/>
            <a:endParaRPr lang="ru-RU" sz="1200" b="1" dirty="0" smtClean="0"/>
          </a:p>
          <a:p>
            <a:r>
              <a:rPr lang="ru-RU" sz="1200" b="1" i="1" dirty="0" smtClean="0"/>
              <a:t>Правовая практика</a:t>
            </a:r>
            <a:r>
              <a:rPr lang="ru-RU" sz="1200" dirty="0" smtClean="0"/>
              <a:t> — процесс осуществления правовых предписаний, воплощения этих предписаний в жизнь, в поведение людей и конечный результат данного процесса.</a:t>
            </a:r>
          </a:p>
          <a:p>
            <a:r>
              <a:rPr lang="ru-RU" sz="1200" dirty="0" smtClean="0"/>
              <a:t>Формами реализации права являются:</a:t>
            </a:r>
          </a:p>
          <a:p>
            <a:r>
              <a:rPr lang="ru-RU" sz="1200" b="1" i="1" dirty="0" smtClean="0"/>
              <a:t>Использование </a:t>
            </a:r>
            <a:r>
              <a:rPr lang="ru-RU" sz="1200" dirty="0" smtClean="0"/>
              <a:t>— активная реализация субъектами: гражданами, организациями, государственными органами тех возможностей, которые заключены в праве, то есть использование тех субъективных прав, которые закреплены в праве.</a:t>
            </a:r>
          </a:p>
          <a:p>
            <a:r>
              <a:rPr lang="ru-RU" sz="1200" b="1" i="1" dirty="0" smtClean="0"/>
              <a:t>Исполнение</a:t>
            </a:r>
            <a:r>
              <a:rPr lang="ru-RU" sz="1200" dirty="0" smtClean="0"/>
              <a:t> — это воплощение в жизнь обязывающих норм, когда субъект совершает какое-либо действие, которое ему вменялось законом в обязанность.</a:t>
            </a:r>
          </a:p>
          <a:p>
            <a:r>
              <a:rPr lang="ru-RU" sz="1200" b="1" i="1" dirty="0" smtClean="0"/>
              <a:t>Соблюдение</a:t>
            </a:r>
            <a:r>
              <a:rPr lang="ru-RU" sz="1200" dirty="0" smtClean="0"/>
              <a:t> — реализация пассивной обязанности, заключающейся в воздержании от совершения каких-либо действий, которые были запрещены.</a:t>
            </a:r>
          </a:p>
          <a:p>
            <a:pPr algn="ct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16</a:t>
            </a:fld>
            <a:endParaRPr lang="uk-UA"/>
          </a:p>
        </p:txBody>
      </p:sp>
    </p:spTree>
    <p:extLst>
      <p:ext uri="{BB962C8B-B14F-4D97-AF65-F5344CB8AC3E}">
        <p14:creationId xmlns:p14="http://schemas.microsoft.com/office/powerpoint/2010/main" val="1914579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Классификация правовых систем</a:t>
            </a:r>
          </a:p>
          <a:p>
            <a:pPr algn="ctr"/>
            <a:endParaRPr lang="ru-RU" sz="1200" b="1" dirty="0" smtClean="0"/>
          </a:p>
          <a:p>
            <a:r>
              <a:rPr lang="ru-RU" sz="1200" dirty="0" smtClean="0"/>
              <a:t>Каждая правовая система уникальна, однако, сравнительное правоведение позволяет, выяснив их сходства и различия, произвести типологию правовых систем. Таким образом формируются типы правовых систем, называемые правовыми семьями.</a:t>
            </a:r>
          </a:p>
          <a:p>
            <a:endParaRPr lang="ru-RU" sz="1200" dirty="0" smtClean="0"/>
          </a:p>
          <a:p>
            <a:r>
              <a:rPr lang="ru-RU" sz="1200" dirty="0" smtClean="0"/>
              <a:t>Наиболее известной является классификация правовых систем французского учёного </a:t>
            </a:r>
            <a:r>
              <a:rPr lang="ru-RU" sz="1200" dirty="0" smtClean="0">
                <a:solidFill>
                  <a:srgbClr val="00B0F0"/>
                </a:solidFill>
              </a:rPr>
              <a:t>Рене Давида</a:t>
            </a:r>
            <a:r>
              <a:rPr lang="ru-RU" sz="1200" dirty="0" smtClean="0"/>
              <a:t>, в соответствии с которой выделяются: романо-германская правовая семья, англосаксонская правовая семья, религиозная правовая семья, социалистическая правовая семья, некоторые другие правовые семьи.</a:t>
            </a:r>
          </a:p>
          <a:p>
            <a:pPr algn="ctr"/>
            <a:endParaRPr lang="ru-RU" sz="1200"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17</a:t>
            </a:fld>
            <a:endParaRPr lang="uk-UA"/>
          </a:p>
        </p:txBody>
      </p:sp>
    </p:spTree>
    <p:extLst>
      <p:ext uri="{BB962C8B-B14F-4D97-AF65-F5344CB8AC3E}">
        <p14:creationId xmlns:p14="http://schemas.microsoft.com/office/powerpoint/2010/main" val="2686612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Англо-саксонская правовая семья</a:t>
            </a:r>
          </a:p>
          <a:p>
            <a:pPr algn="ctr"/>
            <a:endParaRPr lang="ru-RU" sz="1200" b="1" dirty="0" smtClean="0"/>
          </a:p>
          <a:p>
            <a:r>
              <a:rPr lang="ru-RU" sz="1200" dirty="0" smtClean="0"/>
              <a:t>К англо-саксонской правовой семье относятся среди прочих правовые системы Великобритании (кроме Шотландии), Канады, США, Ямайки, Австралии. Прародительницей этой правовой семьи была Англия.</a:t>
            </a:r>
          </a:p>
          <a:p>
            <a:pPr fontAlgn="ctr"/>
            <a:r>
              <a:rPr lang="ru-RU" sz="1200" dirty="0" smtClean="0"/>
              <a:t>В </a:t>
            </a:r>
            <a:r>
              <a:rPr lang="ru-RU" sz="1200" dirty="0" err="1" smtClean="0">
                <a:hlinkClick r:id="rId3" tooltip="Викисловарь"/>
              </a:rPr>
              <a:t>Викисловаре</a:t>
            </a:r>
            <a:r>
              <a:rPr lang="ru-RU" sz="1200" dirty="0" smtClean="0"/>
              <a:t> есть статья </a:t>
            </a:r>
            <a:r>
              <a:rPr lang="ru-RU" sz="1200" b="1" dirty="0" smtClean="0"/>
              <a:t>«</a:t>
            </a:r>
            <a:r>
              <a:rPr lang="ru-RU" sz="1200" b="1" dirty="0" err="1" smtClean="0">
                <a:hlinkClick r:id="rId4" tooltip="wikt:stare decisis"/>
              </a:rPr>
              <a:t>stare</a:t>
            </a:r>
            <a:r>
              <a:rPr lang="ru-RU" sz="1200" b="1" dirty="0" smtClean="0">
                <a:hlinkClick r:id="rId4" tooltip="wikt:stare decisis"/>
              </a:rPr>
              <a:t> </a:t>
            </a:r>
            <a:r>
              <a:rPr lang="ru-RU" sz="1200" b="1" dirty="0" err="1" smtClean="0">
                <a:hlinkClick r:id="rId4" tooltip="wikt:stare decisis"/>
              </a:rPr>
              <a:t>decisis</a:t>
            </a:r>
            <a:r>
              <a:rPr lang="ru-RU" sz="1200" b="1" dirty="0" smtClean="0"/>
              <a:t>»</a:t>
            </a:r>
            <a:endParaRPr lang="ru-RU" sz="1200" dirty="0" smtClean="0"/>
          </a:p>
          <a:p>
            <a:r>
              <a:rPr lang="ru-RU" sz="1200" dirty="0" smtClean="0"/>
              <a:t>В основах этой правовой системы — принцип </a:t>
            </a:r>
            <a:r>
              <a:rPr lang="ru-RU" sz="1200" i="1" dirty="0" err="1" smtClean="0"/>
              <a:t>stare</a:t>
            </a:r>
            <a:r>
              <a:rPr lang="ru-RU" sz="1200" i="1" dirty="0" smtClean="0"/>
              <a:t> </a:t>
            </a:r>
            <a:r>
              <a:rPr lang="ru-RU" sz="1200" i="1" dirty="0" err="1" smtClean="0"/>
              <a:t>decisis</a:t>
            </a:r>
            <a:r>
              <a:rPr lang="ru-RU" sz="1200" dirty="0" smtClean="0"/>
              <a:t> (лат. </a:t>
            </a:r>
            <a:r>
              <a:rPr lang="ru-RU" sz="1200" i="1" dirty="0" smtClean="0"/>
              <a:t>стоять на решенном</a:t>
            </a:r>
            <a:r>
              <a:rPr lang="ru-RU" sz="1200" dirty="0" smtClean="0"/>
              <a:t>), означающий, что при выработке решения судом господствующая сила принадлежит прецеденту.</a:t>
            </a:r>
          </a:p>
          <a:p>
            <a:pPr algn="ctr"/>
            <a:endParaRPr lang="ru-RU" sz="1200" b="1" dirty="0" smtClean="0"/>
          </a:p>
          <a:p>
            <a:pPr algn="ctr"/>
            <a:endParaRPr lang="ru-RU" sz="1200" b="1" dirty="0" smtClean="0"/>
          </a:p>
          <a:p>
            <a:pPr algn="ct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18</a:t>
            </a:fld>
            <a:endParaRPr lang="uk-UA"/>
          </a:p>
        </p:txBody>
      </p:sp>
    </p:spTree>
    <p:extLst>
      <p:ext uri="{BB962C8B-B14F-4D97-AF65-F5344CB8AC3E}">
        <p14:creationId xmlns:p14="http://schemas.microsoft.com/office/powerpoint/2010/main" val="2439629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Традиционная правовая семья</a:t>
            </a:r>
          </a:p>
          <a:p>
            <a:pPr algn="ctr"/>
            <a:endParaRPr lang="ru-RU" sz="1200" b="1" dirty="0" smtClean="0"/>
          </a:p>
          <a:p>
            <a:r>
              <a:rPr lang="ru-RU" sz="1200" dirty="0" smtClean="0"/>
              <a:t>Традиционная правовая семья характеризуется тем, что правовой обычай занимает здесь доминирующее место среди остальных источников права. Многочисленные обычаи и традиции, сложившиеся веками, вошли в привычку людей в силу многократности их применения и являются неписанными правилами поведения.</a:t>
            </a: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19</a:t>
            </a:fld>
            <a:endParaRPr lang="uk-UA"/>
          </a:p>
        </p:txBody>
      </p:sp>
    </p:spTree>
    <p:extLst>
      <p:ext uri="{BB962C8B-B14F-4D97-AF65-F5344CB8AC3E}">
        <p14:creationId xmlns:p14="http://schemas.microsoft.com/office/powerpoint/2010/main" val="883826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b="1" dirty="0" err="1" smtClean="0"/>
              <a:t>Пра́во</a:t>
            </a:r>
            <a:r>
              <a:rPr lang="ru-RU" sz="1200" dirty="0" smtClean="0"/>
              <a:t> — один из видов регуляторов общественных отношений; в многотысячелетней истории юриспруденции не раз указывалось, что в вопросах о праве следует избегать универсальных определений, общепризнанного определения права не существует и в современной науке.</a:t>
            </a:r>
          </a:p>
          <a:p>
            <a:r>
              <a:rPr lang="ru-RU" dirty="0" smtClean="0">
                <a:solidFill>
                  <a:schemeClr val="tx1"/>
                </a:solidFill>
              </a:rPr>
              <a:t>В Энциклопедическом словаре Брокгауза и </a:t>
            </a:r>
            <a:r>
              <a:rPr lang="ru-RU" dirty="0" err="1" smtClean="0">
                <a:solidFill>
                  <a:schemeClr val="tx1"/>
                </a:solidFill>
              </a:rPr>
              <a:t>Ефрона</a:t>
            </a:r>
            <a:r>
              <a:rPr lang="ru-RU" dirty="0" smtClean="0">
                <a:solidFill>
                  <a:schemeClr val="tx1"/>
                </a:solidFill>
              </a:rPr>
              <a:t> указывалось:</a:t>
            </a:r>
          </a:p>
          <a:p>
            <a:r>
              <a:rPr lang="ru-RU" i="1" dirty="0" smtClean="0">
                <a:solidFill>
                  <a:schemeClr val="tx1"/>
                </a:solidFill>
              </a:rPr>
              <a:t>Право есть совокупность правил (норм), определяющих обязательные взаимные отношения людей в обществе; это определение права указывает лишь общие очертания его содержания, между тем, вопрос о существе права, его происхождении и основах до сих пор остаётся одной из нерешённых в науке проблем</a:t>
            </a:r>
            <a:r>
              <a:rPr lang="ru-RU" dirty="0" smtClean="0">
                <a:solidFill>
                  <a:schemeClr val="tx1"/>
                </a:solidFill>
              </a:rPr>
              <a:t>.</a:t>
            </a:r>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a:t>
            </a:fld>
            <a:endParaRPr lang="uk-UA"/>
          </a:p>
        </p:txBody>
      </p:sp>
    </p:spTree>
    <p:extLst>
      <p:ext uri="{BB962C8B-B14F-4D97-AF65-F5344CB8AC3E}">
        <p14:creationId xmlns:p14="http://schemas.microsoft.com/office/powerpoint/2010/main" val="30723084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t>Правовые системы по государствам</a:t>
            </a:r>
          </a:p>
          <a:p>
            <a:pPr algn="ctr"/>
            <a:endParaRPr lang="ru-RU" sz="1600" b="1" dirty="0" smtClean="0"/>
          </a:p>
          <a:p>
            <a:pPr algn="ctr"/>
            <a:r>
              <a:rPr lang="ru-RU" sz="1600" b="1" i="1" dirty="0" smtClean="0"/>
              <a:t>Римское право</a:t>
            </a:r>
          </a:p>
          <a:p>
            <a:pPr algn="ctr"/>
            <a:endParaRPr lang="ru-RU" sz="1600" b="1" i="1" dirty="0" smtClean="0"/>
          </a:p>
          <a:p>
            <a:r>
              <a:rPr lang="ru-RU" sz="1600" b="1" i="1" dirty="0" smtClean="0"/>
              <a:t>Римское право</a:t>
            </a:r>
            <a:r>
              <a:rPr lang="ru-RU" dirty="0" smtClean="0"/>
              <a:t> — правовая система, возникшая в Древнем Риме и развивавшаяся вплоть до падения Византийской империи. Римское право явилось образцом или прообразом правовых систем многих других государств, является исторической основой романо-германской и англо-саксонской правовых семей.</a:t>
            </a:r>
          </a:p>
          <a:p>
            <a:r>
              <a:rPr lang="ru-RU" dirty="0" smtClean="0"/>
              <a:t>Римское правосознание видит справедливость, выводимую из равноправия, как основной принцип </a:t>
            </a:r>
            <a:r>
              <a:rPr lang="ru-RU" dirty="0" err="1" smtClean="0"/>
              <a:t>правореализации</a:t>
            </a:r>
            <a:r>
              <a:rPr lang="ru-RU" dirty="0" smtClean="0"/>
              <a:t>. лат. </a:t>
            </a:r>
            <a:r>
              <a:rPr lang="ru-RU" i="1" dirty="0" smtClean="0"/>
              <a:t>«</a:t>
            </a:r>
            <a:r>
              <a:rPr lang="ru-RU" i="1" dirty="0" err="1" smtClean="0"/>
              <a:t>Ius</a:t>
            </a:r>
            <a:r>
              <a:rPr lang="ru-RU" i="1" dirty="0" smtClean="0"/>
              <a:t> </a:t>
            </a:r>
            <a:r>
              <a:rPr lang="ru-RU" i="1" dirty="0" err="1" smtClean="0"/>
              <a:t>est</a:t>
            </a:r>
            <a:r>
              <a:rPr lang="ru-RU" i="1" dirty="0" smtClean="0"/>
              <a:t> </a:t>
            </a:r>
            <a:r>
              <a:rPr lang="ru-RU" i="1" dirty="0" err="1" smtClean="0"/>
              <a:t>ars</a:t>
            </a:r>
            <a:r>
              <a:rPr lang="ru-RU" i="1" dirty="0" smtClean="0"/>
              <a:t> </a:t>
            </a:r>
            <a:r>
              <a:rPr lang="ru-RU" i="1" dirty="0" err="1" smtClean="0"/>
              <a:t>boni</a:t>
            </a:r>
            <a:r>
              <a:rPr lang="ru-RU" i="1" dirty="0" smtClean="0"/>
              <a:t> </a:t>
            </a:r>
            <a:r>
              <a:rPr lang="ru-RU" i="1" dirty="0" err="1" smtClean="0"/>
              <a:t>et</a:t>
            </a:r>
            <a:r>
              <a:rPr lang="ru-RU" i="1" dirty="0" smtClean="0"/>
              <a:t> </a:t>
            </a:r>
            <a:r>
              <a:rPr lang="ru-RU" i="1" dirty="0" err="1" smtClean="0"/>
              <a:t>aequi</a:t>
            </a:r>
            <a:r>
              <a:rPr lang="ru-RU" i="1" dirty="0" smtClean="0"/>
              <a:t>»</a:t>
            </a:r>
            <a:r>
              <a:rPr lang="ru-RU" dirty="0" smtClean="0"/>
              <a:t> — гласит изречение </a:t>
            </a:r>
            <a:r>
              <a:rPr lang="ru-RU" dirty="0" err="1" smtClean="0"/>
              <a:t>Домиция</a:t>
            </a:r>
            <a:r>
              <a:rPr lang="ru-RU" dirty="0" smtClean="0"/>
              <a:t> </a:t>
            </a:r>
            <a:r>
              <a:rPr lang="ru-RU" dirty="0" err="1" smtClean="0"/>
              <a:t>Ульпиана</a:t>
            </a:r>
            <a:r>
              <a:rPr lang="ru-RU" dirty="0" smtClean="0"/>
              <a:t>, переводимое как «Право искусство (наука) доброго и справедливого». </a:t>
            </a:r>
            <a:r>
              <a:rPr lang="ru-RU" dirty="0" err="1" smtClean="0"/>
              <a:t>Казуистичность</a:t>
            </a:r>
            <a:r>
              <a:rPr lang="ru-RU" dirty="0" smtClean="0"/>
              <a:t> Римского права основывается на осознании высокой роли судебной власти; «Я имею иск — значит я имею право» — описывает это отношение римское изречение. Утилитаризмом названо рассмотрение пользы (</a:t>
            </a:r>
            <a:r>
              <a:rPr lang="ru-RU" dirty="0" err="1" smtClean="0"/>
              <a:t>utilitas</a:t>
            </a:r>
            <a:r>
              <a:rPr lang="ru-RU" dirty="0" smtClean="0"/>
              <a:t>) как смысла права, свойственное римскому отношению к праву: «Польза — мать доброго и справедливого».</a:t>
            </a:r>
          </a:p>
          <a:p>
            <a:pPr algn="ctr"/>
            <a:endParaRPr lang="ru-RU" sz="1050" b="1" i="1" dirty="0" smtClean="0"/>
          </a:p>
          <a:p>
            <a:pPr algn="ctr"/>
            <a:endParaRPr lang="ru-RU" sz="1600" b="1" dirty="0" smtClean="0"/>
          </a:p>
          <a:p>
            <a:pPr algn="ctr"/>
            <a:endParaRPr lang="ru-RU" sz="1600" b="1" dirty="0" smtClean="0"/>
          </a:p>
          <a:p>
            <a:pPr algn="ctr"/>
            <a:endParaRPr lang="ru-RU" sz="16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20</a:t>
            </a:fld>
            <a:endParaRPr lang="uk-UA"/>
          </a:p>
        </p:txBody>
      </p:sp>
    </p:spTree>
    <p:extLst>
      <p:ext uri="{BB962C8B-B14F-4D97-AF65-F5344CB8AC3E}">
        <p14:creationId xmlns:p14="http://schemas.microsoft.com/office/powerpoint/2010/main" val="42613482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400" b="1" i="1" dirty="0" smtClean="0"/>
              <a:t>Инкское право</a:t>
            </a:r>
          </a:p>
          <a:p>
            <a:pPr algn="ctr"/>
            <a:endParaRPr lang="ru-RU" sz="1400" b="1" i="1" dirty="0" smtClean="0"/>
          </a:p>
          <a:p>
            <a:r>
              <a:rPr lang="ru-RU" sz="1200" b="1" i="1" dirty="0" smtClean="0"/>
              <a:t>Инкское право</a:t>
            </a:r>
            <a:r>
              <a:rPr lang="ru-RU" sz="1200" dirty="0" smtClean="0"/>
              <a:t> или </a:t>
            </a:r>
            <a:r>
              <a:rPr lang="ru-RU" sz="1200" b="1" i="1" dirty="0" smtClean="0"/>
              <a:t>Законы Инков</a:t>
            </a:r>
            <a:r>
              <a:rPr lang="ru-RU" sz="1200" dirty="0" smtClean="0"/>
              <a:t> — правовая система, возникшая на основе Андских культур и развивавшаяся вплоть до падения Империи Инков, и просуществовавшая несколько десятилетий (а в отдельных случаях и несколько столетий) после испанской конкисты.</a:t>
            </a:r>
          </a:p>
          <a:p>
            <a:r>
              <a:rPr lang="ru-RU" sz="1200" dirty="0" smtClean="0"/>
              <a:t>Законы Инков сохранились только в отрывках, но их содержание известно из многочисленных испанских колониальных источников, составленных по изустной традиции. Законы регистрировались и «записывались» отдельными чиновниками в кипу, и другими чиновниками — глашатаями — провозглашались на одной из площадей столицы империи Куско — </a:t>
            </a:r>
            <a:r>
              <a:rPr lang="ru-RU" sz="1200" dirty="0" err="1" smtClean="0"/>
              <a:t>Римак</a:t>
            </a:r>
            <a:r>
              <a:rPr lang="ru-RU" sz="1200" dirty="0" smtClean="0"/>
              <a:t>. Инкское право характеризуется высокой степенью строгости в вопросах применения наказания — в большинстве случаях смертной казнью, результатом чего являлось практически полное отсутствие некоторых видов преступлений среди индейцев (мелкого воровства, грабежей, коррупции, убийств), чем восхищались испанские чиновники, миссионеры и солдаты. Правда, это косвенно может говорить о тоталитарном и командно-административном характере управления государства Инками.</a:t>
            </a:r>
          </a:p>
          <a:p>
            <a:pPr algn="ctr"/>
            <a:endParaRPr lang="ru-RU" sz="1400" b="1" i="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21</a:t>
            </a:fld>
            <a:endParaRPr lang="uk-UA"/>
          </a:p>
        </p:txBody>
      </p:sp>
    </p:spTree>
    <p:extLst>
      <p:ext uri="{BB962C8B-B14F-4D97-AF65-F5344CB8AC3E}">
        <p14:creationId xmlns:p14="http://schemas.microsoft.com/office/powerpoint/2010/main" val="1213727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b="1" dirty="0" smtClean="0"/>
              <a:t>Правовая система Российской Федерации</a:t>
            </a:r>
          </a:p>
          <a:p>
            <a:pPr algn="ctr"/>
            <a:endParaRPr lang="ru-RU" sz="1800" b="1" dirty="0" smtClean="0"/>
          </a:p>
          <a:p>
            <a:r>
              <a:rPr lang="ru-RU" sz="1200" dirty="0" smtClean="0"/>
              <a:t>Во второй половине </a:t>
            </a:r>
            <a:r>
              <a:rPr lang="ru-RU" sz="1200" b="1" dirty="0" smtClean="0"/>
              <a:t>1980-х</a:t>
            </a:r>
            <a:r>
              <a:rPr lang="ru-RU" sz="1200" dirty="0" smtClean="0"/>
              <a:t> — первой половине </a:t>
            </a:r>
            <a:r>
              <a:rPr lang="ru-RU" sz="1200" b="1" dirty="0" smtClean="0"/>
              <a:t>1990-х</a:t>
            </a:r>
            <a:r>
              <a:rPr lang="ru-RU" sz="1200" dirty="0" smtClean="0"/>
              <a:t> годов в России началось построение новой правовой системы. В годы перестройки через многочисленные поправки к Конституции 1978 года было осуществлено признание политического плюрализма, принципа разделения властей, частной собственности и свободы предпринимательства. 22 ноября 1991 года в РСФСР была ратифицирована Декларация прав и свобод человека и гражданина. С распадом СССР в 1991 году образовалась Российская Федерация как суверенное государство.</a:t>
            </a:r>
          </a:p>
          <a:p>
            <a:r>
              <a:rPr lang="ru-RU" sz="1200" dirty="0" smtClean="0"/>
              <a:t>12 декабря 1993 года всенародным голосованием была принята новая Конституция Российской Федерации.</a:t>
            </a:r>
          </a:p>
          <a:p>
            <a:r>
              <a:rPr lang="ru-RU" sz="1200" dirty="0" smtClean="0"/>
              <a:t>Источниками права в России являются законы и подзаконные акты, международные договоры и соглашения Российской Федерации, внутригосударственные нормативные договоры, акты органов конституционного контроля и признаваемые российским правом обычаи.</a:t>
            </a:r>
          </a:p>
          <a:p>
            <a:r>
              <a:rPr lang="ru-RU" sz="1200" dirty="0" smtClean="0"/>
              <a:t>В системе федеральных нормативных актов России Конституция Российской Федерации имеет высшую силу, далее по юридической силе следуют федеральные конституционные законы и федеральные законы, законами также являются законы о поправках к Конституции РФ (они были приняты в 2008 году).</a:t>
            </a:r>
          </a:p>
          <a:p>
            <a:r>
              <a:rPr lang="ru-RU" sz="1200" dirty="0" smtClean="0"/>
              <a:t>Тем не менее, ратифицированные международные договоры Российской Федерации имеют юридическую силу выше, чем у Конституции.</a:t>
            </a:r>
          </a:p>
          <a:p>
            <a:endParaRPr lang="ru-RU" sz="1200" dirty="0" smtClean="0"/>
          </a:p>
          <a:p>
            <a:pPr algn="ctr"/>
            <a:r>
              <a:rPr lang="ru-RU" sz="1200" dirty="0" smtClean="0"/>
              <a:t>Правовая система России основана на традициях римского права, прошедших преломлённое развитие в системе французского права со времен Республики. Например, за основу уголовного законодательства были приняты французские кодификаторы. Вместе с тем, российская правовая система переняла и некоторые элементы прецедентного права, которое распространяется, например, на некодифицированные области правоотношений в гражданском праве или судебно-правовую деятельность Конституционного суда.</a:t>
            </a:r>
          </a:p>
          <a:p>
            <a:pPr algn="ctr"/>
            <a:endParaRPr lang="ru-RU" sz="1800" b="1" dirty="0" smtClean="0"/>
          </a:p>
          <a:p>
            <a:pPr algn="ctr"/>
            <a:endParaRPr lang="ru-RU" sz="18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22</a:t>
            </a:fld>
            <a:endParaRPr lang="uk-UA"/>
          </a:p>
        </p:txBody>
      </p:sp>
    </p:spTree>
    <p:extLst>
      <p:ext uri="{BB962C8B-B14F-4D97-AF65-F5344CB8AC3E}">
        <p14:creationId xmlns:p14="http://schemas.microsoft.com/office/powerpoint/2010/main" val="4253173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t>Правовая система США</a:t>
            </a:r>
          </a:p>
          <a:p>
            <a:pPr algn="ctr"/>
            <a:endParaRPr lang="ru-RU" sz="1600" b="1" dirty="0" smtClean="0"/>
          </a:p>
          <a:p>
            <a:r>
              <a:rPr lang="ru-RU" dirty="0" smtClean="0"/>
              <a:t>Законодательство Соединённых Штатов является многоуровневым (уровень штата и федеральный) и состоит из кодифицированных и некодифицированных  правовых актов, среди которых наиболее важное место занимает Конституция США. Именно её наличие, а также кодификация общего права отличает американскую правовую систему от английской. Конституция устанавливает границы федерального законодательства, состоящего из законодательных актов Конгресса, международных договоров,  </a:t>
            </a:r>
            <a:r>
              <a:rPr lang="ru-RU" dirty="0" err="1" smtClean="0"/>
              <a:t>ратифицированых</a:t>
            </a:r>
            <a:r>
              <a:rPr lang="ru-RU" dirty="0" smtClean="0"/>
              <a:t>  Конгрессом, конституционных положений и актов, принятых исполнительной властью, а также прецедентного права, формируемого федеральной судебной системой.</a:t>
            </a:r>
          </a:p>
          <a:p>
            <a:r>
              <a:rPr lang="ru-RU" dirty="0" smtClean="0"/>
              <a:t>Основа построения государственной системы в США заключается в том, что она строится от штатов к федерации, а не наоборот, и каждый штат обладает полным суверенитетом на своей территории, за исключением того, что было передано федеральному правительству. Поэтому штаты принимают свои законы, могут предоставлять своим гражданам более широкие права, чем установлено федеральным законодательством, а конституции многих штатов гораздо длиннее и подробнее в отличие от Конституции США. Однако конституции и законы штатов не должны противоречить Конституции США.</a:t>
            </a:r>
          </a:p>
          <a:p>
            <a:r>
              <a:rPr lang="ru-RU" dirty="0" smtClean="0"/>
              <a:t>Одно из центральных мест в правовой системе США принадлежит общему праву, оно формируется как на уровне федерации в целом, так и на уровне каждого штата. Луизиана является единственным штатом, где в общих чертах действует романо-германское право, в то время как англосаксонское общее право, базирующееся на прецеденте, проникло сюда лишь в очень слабой степени.</a:t>
            </a:r>
          </a:p>
          <a:p>
            <a:pPr algn="ctr"/>
            <a:endParaRPr lang="ru-RU" sz="16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23</a:t>
            </a:fld>
            <a:endParaRPr lang="uk-UA"/>
          </a:p>
        </p:txBody>
      </p:sp>
    </p:spTree>
    <p:extLst>
      <p:ext uri="{BB962C8B-B14F-4D97-AF65-F5344CB8AC3E}">
        <p14:creationId xmlns:p14="http://schemas.microsoft.com/office/powerpoint/2010/main" val="370159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b="1" dirty="0" smtClean="0"/>
              <a:t>Правовая система Великобритании</a:t>
            </a:r>
          </a:p>
          <a:p>
            <a:pPr algn="ctr"/>
            <a:endParaRPr lang="ru-RU" sz="2000" b="1" dirty="0" smtClean="0"/>
          </a:p>
          <a:p>
            <a:r>
              <a:rPr lang="ru-RU" sz="1200" dirty="0" smtClean="0"/>
              <a:t>Великобритания не имеет единой правовой системы. Она состоит из трёх относительно самостоятельных частей: в Англии и Уэльсе действует английское право; в Северной Ирландии — английское право в совокупности с актами Парламента Ирландии, принятыми до 1921 года и актами собственного парламента; в Шотландии действует своя правовая система, которая является смешанной и представляет собой дуализм романо-германского и общего права.</a:t>
            </a:r>
          </a:p>
          <a:p>
            <a:r>
              <a:rPr lang="ru-RU" sz="1200" dirty="0" smtClean="0"/>
              <a:t>В Великобритании не существует единой писанной конституции, её заменяет совокупность актов различного характера, а также нормы общего права и некоторые конституционные обычаи. Наиболее важными актами, образующими британскую конституцию являются Великая хартия вольностей (1215),Хабеас корпус акт, Билль о правах (1689) и Акт о престолонаследии (1701).</a:t>
            </a:r>
          </a:p>
          <a:p>
            <a:r>
              <a:rPr lang="ru-RU" sz="1200" dirty="0" smtClean="0"/>
              <a:t>В английском праве основными источниками являются судебные прецеденты, статуты, издаваемые парламентом, а также акты, принимаемые правительством в рамках делегированного правотворчества. Судебные прецеденты образуют нормы общего права и нормы права справедливости, последние складывались из решений Суда канцлера до 1875 года и впоследствии были объединены с общим правом. Шотландское право в качестве источников признаёт законодательство, принятое своим парламентом и правительством; судебные прецеденты; правовую доктрину (научные труды шотландских юристов) и обычаи. Общее право Шотландии отличается от английского принципами его применения судами, также имеются различия по содержанию и терминологии, поскольку в нём были использованы некоторые институты римского права. В Шотландии действуют некоторые английские законы, действие которых распространяются или же на территорию всей страны, или же они специально были приняты для Шотландии.</a:t>
            </a:r>
          </a:p>
          <a:p>
            <a:r>
              <a:rPr lang="ru-RU" sz="1200" dirty="0" smtClean="0"/>
              <a:t>Верховный суд Великобритании является высшей судебной инстанцией в стране по всем уголовным и гражданским делам в Англии, Уэльсе и Северной Ирландии; в Шотландии — только по гражданскими делам, а по уголовным — действует самостоятельный Высший уголовный суд</a:t>
            </a:r>
          </a:p>
          <a:p>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24</a:t>
            </a:fld>
            <a:endParaRPr lang="uk-UA"/>
          </a:p>
        </p:txBody>
      </p:sp>
    </p:spTree>
    <p:extLst>
      <p:ext uri="{BB962C8B-B14F-4D97-AF65-F5344CB8AC3E}">
        <p14:creationId xmlns:p14="http://schemas.microsoft.com/office/powerpoint/2010/main" val="4294854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b="1" dirty="0" smtClean="0"/>
              <a:t>Правовая система Германии</a:t>
            </a:r>
          </a:p>
          <a:p>
            <a:pPr algn="ctr"/>
            <a:endParaRPr lang="ru-RU" sz="1800" b="1" dirty="0" smtClean="0"/>
          </a:p>
          <a:p>
            <a:r>
              <a:rPr lang="ru-RU" dirty="0" smtClean="0"/>
              <a:t>Основные черты нынешней немецкой правовой системы возникли сразу после объединения ряда германских государств в Северо-Германский союз в 1867 году (с 1871 года Германская империя). Именно с этого момента начинается процесс издания общегерманских законов, повлиявших на её становление.</a:t>
            </a:r>
          </a:p>
          <a:p>
            <a:r>
              <a:rPr lang="ru-RU" dirty="0" smtClean="0"/>
              <a:t>Германское право как и романское основано на рецепции римского права и является одной из главных составляющих романо-германской правовой семьи. Оно оказало большое влияние на формирование национальных правовых систем </a:t>
            </a:r>
            <a:r>
              <a:rPr lang="ru-RU" dirty="0" err="1" smtClean="0"/>
              <a:t>центральноевропейских</a:t>
            </a:r>
            <a:r>
              <a:rPr lang="ru-RU" dirty="0" smtClean="0"/>
              <a:t> и прибалтийских стран, Греции, Турции, Японии и др.</a:t>
            </a:r>
          </a:p>
          <a:p>
            <a:r>
              <a:rPr lang="ru-RU" dirty="0" smtClean="0"/>
              <a:t>В современной правовой системе ФРГ определяющее значение имеет Конституция (Основной закон), принятая в 1949 году. Она, главным образом, устанавливает порядок взаимоотношений между федерацией и землями, где решающая роль в сфере законодательства принадлежит федерации, а земли регулируют только определённый круг вопросов. Все отрасли права классически разделяются на публичные (нем. </a:t>
            </a:r>
            <a:r>
              <a:rPr lang="ru-RU" i="1" dirty="0" err="1" smtClean="0"/>
              <a:t>Öffentliches</a:t>
            </a:r>
            <a:r>
              <a:rPr lang="ru-RU" i="1" dirty="0" smtClean="0"/>
              <a:t> </a:t>
            </a:r>
            <a:r>
              <a:rPr lang="ru-RU" i="1" dirty="0" err="1" smtClean="0"/>
              <a:t>Recht</a:t>
            </a:r>
            <a:r>
              <a:rPr lang="ru-RU" dirty="0" smtClean="0"/>
              <a:t>) и частные (нем. </a:t>
            </a:r>
            <a:r>
              <a:rPr lang="ru-RU" i="1" dirty="0" err="1" smtClean="0"/>
              <a:t>Privatrecht</a:t>
            </a:r>
            <a:r>
              <a:rPr lang="ru-RU" dirty="0" smtClean="0"/>
              <a:t>). Судебные решения не являются здесь источниками права, но при этом решениям Конституционного суда ФРГ придаётся особое значение.</a:t>
            </a:r>
          </a:p>
          <a:p>
            <a:pPr algn="ctr"/>
            <a:endParaRPr lang="ru-RU"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25</a:t>
            </a:fld>
            <a:endParaRPr lang="uk-UA"/>
          </a:p>
        </p:txBody>
      </p:sp>
    </p:spTree>
    <p:extLst>
      <p:ext uri="{BB962C8B-B14F-4D97-AF65-F5344CB8AC3E}">
        <p14:creationId xmlns:p14="http://schemas.microsoft.com/office/powerpoint/2010/main" val="41845938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b="1" dirty="0" smtClean="0"/>
              <a:t>Правовая система Франции</a:t>
            </a:r>
          </a:p>
          <a:p>
            <a:pPr algn="ctr"/>
            <a:endParaRPr lang="ru-RU" sz="1800" b="1" dirty="0" smtClean="0"/>
          </a:p>
          <a:p>
            <a:r>
              <a:rPr lang="ru-RU" dirty="0" smtClean="0"/>
              <a:t>Правовая система Франции сформировалась после Великой французской революции, главным образом в период правления Наполеона (1799—1814). Важнейшими правовыми актами, повлиявшими на её становление и развитие являются Декларация прав человека и гражданина 1789 года, Гражданский кодекс 1804 года, Гражданский процессуальный кодекс 1806 года, Торговый кодекс 1807 года, Уголовно-процессуальный кодекс 1808 года и Уголовный кодекс 1810 года.</a:t>
            </a:r>
          </a:p>
          <a:p>
            <a:r>
              <a:rPr lang="ru-RU" dirty="0" smtClean="0"/>
              <a:t>Гражданский кодекс Франции оказал огромное влияние на разработку и кодификацию гражданского права во всей континентальной Европе, в Северной Америке (в Луизиане и Квебеке), Латинской Америке и во всех странах, которые были французскими колониями.</a:t>
            </a:r>
          </a:p>
          <a:p>
            <a:r>
              <a:rPr lang="ru-RU" dirty="0" smtClean="0"/>
              <a:t>Во Франции источники права принято делить на первичные и вторичные. К первичным относятся нормативные акты, среди которых главное место занимают законы, принятые парламентом. Существуют органические законы, дополняющие важные конституционные положения и обычные, которые регулируют остальные правоотношения. Особое место отводится ордонансам — актам, принятие которых парламентом делегировано правительству. К вторичным же источникам относятся судебные решения, которые интерпретируют нормы первичных.</a:t>
            </a:r>
          </a:p>
          <a:p>
            <a:pPr algn="ctr"/>
            <a:endParaRPr lang="ru-RU" sz="18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26</a:t>
            </a:fld>
            <a:endParaRPr lang="uk-UA"/>
          </a:p>
        </p:txBody>
      </p:sp>
    </p:spTree>
    <p:extLst>
      <p:ext uri="{BB962C8B-B14F-4D97-AF65-F5344CB8AC3E}">
        <p14:creationId xmlns:p14="http://schemas.microsoft.com/office/powerpoint/2010/main" val="3331548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b="1" dirty="0" smtClean="0"/>
              <a:t>Международное право</a:t>
            </a:r>
          </a:p>
          <a:p>
            <a:r>
              <a:rPr lang="ru-RU" dirty="0" smtClean="0"/>
              <a:t>Международное право является особой правовой системой, которая регулирует межгосударственные отношения в целях обеспечения мира и сотрудничества. Оно служит необходимой основой для организации стабильных международных отношений. Международное право отличается от национальных правовых систем тем, что регулирует, в первую очередь, отношения между государствами, а не между частными лицами. Нормы международного права создаются путём соглашения межгосударственных субъектов, таких как суверенные государства, международные организации и </a:t>
            </a:r>
            <a:r>
              <a:rPr lang="ru-RU" dirty="0" err="1" smtClean="0"/>
              <a:t>государствоподобные</a:t>
            </a:r>
            <a:r>
              <a:rPr lang="ru-RU" dirty="0" smtClean="0"/>
              <a:t> образования (нация, борющаяся за самоопределение, повстанческие движения, воюющая сторона).</a:t>
            </a:r>
          </a:p>
          <a:p>
            <a:r>
              <a:rPr lang="ru-RU" dirty="0" smtClean="0"/>
              <a:t>Международное право не является надгосударственным правом — это означает, что государства-члены международного сообщества не обязаны соблюдать определённые нормы международного права, если они явно нарушают их государственный суверенитет. Вместе с тем, соблюдение таких норм как </a:t>
            </a:r>
            <a:r>
              <a:rPr lang="ru-RU" dirty="0" err="1" smtClean="0"/>
              <a:t>Jus</a:t>
            </a:r>
            <a:r>
              <a:rPr lang="ru-RU" dirty="0" smtClean="0"/>
              <a:t> </a:t>
            </a:r>
            <a:r>
              <a:rPr lang="ru-RU" dirty="0" err="1" smtClean="0"/>
              <a:t>cogens</a:t>
            </a:r>
            <a:r>
              <a:rPr lang="ru-RU" dirty="0" smtClean="0"/>
              <a:t> и </a:t>
            </a:r>
            <a:r>
              <a:rPr lang="ru-RU" dirty="0" err="1" smtClean="0"/>
              <a:t>Erga</a:t>
            </a:r>
            <a:r>
              <a:rPr lang="ru-RU" dirty="0" smtClean="0"/>
              <a:t> </a:t>
            </a:r>
            <a:r>
              <a:rPr lang="ru-RU" dirty="0" err="1" smtClean="0"/>
              <a:t>omnes</a:t>
            </a:r>
            <a:r>
              <a:rPr lang="ru-RU" dirty="0" smtClean="0"/>
              <a:t> является неотъемлемой обязанностью всех без исключения государств. Кроме того, в соответствии с принципом суверенного равенства, если государство принимает на себя определённые международные обязательства, оно обязано выполнить их полностью и добросовестно.</a:t>
            </a:r>
          </a:p>
          <a:p>
            <a:r>
              <a:rPr lang="ru-RU" dirty="0" smtClean="0"/>
              <a:t>Немаловажную роль в международно-правовых отношениях занимают международные организации. К примеру, такая универсальная организация как ООН, созданная в 1945 году сразу после Второй мировой войны, отвечает за развитие современного международного права.</a:t>
            </a:r>
          </a:p>
          <a:p>
            <a:pPr algn="ctr"/>
            <a:r>
              <a:rPr lang="ru-RU" i="1" dirty="0" smtClean="0"/>
              <a:t>В международном праве выделяются три основных направления: Международное публичное право, Международное частное право, Наднациональное право (ярким примером является Право Европейского союза).</a:t>
            </a:r>
          </a:p>
          <a:p>
            <a:pPr algn="ctr"/>
            <a:endParaRPr lang="ru-RU" sz="18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27</a:t>
            </a:fld>
            <a:endParaRPr lang="uk-UA"/>
          </a:p>
        </p:txBody>
      </p:sp>
    </p:spTree>
    <p:extLst>
      <p:ext uri="{BB962C8B-B14F-4D97-AF65-F5344CB8AC3E}">
        <p14:creationId xmlns:p14="http://schemas.microsoft.com/office/powerpoint/2010/main" val="758539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b="1" dirty="0" smtClean="0"/>
              <a:t>Отраслевые юридические науки</a:t>
            </a:r>
          </a:p>
          <a:p>
            <a:pPr algn="ctr"/>
            <a:endParaRPr lang="ru-RU" sz="1800" b="1" dirty="0" smtClean="0"/>
          </a:p>
          <a:p>
            <a:pPr algn="ctr"/>
            <a:r>
              <a:rPr lang="ru-RU" sz="1800" b="1" i="1" dirty="0" smtClean="0"/>
              <a:t>Конституционное право</a:t>
            </a:r>
          </a:p>
          <a:p>
            <a:pPr algn="ctr"/>
            <a:endParaRPr lang="ru-RU" sz="1800" b="1" i="1" dirty="0" smtClean="0"/>
          </a:p>
          <a:p>
            <a:r>
              <a:rPr lang="ru-RU" sz="1400" b="1" dirty="0" smtClean="0"/>
              <a:t>Конституционное право</a:t>
            </a:r>
            <a:r>
              <a:rPr lang="ru-RU" dirty="0" smtClean="0"/>
              <a:t> — отрасль права, закрепляющая в себе основы взаимоотношения личности и государства, конституционные характеристики государства, регламентирующая организацию государственной власти в стране и иные отношения конституционного-правового характера.</a:t>
            </a:r>
          </a:p>
          <a:p>
            <a:endParaRPr lang="ru-RU" dirty="0" smtClean="0"/>
          </a:p>
          <a:p>
            <a:r>
              <a:rPr lang="ru-RU" dirty="0" smtClean="0"/>
              <a:t>Ядром конституционного права является </a:t>
            </a:r>
            <a:r>
              <a:rPr lang="ru-RU" sz="1400" b="1" i="1" dirty="0" smtClean="0"/>
              <a:t>конституция</a:t>
            </a:r>
            <a:r>
              <a:rPr lang="ru-RU" dirty="0" smtClean="0"/>
              <a:t> — правовой акт или совокупность правовых актов, обладающих наивысшей юридической силой и регулирующая основы организации государства и взаимоотношение государства и гражданина.</a:t>
            </a:r>
          </a:p>
          <a:p>
            <a:endParaRPr lang="ru-RU" dirty="0" smtClean="0"/>
          </a:p>
          <a:p>
            <a:pPr algn="ctr"/>
            <a:r>
              <a:rPr lang="ru-RU" i="1" dirty="0" smtClean="0"/>
              <a:t>Конституционное право регулирует наиболее важные общественные отношения (например, основы государственного строя и судоустройства, избирательной системы), закрепляет основные (конституционные) права (такие как право на труд и пр.). Конституционное право также определяет основные права и обязанности государства и гражданина, которые конкретизируются в законах и иных правовых актах, относящихся к иным отраслям права.</a:t>
            </a:r>
          </a:p>
          <a:p>
            <a:pPr algn="ctr"/>
            <a:endParaRPr lang="ru-RU" sz="1800" b="1" i="1" dirty="0" smtClean="0"/>
          </a:p>
          <a:p>
            <a:pPr algn="ctr"/>
            <a:endParaRPr lang="ru-RU" sz="18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28</a:t>
            </a:fld>
            <a:endParaRPr lang="uk-UA"/>
          </a:p>
        </p:txBody>
      </p:sp>
    </p:spTree>
    <p:extLst>
      <p:ext uri="{BB962C8B-B14F-4D97-AF65-F5344CB8AC3E}">
        <p14:creationId xmlns:p14="http://schemas.microsoft.com/office/powerpoint/2010/main" val="2938442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i="1" dirty="0" smtClean="0"/>
              <a:t>Административное право</a:t>
            </a:r>
          </a:p>
          <a:p>
            <a:pPr algn="ctr"/>
            <a:endParaRPr lang="ru-RU" sz="1200" b="1" i="1" dirty="0" smtClean="0"/>
          </a:p>
          <a:p>
            <a:r>
              <a:rPr lang="ru-RU" sz="1050" b="1" i="1" dirty="0" smtClean="0"/>
              <a:t>Административное право</a:t>
            </a:r>
            <a:r>
              <a:rPr lang="ru-RU" sz="1200" dirty="0" smtClean="0"/>
              <a:t> — отрасль права, регулирующая общественные отношения в сфере управленческой деятельности органов и должностных лиц по исполнению публичных функций государства и муниципальных образований.</a:t>
            </a:r>
          </a:p>
          <a:p>
            <a:r>
              <a:rPr lang="ru-RU" sz="1200" dirty="0" smtClean="0"/>
              <a:t>Во многих странах именуется управленческим правом. В дореволюционной России данная отрасль права именовалась также полицейским правом</a:t>
            </a:r>
          </a:p>
          <a:p>
            <a:pPr algn="ctr"/>
            <a:endParaRPr lang="ru-RU" sz="1200" b="1" i="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29</a:t>
            </a:fld>
            <a:endParaRPr lang="uk-UA"/>
          </a:p>
        </p:txBody>
      </p:sp>
    </p:spTree>
    <p:extLst>
      <p:ext uri="{BB962C8B-B14F-4D97-AF65-F5344CB8AC3E}">
        <p14:creationId xmlns:p14="http://schemas.microsoft.com/office/powerpoint/2010/main" val="2347623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ПРИЗНАКИ ПРАВА</a:t>
            </a:r>
          </a:p>
          <a:p>
            <a:endParaRPr lang="ru-RU" sz="1100" dirty="0" smtClean="0"/>
          </a:p>
          <a:p>
            <a:endParaRPr lang="ru-RU" sz="1100" dirty="0" smtClean="0"/>
          </a:p>
          <a:p>
            <a:r>
              <a:rPr lang="ru-RU" sz="1200" dirty="0" smtClean="0"/>
              <a:t>Различные учёные выделяют различные признаки права, среди них наиболее распространены:</a:t>
            </a:r>
          </a:p>
          <a:p>
            <a:r>
              <a:rPr lang="ru-RU" sz="1200" dirty="0" smtClean="0"/>
              <a:t>-Нормативность (устанавливает правила поведения общего характера);</a:t>
            </a:r>
          </a:p>
          <a:p>
            <a:r>
              <a:rPr lang="ru-RU" sz="1200" dirty="0" smtClean="0"/>
              <a:t>-Общеобязательность (действие распространяется на всех, либо на большой круг субъектов);</a:t>
            </a:r>
          </a:p>
          <a:p>
            <a:r>
              <a:rPr lang="ru-RU" sz="1200" dirty="0" smtClean="0"/>
              <a:t>-Гарантированность государством (подкреплено мерами государственного принуждения);</a:t>
            </a:r>
          </a:p>
          <a:p>
            <a:r>
              <a:rPr lang="ru-RU" sz="1200" dirty="0" smtClean="0"/>
              <a:t>-Интеллектуально-волевой характер (право выражает волю и сознание людей);</a:t>
            </a:r>
          </a:p>
          <a:p>
            <a:r>
              <a:rPr lang="ru-RU" sz="1200" dirty="0" smtClean="0"/>
              <a:t>-Формальная определённость (нормы права выражены в официальной форме);</a:t>
            </a:r>
          </a:p>
          <a:p>
            <a:r>
              <a:rPr lang="ru-RU" sz="1200" dirty="0" smtClean="0"/>
              <a:t>-Системность (право — это внутренне согласованный, упорядоченный организм).</a:t>
            </a:r>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a:t>
            </a:fld>
            <a:endParaRPr lang="uk-UA"/>
          </a:p>
        </p:txBody>
      </p:sp>
    </p:spTree>
    <p:extLst>
      <p:ext uri="{BB962C8B-B14F-4D97-AF65-F5344CB8AC3E}">
        <p14:creationId xmlns:p14="http://schemas.microsoft.com/office/powerpoint/2010/main" val="6913440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b="1" dirty="0" smtClean="0"/>
              <a:t>Гражданское право</a:t>
            </a:r>
          </a:p>
          <a:p>
            <a:pPr algn="ctr"/>
            <a:endParaRPr lang="ru-RU" sz="2000" b="1" dirty="0" smtClean="0"/>
          </a:p>
          <a:p>
            <a:r>
              <a:rPr lang="ru-RU" sz="1600" b="1" i="1" dirty="0" smtClean="0"/>
              <a:t>Гражданское право</a:t>
            </a:r>
            <a:r>
              <a:rPr lang="ru-RU" dirty="0" smtClean="0"/>
              <a:t> — термин, использование которого очень разнилось и разнится в разных правовых системах.</a:t>
            </a:r>
          </a:p>
          <a:p>
            <a:endParaRPr lang="ru-RU" dirty="0" smtClean="0"/>
          </a:p>
          <a:p>
            <a:r>
              <a:rPr lang="ru-RU" sz="1200" dirty="0" smtClean="0"/>
              <a:t>Понятие пришло из Римского права, там под «гражданским правом» (лат. </a:t>
            </a:r>
            <a:r>
              <a:rPr lang="ru-RU" sz="1200" i="1" dirty="0" err="1" smtClean="0"/>
              <a:t>Ius</a:t>
            </a:r>
            <a:r>
              <a:rPr lang="ru-RU" sz="1200" i="1" dirty="0" smtClean="0"/>
              <a:t> </a:t>
            </a:r>
            <a:r>
              <a:rPr lang="ru-RU" sz="1200" i="1" dirty="0" err="1" smtClean="0"/>
              <a:t>civile</a:t>
            </a:r>
            <a:r>
              <a:rPr lang="ru-RU" sz="1200" dirty="0" smtClean="0"/>
              <a:t>) понималось право, действенное для граждан Рима и используемое преторами для решения исков между римлянами, в противоположность «праву народов» (лат. </a:t>
            </a:r>
            <a:r>
              <a:rPr lang="ru-RU" sz="1200" i="1" dirty="0" err="1" smtClean="0"/>
              <a:t>Ius</a:t>
            </a:r>
            <a:r>
              <a:rPr lang="ru-RU" sz="1200" i="1" dirty="0" smtClean="0"/>
              <a:t> </a:t>
            </a:r>
            <a:r>
              <a:rPr lang="ru-RU" sz="1200" i="1" dirty="0" err="1" smtClean="0"/>
              <a:t>gentium</a:t>
            </a:r>
            <a:r>
              <a:rPr lang="ru-RU" sz="1200" dirty="0" smtClean="0"/>
              <a:t>), используемого для решения споров между жителями зависимых земель и инородцев, находящихся на подконтрольной территории Рима.</a:t>
            </a:r>
          </a:p>
          <a:p>
            <a:r>
              <a:rPr lang="ru-RU" sz="1200" dirty="0" smtClean="0"/>
              <a:t>В Америке «гражданским правом» (англ. </a:t>
            </a:r>
            <a:r>
              <a:rPr lang="ru-RU" sz="1200" i="1" dirty="0" err="1" smtClean="0"/>
              <a:t>Civil</a:t>
            </a:r>
            <a:r>
              <a:rPr lang="ru-RU" sz="1200" i="1" dirty="0" smtClean="0"/>
              <a:t> </a:t>
            </a:r>
            <a:r>
              <a:rPr lang="ru-RU" sz="1200" i="1" dirty="0" err="1" smtClean="0"/>
              <a:t>law</a:t>
            </a:r>
            <a:r>
              <a:rPr lang="ru-RU" sz="1200" dirty="0" smtClean="0"/>
              <a:t>) как правило называют правовые системы континентальной (романо-германской) правовой семьи.</a:t>
            </a:r>
          </a:p>
          <a:p>
            <a:r>
              <a:rPr lang="ru-RU" sz="1200" dirty="0" smtClean="0"/>
              <a:t>В Европе категория «гражданское право» либо сливается с частным правом, либо обозначает его центральную отрасль, наименее подверженную связи с публичным правом. Долгое время для Европейского частного права было характерно деление на гражданское право и торговое право, регулирующее предпринимательскую деятельность, однако, в течение </a:t>
            </a:r>
            <a:r>
              <a:rPr lang="ru-RU" sz="1200" b="1" dirty="0" smtClean="0"/>
              <a:t>XX века</a:t>
            </a:r>
            <a:r>
              <a:rPr lang="ru-RU" sz="1200" dirty="0" smtClean="0"/>
              <a:t> для большинства европейских стран такое деление отпало, были приняты единые гражданские кодексы.</a:t>
            </a:r>
          </a:p>
          <a:p>
            <a:r>
              <a:rPr lang="ru-RU" sz="1200" dirty="0" smtClean="0"/>
              <a:t>Для России актуально значение «гражданского права» как отрасли права, которая регулирует имущественные и связанные с ними неимущественные отношения. При этом другие </a:t>
            </a:r>
            <a:r>
              <a:rPr lang="ru-RU" sz="1200" dirty="0" err="1" smtClean="0"/>
              <a:t>частно</a:t>
            </a:r>
            <a:r>
              <a:rPr lang="ru-RU" sz="1200" dirty="0" smtClean="0"/>
              <a:t>-правовые отрасли, такие как трудовое право и семейное право (в первую очередь те, у которых имеются свои кодификации, отдельные от ГК РФ) как правило не считают частью гражданского права, однако, пока что эта терминология не устоялась так как долгое время термин «частное право» в России вообще не использовался. Использование термина «гражданское право» в советской науке вместо «частного права» было обусловлено в первую очередь позицией марксистско-ленинской науки, отрицавшей всё «частное» в сфере хозяйства.</a:t>
            </a:r>
          </a:p>
          <a:p>
            <a:pPr algn="ctr"/>
            <a:endParaRPr lang="ru-RU" sz="20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30</a:t>
            </a:fld>
            <a:endParaRPr lang="uk-UA"/>
          </a:p>
        </p:txBody>
      </p:sp>
    </p:spTree>
    <p:extLst>
      <p:ext uri="{BB962C8B-B14F-4D97-AF65-F5344CB8AC3E}">
        <p14:creationId xmlns:p14="http://schemas.microsoft.com/office/powerpoint/2010/main" val="42649902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b="1" dirty="0" smtClean="0"/>
              <a:t>Права человека</a:t>
            </a:r>
          </a:p>
          <a:p>
            <a:pPr algn="ctr"/>
            <a:endParaRPr lang="ru-RU" sz="2000" b="1" dirty="0" smtClean="0"/>
          </a:p>
          <a:p>
            <a:pPr algn="ctr"/>
            <a:r>
              <a:rPr lang="ru-RU" sz="1800" b="1" i="1" dirty="0" smtClean="0"/>
              <a:t>Права человека</a:t>
            </a:r>
            <a:r>
              <a:rPr lang="ru-RU" sz="1200" dirty="0" smtClean="0"/>
              <a:t> — права, составляющие основу статуса личности в правовом государстве, считаемые прирождёнными и неотъемлемыми для каждого человека независимо от его гражданства, пола, возраста, расы, этнической или религиозной принадлежности. Все они или их часть рассматриваются как естественные права человека. В международном праве впервые права человека были закреплены во Всеобщей декларацией прав человека ООН. Также они составляют основу конституционного права правовых государств. Конкретное выражение и объём этих прав в позитивном праве различных государств, так и в различных международно-правовых договорах разнятся.</a:t>
            </a:r>
          </a:p>
          <a:p>
            <a:endParaRPr lang="ru-RU" sz="1200" dirty="0" smtClean="0"/>
          </a:p>
          <a:p>
            <a:r>
              <a:rPr lang="ru-RU" sz="1600" u="sng" dirty="0" smtClean="0"/>
              <a:t>Всеобщая декларация прав человека закрепляет:</a:t>
            </a:r>
          </a:p>
          <a:p>
            <a:endParaRPr lang="ru-RU" u="sng" dirty="0" smtClean="0"/>
          </a:p>
          <a:p>
            <a:r>
              <a:rPr lang="ru-RU" sz="1200" dirty="0" smtClean="0"/>
              <a:t>-Право на жизнь, на свободу и на личную неприкосновенность;</a:t>
            </a:r>
          </a:p>
          <a:p>
            <a:r>
              <a:rPr lang="ru-RU" sz="1200" dirty="0" smtClean="0"/>
              <a:t>-Право на равную защиту закона, на защиту от дискриминации и от подстрекательства к ней;</a:t>
            </a:r>
          </a:p>
          <a:p>
            <a:r>
              <a:rPr lang="ru-RU" sz="1200" dirty="0" smtClean="0"/>
              <a:t>-Право на свободное передвижение и выбор места жительства, а также на свободное покидание любой страны и возвращение в свою собственную;</a:t>
            </a:r>
          </a:p>
          <a:p>
            <a:r>
              <a:rPr lang="ru-RU" sz="1200" dirty="0" smtClean="0"/>
              <a:t>-Право основывать семью, заключать брак и иметь защиту семьи со стороны общества и государства;</a:t>
            </a:r>
          </a:p>
          <a:p>
            <a:r>
              <a:rPr lang="ru-RU" sz="1200" dirty="0" smtClean="0"/>
              <a:t>-Право владения имуществом;</a:t>
            </a:r>
          </a:p>
          <a:p>
            <a:r>
              <a:rPr lang="ru-RU" sz="1200" dirty="0" smtClean="0"/>
              <a:t>-Право на свободу мысли, свободу совести и религии;</a:t>
            </a:r>
          </a:p>
          <a:p>
            <a:r>
              <a:rPr lang="ru-RU" sz="1200" dirty="0" smtClean="0"/>
              <a:t>-Право на свободу убеждений и на свободное выражение их, беспрепятственная поддержка своих убеждений и поиск, получение информации и идей любыми средствами;</a:t>
            </a:r>
          </a:p>
          <a:p>
            <a:r>
              <a:rPr lang="ru-RU" sz="1200" dirty="0" smtClean="0"/>
              <a:t>-Право на труд, на свободный выбор работы, на справедливые и благоприятные условия труда и на защиту от безработицы;</a:t>
            </a:r>
          </a:p>
          <a:p>
            <a:r>
              <a:rPr lang="ru-RU" sz="1200" dirty="0" smtClean="0"/>
              <a:t>-Право на образование.</a:t>
            </a:r>
          </a:p>
          <a:p>
            <a:pPr algn="ctr"/>
            <a:endParaRPr lang="ru-RU" sz="2000" b="1"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31</a:t>
            </a:fld>
            <a:endParaRPr lang="uk-UA"/>
          </a:p>
        </p:txBody>
      </p:sp>
    </p:spTree>
    <p:extLst>
      <p:ext uri="{BB962C8B-B14F-4D97-AF65-F5344CB8AC3E}">
        <p14:creationId xmlns:p14="http://schemas.microsoft.com/office/powerpoint/2010/main" val="38619827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t>Разделение властей</a:t>
            </a:r>
          </a:p>
          <a:p>
            <a:pPr algn="ctr"/>
            <a:endParaRPr lang="ru-RU" sz="1600" b="1" dirty="0" smtClean="0"/>
          </a:p>
          <a:p>
            <a:pPr algn="ctr"/>
            <a:r>
              <a:rPr lang="ru-RU" sz="1200" dirty="0" smtClean="0"/>
              <a:t>Разделение законодательной, исполнительной и судебной властей является одним из важнейших принципов организации государственной власти и функционирования правового государства.</a:t>
            </a:r>
          </a:p>
          <a:p>
            <a:pPr algn="ctr"/>
            <a:endParaRPr lang="ru-RU" sz="1200" dirty="0" smtClean="0"/>
          </a:p>
          <a:p>
            <a:r>
              <a:rPr lang="ru-RU" sz="1200" dirty="0" smtClean="0"/>
              <a:t>Первоначально, идеи принципа разделения властей высказывались ещё Аристотелем. Дальнейшее развитие теории разделения властей связано с именами Джона Локка и Шарля Луи </a:t>
            </a:r>
            <a:r>
              <a:rPr lang="ru-RU" sz="1200" dirty="0" err="1" smtClean="0"/>
              <a:t>Монтескьё</a:t>
            </a:r>
            <a:r>
              <a:rPr lang="ru-RU" sz="1200" dirty="0" smtClean="0"/>
              <a:t>, которые обобщили все идеи и наиболее основательно разработали этот принцип. Отцы-основатели США (А. Гамильтон, Т. </a:t>
            </a:r>
            <a:r>
              <a:rPr lang="ru-RU" sz="1200" dirty="0" err="1" smtClean="0"/>
              <a:t>Джефферсон</a:t>
            </a:r>
            <a:r>
              <a:rPr lang="ru-RU" sz="1200" dirty="0" smtClean="0"/>
              <a:t>, Дж. Мэдисон, Дж. </a:t>
            </a:r>
            <a:r>
              <a:rPr lang="ru-RU" sz="1200" dirty="0" err="1" smtClean="0"/>
              <a:t>Джей</a:t>
            </a:r>
            <a:r>
              <a:rPr lang="ru-RU" sz="1200" dirty="0" smtClean="0"/>
              <a:t>) </a:t>
            </a:r>
            <a:r>
              <a:rPr lang="ru-RU" sz="1200" dirty="0" err="1" smtClean="0"/>
              <a:t>вКонституции</a:t>
            </a:r>
            <a:r>
              <a:rPr lang="ru-RU" sz="1200" dirty="0" smtClean="0"/>
              <a:t> 1787 года развили классическую модель разделения властей, которую дополнили системой «сдержек и противовесов» (англ. </a:t>
            </a:r>
            <a:r>
              <a:rPr lang="ru-RU" sz="1200" i="1" dirty="0" err="1" smtClean="0"/>
              <a:t>checks</a:t>
            </a:r>
            <a:r>
              <a:rPr lang="ru-RU" sz="1200" i="1" dirty="0" smtClean="0"/>
              <a:t> </a:t>
            </a:r>
            <a:r>
              <a:rPr lang="ru-RU" sz="1200" i="1" dirty="0" err="1" smtClean="0"/>
              <a:t>and</a:t>
            </a:r>
            <a:r>
              <a:rPr lang="ru-RU" sz="1200" i="1" dirty="0" smtClean="0"/>
              <a:t> </a:t>
            </a:r>
            <a:r>
              <a:rPr lang="ru-RU" sz="1200" i="1" dirty="0" err="1" smtClean="0"/>
              <a:t>balances</a:t>
            </a:r>
            <a:r>
              <a:rPr lang="ru-RU" sz="1200" dirty="0" smtClean="0"/>
              <a:t>), то есть системой контроля каждой ветвью власти за другой.</a:t>
            </a:r>
          </a:p>
          <a:p>
            <a:pPr algn="ctr"/>
            <a:endParaRPr lang="ru-RU" sz="16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32</a:t>
            </a:fld>
            <a:endParaRPr lang="uk-UA"/>
          </a:p>
        </p:txBody>
      </p:sp>
    </p:spTree>
    <p:extLst>
      <p:ext uri="{BB962C8B-B14F-4D97-AF65-F5344CB8AC3E}">
        <p14:creationId xmlns:p14="http://schemas.microsoft.com/office/powerpoint/2010/main" val="35565928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t>Правосудие</a:t>
            </a:r>
          </a:p>
          <a:p>
            <a:pPr algn="ctr"/>
            <a:endParaRPr lang="ru-RU" sz="1600" b="1" dirty="0" smtClean="0"/>
          </a:p>
          <a:p>
            <a:pPr algn="ctr"/>
            <a:r>
              <a:rPr lang="ru-RU" sz="1600" b="1" i="1" dirty="0" smtClean="0"/>
              <a:t>Правосудие</a:t>
            </a:r>
            <a:r>
              <a:rPr lang="ru-RU" sz="1600" dirty="0" smtClean="0"/>
              <a:t> — </a:t>
            </a:r>
            <a:r>
              <a:rPr lang="ru-RU" sz="1200" dirty="0" smtClean="0"/>
              <a:t>вид правоохранительной деятельности по рассмотрению и разрешению различных категорий дел. Оно обеспечивает верховенство законов, суверенитет личности и защищает права и свободы граждан. </a:t>
            </a:r>
          </a:p>
          <a:p>
            <a:endParaRPr lang="ru-RU" sz="1200" dirty="0" smtClean="0"/>
          </a:p>
          <a:p>
            <a:r>
              <a:rPr lang="ru-RU" sz="1200" dirty="0" smtClean="0"/>
              <a:t>Посредством правосудия государство несёт ответственность перед личностью.</a:t>
            </a:r>
          </a:p>
          <a:p>
            <a:r>
              <a:rPr lang="ru-RU" sz="1200" dirty="0" smtClean="0"/>
              <a:t>В либеральных демократических государствах правосудие осуществляется только судом на принципах законности, неприкосновенности личности, состязательности и равноправия сторон в процессе. Создание чрезвычайных судов не допускается.</a:t>
            </a:r>
          </a:p>
          <a:p>
            <a:r>
              <a:rPr lang="ru-RU" sz="1200" dirty="0" smtClean="0"/>
              <a:t>В странах общего права решения судов приобретают силу закона, равную применённой правовой норме (судебный прецедент).</a:t>
            </a:r>
          </a:p>
          <a:p>
            <a:pPr algn="ct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33</a:t>
            </a:fld>
            <a:endParaRPr lang="uk-UA"/>
          </a:p>
        </p:txBody>
      </p:sp>
    </p:spTree>
    <p:extLst>
      <p:ext uri="{BB962C8B-B14F-4D97-AF65-F5344CB8AC3E}">
        <p14:creationId xmlns:p14="http://schemas.microsoft.com/office/powerpoint/2010/main" val="5415141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t>Гражданское общество</a:t>
            </a:r>
          </a:p>
          <a:p>
            <a:pPr algn="ctr"/>
            <a:endParaRPr lang="ru-RU" sz="1600" b="1" dirty="0" smtClean="0"/>
          </a:p>
          <a:p>
            <a:pPr algn="ctr"/>
            <a:r>
              <a:rPr lang="ru-RU" sz="1400" b="1" i="1" dirty="0" smtClean="0"/>
              <a:t>Гражданское общество</a:t>
            </a:r>
            <a:r>
              <a:rPr lang="ru-RU" sz="1200" dirty="0" smtClean="0"/>
              <a:t> — наиболее важный институт современного общества, представляющий собой совокупность неполитических отношений и социальных групп и коллективов, которые объединены специфическими интересами (экономическими, этническими, культурными и др.), реализуемыми вне сферы деятельности властно-государственных структур и позволяющими контролировать действия государства.</a:t>
            </a:r>
          </a:p>
          <a:p>
            <a:pPr algn="ctr"/>
            <a:endParaRPr lang="ru-RU" sz="1200" dirty="0" smtClean="0"/>
          </a:p>
          <a:p>
            <a:r>
              <a:rPr lang="ru-RU" sz="1200" dirty="0" smtClean="0"/>
              <a:t>Развитое гражданское общество является важнейшей предпосылкой построения правового государства и его равноправным партнером.</a:t>
            </a:r>
          </a:p>
          <a:p>
            <a:r>
              <a:rPr lang="ru-RU" sz="1200" dirty="0" smtClean="0"/>
              <a:t>Классическое понимание гражданского общества восходит к учениям Т. Гоббса и Дж. Локка. Они считали, что идея мирного сосуществование людей в обществе может быть обеспечена только посредством социальных договоров и соглашений, основанных на естественно-правовых началах. Поэтому наличие абсолютной власти у государства в корне несовместимо с гражданским обществом и противоречит ему. Тем не менее, они не считали, что гражданское общество должно быть отделено от государства. Позднее Гегель полностью изменил представления о гражданском обществе, указав о его противоположности с государством и определив как сферу действия сугубо частного интереса.</a:t>
            </a:r>
          </a:p>
          <a:p>
            <a:pPr algn="ctr"/>
            <a:endParaRPr lang="ru-RU" sz="1600" b="1" dirty="0" smtClean="0"/>
          </a:p>
          <a:p>
            <a:pPr algn="ct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34</a:t>
            </a:fld>
            <a:endParaRPr lang="uk-UA"/>
          </a:p>
        </p:txBody>
      </p:sp>
    </p:spTree>
    <p:extLst>
      <p:ext uri="{BB962C8B-B14F-4D97-AF65-F5344CB8AC3E}">
        <p14:creationId xmlns:p14="http://schemas.microsoft.com/office/powerpoint/2010/main" val="13059134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i="1" dirty="0" smtClean="0"/>
              <a:t>Спасибо за внимание!</a:t>
            </a:r>
          </a:p>
          <a:p>
            <a:pPr algn="ctr"/>
            <a:r>
              <a:rPr lang="ru-RU" sz="1200" i="1" dirty="0" smtClean="0"/>
              <a:t>Надеюсь, было интересно!</a:t>
            </a:r>
          </a:p>
          <a:p>
            <a:pPr algn="ctr"/>
            <a:r>
              <a:rPr lang="ru-RU" sz="1200" i="1" smtClean="0"/>
              <a:t>Конец!</a:t>
            </a:r>
          </a:p>
          <a:p>
            <a:endParaRPr lang="uk-UA"/>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35</a:t>
            </a:fld>
            <a:endParaRPr lang="uk-UA"/>
          </a:p>
        </p:txBody>
      </p:sp>
    </p:spTree>
    <p:extLst>
      <p:ext uri="{BB962C8B-B14F-4D97-AF65-F5344CB8AC3E}">
        <p14:creationId xmlns:p14="http://schemas.microsoft.com/office/powerpoint/2010/main" val="2791217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Представления о праве и понятия права</a:t>
            </a:r>
          </a:p>
          <a:p>
            <a:pPr algn="ctr"/>
            <a:endParaRPr lang="ru-RU" sz="1200" b="1" dirty="0" smtClean="0"/>
          </a:p>
          <a:p>
            <a:r>
              <a:rPr lang="ru-RU" sz="1200" dirty="0" smtClean="0"/>
              <a:t>Чтобы систематизировать представления различных учёных о существе права (</a:t>
            </a:r>
            <a:r>
              <a:rPr lang="ru-RU" sz="1200" dirty="0" err="1" smtClean="0"/>
              <a:t>правопонимание</a:t>
            </a:r>
            <a:r>
              <a:rPr lang="ru-RU" sz="1200" dirty="0" smtClean="0"/>
              <a:t> разных учёных), составляются классификации </a:t>
            </a:r>
            <a:r>
              <a:rPr lang="ru-RU" sz="1200" dirty="0" err="1" smtClean="0"/>
              <a:t>правопониманий</a:t>
            </a:r>
            <a:r>
              <a:rPr lang="ru-RU" sz="1200" dirty="0" smtClean="0"/>
              <a:t> и понятий, при этом последние создаются в рамках этих </a:t>
            </a:r>
            <a:r>
              <a:rPr lang="ru-RU" sz="1200" dirty="0" err="1" smtClean="0"/>
              <a:t>правопониманий</a:t>
            </a:r>
            <a:r>
              <a:rPr lang="ru-RU" sz="1200" dirty="0" smtClean="0"/>
              <a:t>.</a:t>
            </a:r>
          </a:p>
          <a:p>
            <a:r>
              <a:rPr lang="ru-RU" sz="1200" dirty="0" smtClean="0"/>
              <a:t>Большая часть этих классификаций заключается в делении </a:t>
            </a:r>
            <a:r>
              <a:rPr lang="ru-RU" sz="1200" dirty="0" err="1" smtClean="0"/>
              <a:t>правопонимания</a:t>
            </a:r>
            <a:r>
              <a:rPr lang="ru-RU" sz="1200" dirty="0" smtClean="0"/>
              <a:t> на позитивистское и философско-правовое. В. А. </a:t>
            </a:r>
            <a:r>
              <a:rPr lang="ru-RU" sz="1200" dirty="0" err="1" smtClean="0"/>
              <a:t>Четвернин</a:t>
            </a:r>
            <a:r>
              <a:rPr lang="ru-RU" sz="1200" dirty="0" smtClean="0"/>
              <a:t> называет их как </a:t>
            </a:r>
            <a:r>
              <a:rPr lang="ru-RU" sz="1200" dirty="0" err="1" smtClean="0"/>
              <a:t>потестарное</a:t>
            </a:r>
            <a:r>
              <a:rPr lang="ru-RU" sz="1200" dirty="0" smtClean="0"/>
              <a:t> и </a:t>
            </a:r>
            <a:r>
              <a:rPr lang="ru-RU" sz="1200" dirty="0" err="1" smtClean="0"/>
              <a:t>непотестарное</a:t>
            </a:r>
            <a:r>
              <a:rPr lang="ru-RU" sz="1200" dirty="0" smtClean="0"/>
              <a:t>, О. Э. </a:t>
            </a:r>
            <a:r>
              <a:rPr lang="ru-RU" sz="1200" dirty="0" err="1" smtClean="0"/>
              <a:t>Лейст</a:t>
            </a:r>
            <a:r>
              <a:rPr lang="ru-RU" sz="1200" dirty="0" smtClean="0"/>
              <a:t> как </a:t>
            </a:r>
            <a:r>
              <a:rPr lang="ru-RU" sz="1200" dirty="0" err="1" smtClean="0"/>
              <a:t>правопонимание</a:t>
            </a:r>
            <a:r>
              <a:rPr lang="ru-RU" sz="1200" dirty="0" smtClean="0"/>
              <a:t> </a:t>
            </a:r>
            <a:r>
              <a:rPr lang="ru-RU" sz="1200" dirty="0" err="1" smtClean="0"/>
              <a:t>нормативистской</a:t>
            </a:r>
            <a:r>
              <a:rPr lang="ru-RU" sz="1200" dirty="0" smtClean="0"/>
              <a:t> и нравственной школы </a:t>
            </a:r>
            <a:r>
              <a:rPr lang="ru-RU" sz="1200" dirty="0" err="1" smtClean="0"/>
              <a:t>прав,а</a:t>
            </a:r>
            <a:r>
              <a:rPr lang="ru-RU" sz="1200" dirty="0" smtClean="0"/>
              <a:t> В. С. </a:t>
            </a:r>
            <a:r>
              <a:rPr lang="ru-RU" sz="1200" dirty="0" err="1" smtClean="0"/>
              <a:t>Нерсесянц</a:t>
            </a:r>
            <a:r>
              <a:rPr lang="ru-RU" sz="1200" dirty="0" smtClean="0"/>
              <a:t> как </a:t>
            </a:r>
            <a:r>
              <a:rPr lang="ru-RU" sz="1200" dirty="0" err="1" smtClean="0"/>
              <a:t>легистское</a:t>
            </a:r>
            <a:r>
              <a:rPr lang="ru-RU" sz="1200" dirty="0" smtClean="0"/>
              <a:t> и юридическое </a:t>
            </a:r>
            <a:r>
              <a:rPr lang="ru-RU" sz="1200" dirty="0" err="1" smtClean="0"/>
              <a:t>правопонимание</a:t>
            </a:r>
            <a:r>
              <a:rPr lang="ru-RU" sz="1200" dirty="0" smtClean="0"/>
              <a:t>.</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4</a:t>
            </a:fld>
            <a:endParaRPr lang="uk-UA"/>
          </a:p>
        </p:txBody>
      </p:sp>
    </p:spTree>
    <p:extLst>
      <p:ext uri="{BB962C8B-B14F-4D97-AF65-F5344CB8AC3E}">
        <p14:creationId xmlns:p14="http://schemas.microsoft.com/office/powerpoint/2010/main" val="1045785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b="1" dirty="0" smtClean="0"/>
              <a:t>Теории происхождения права</a:t>
            </a:r>
          </a:p>
          <a:p>
            <a:pPr algn="ctr"/>
            <a:endParaRPr lang="ru-RU" sz="2000" b="1" dirty="0" smtClean="0"/>
          </a:p>
          <a:p>
            <a:r>
              <a:rPr lang="ru-RU" sz="1200" b="1" dirty="0" smtClean="0">
                <a:hlinkClick r:id="rId3" tooltip="Теологическая теория (страница отсутствует)"/>
              </a:rPr>
              <a:t>Теологическая теория</a:t>
            </a:r>
            <a:r>
              <a:rPr lang="ru-RU" sz="1200" dirty="0" smtClean="0"/>
              <a:t>: Законы существуют вечно, ибо являются Божественным даром. Они определяют порядок жизни в соответствии с идеалами добра и справедливости, дарованной свыше.</a:t>
            </a:r>
          </a:p>
          <a:p>
            <a:r>
              <a:rPr lang="ru-RU" sz="1200" b="1" dirty="0" smtClean="0">
                <a:hlinkClick r:id="rId4" tooltip="Теория естественного права"/>
              </a:rPr>
              <a:t>Теория естественного права</a:t>
            </a:r>
            <a:r>
              <a:rPr lang="ru-RU" sz="1200" dirty="0" smtClean="0"/>
              <a:t>: Человек от рождения и природы обладает неотъемлемыми естественными правами (право на жизнь, свободу, равенство), которые нельзя отменить, изменить. Законы соответствуют нравственным установкам людей и не могут существовать без них.</a:t>
            </a:r>
          </a:p>
          <a:p>
            <a:r>
              <a:rPr lang="ru-RU" sz="1200" b="1" dirty="0" smtClean="0">
                <a:hlinkClick r:id="rId5" tooltip="Психологическая теория права"/>
              </a:rPr>
              <a:t>Психологическая теория</a:t>
            </a:r>
            <a:r>
              <a:rPr lang="ru-RU" sz="1200" dirty="0" smtClean="0"/>
              <a:t>: Право есть результат человеческих переживаний. Законы государства зависят от психологии людей.</a:t>
            </a:r>
          </a:p>
          <a:p>
            <a:r>
              <a:rPr lang="ru-RU" sz="1200" b="1" dirty="0" smtClean="0">
                <a:hlinkClick r:id="rId6" tooltip="Историческая школа права"/>
              </a:rPr>
              <a:t>Историческая школа</a:t>
            </a:r>
            <a:r>
              <a:rPr lang="ru-RU" sz="1200" dirty="0" smtClean="0"/>
              <a:t>: Потребности разрешить противоречия жизни приводят к появлению права, способного уладить конфликт и установить порядок в поведении людей. Право первоначально возникает в сознании человека, а затем фиксируется в законах. Правовые нормы способны изменяться, так как меняется сама жизнь, которую они регулируют.</a:t>
            </a:r>
          </a:p>
          <a:p>
            <a:r>
              <a:rPr lang="ru-RU" sz="1200" b="1" dirty="0" err="1" smtClean="0">
                <a:hlinkClick r:id="rId7" tooltip="Нормативистская школа права"/>
              </a:rPr>
              <a:t>Нормативистская</a:t>
            </a:r>
            <a:r>
              <a:rPr lang="ru-RU" sz="1200" b="1" dirty="0" smtClean="0">
                <a:hlinkClick r:id="rId7" tooltip="Нормативистская школа права"/>
              </a:rPr>
              <a:t> теория</a:t>
            </a:r>
            <a:r>
              <a:rPr lang="ru-RU" sz="1200" dirty="0" smtClean="0"/>
              <a:t>: Государство диктует людям модель поведения. Право исходит от государства и является системой норм, построенных в виде пирамиды.</a:t>
            </a:r>
          </a:p>
          <a:p>
            <a:r>
              <a:rPr lang="ru-RU" sz="1200" b="1" dirty="0" smtClean="0">
                <a:hlinkClick r:id="rId8" tooltip="Правовой позитивизм"/>
              </a:rPr>
              <a:t>Позитивистская теория</a:t>
            </a:r>
            <a:r>
              <a:rPr lang="ru-RU" sz="1200" dirty="0" smtClean="0"/>
              <a:t>: Право порождено противоречиями жизни, конфликтами, в результате которых победу одерживает сильнейший. Он диктует свои правила «игры» и устанавливает свой порядок. Ему подчиняются побеждённые.</a:t>
            </a:r>
          </a:p>
          <a:p>
            <a:r>
              <a:rPr lang="ru-RU" sz="1200" b="1" dirty="0" smtClean="0">
                <a:hlinkClick r:id="rId9" tooltip="Материалистическая теория происхождения государства"/>
              </a:rPr>
              <a:t>Марксистская теория</a:t>
            </a:r>
            <a:r>
              <a:rPr lang="ru-RU" sz="1200" dirty="0" smtClean="0"/>
              <a:t>: Право связано с государством и зависит от социально-экономических факторов общества.</a:t>
            </a:r>
          </a:p>
          <a:p>
            <a:r>
              <a:rPr lang="ru-RU" sz="1200" b="1" dirty="0" smtClean="0">
                <a:hlinkClick r:id="rId10" tooltip="Примирительная теория права"/>
              </a:rPr>
              <a:t>Примирительная теория</a:t>
            </a:r>
            <a:r>
              <a:rPr lang="ru-RU" sz="1200" dirty="0" smtClean="0"/>
              <a:t>: Право является результатом компромисса различных противоборствующих сторон в обществе (зародилось не внутри одного рода, а между различными родами, которые всегда конфликтовали между собой). Данная теория очень популярна в доктрине западных стран</a:t>
            </a:r>
          </a:p>
          <a:p>
            <a:r>
              <a:rPr lang="ru-RU" sz="1200" b="1" dirty="0" smtClean="0">
                <a:hlinkClick r:id="rId11" tooltip="Регулятивная теория права (страница отсутствует)"/>
              </a:rPr>
              <a:t>Регулятивная теория</a:t>
            </a:r>
            <a:r>
              <a:rPr lang="ru-RU" sz="1200" dirty="0" smtClean="0"/>
              <a:t>: Право образовалось с момента, когда у общества возникла потребность по упорядочиванию своих отношений, необходимого для единства государства.</a:t>
            </a:r>
          </a:p>
          <a:p>
            <a:endParaRPr lang="ru-RU"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5</a:t>
            </a:fld>
            <a:endParaRPr lang="uk-UA"/>
          </a:p>
        </p:txBody>
      </p:sp>
    </p:spTree>
    <p:extLst>
      <p:ext uri="{BB962C8B-B14F-4D97-AF65-F5344CB8AC3E}">
        <p14:creationId xmlns:p14="http://schemas.microsoft.com/office/powerpoint/2010/main" val="1186301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dirty="0" smtClean="0"/>
              <a:t>Норма права</a:t>
            </a:r>
          </a:p>
          <a:p>
            <a:pPr algn="ctr"/>
            <a:r>
              <a:rPr lang="ru-RU" dirty="0" smtClean="0"/>
              <a:t>Норма права регулирует конкретный вид общественных отношений, содержит установленные или санкционированные государством правила поведения, общеобязательные в пределах сферы своего действия, обеспеченные принудительной силой государства и отражённые в источнике права.</a:t>
            </a:r>
          </a:p>
          <a:p>
            <a:pPr algn="ctr"/>
            <a:r>
              <a:rPr lang="ru-RU" b="1" dirty="0" smtClean="0"/>
              <a:t>Признаки правовой нормы:</a:t>
            </a:r>
            <a:endParaRPr lang="ru-RU" dirty="0" smtClean="0"/>
          </a:p>
          <a:p>
            <a:r>
              <a:rPr lang="ru-RU" sz="1400" i="1" dirty="0" smtClean="0"/>
              <a:t>Норма права</a:t>
            </a:r>
            <a:r>
              <a:rPr lang="ru-RU" dirty="0" smtClean="0"/>
              <a:t> — правило общего характера, имеет </a:t>
            </a:r>
            <a:r>
              <a:rPr lang="ru-RU" dirty="0" err="1" smtClean="0"/>
              <a:t>неперсонифицированный</a:t>
            </a:r>
            <a:r>
              <a:rPr lang="ru-RU" dirty="0" smtClean="0"/>
              <a:t> характер, обращено ко всему населению или к группе лиц, объединённых одним признаком (например, пенсионерам).</a:t>
            </a:r>
          </a:p>
          <a:p>
            <a:r>
              <a:rPr lang="ru-RU" dirty="0" smtClean="0"/>
              <a:t>Норма права всегда обращена в будущее и рассчитана на многократное применение.</a:t>
            </a:r>
          </a:p>
          <a:p>
            <a:r>
              <a:rPr lang="ru-RU" dirty="0" smtClean="0"/>
              <a:t>Норма права имеет определённую внутреннюю структуру.</a:t>
            </a:r>
          </a:p>
          <a:p>
            <a:pPr algn="ctr"/>
            <a:r>
              <a:rPr lang="ru-RU" b="1" dirty="0" smtClean="0"/>
              <a:t>Структура правовой нормы:</a:t>
            </a:r>
            <a:endParaRPr lang="ru-RU" dirty="0" smtClean="0"/>
          </a:p>
          <a:p>
            <a:r>
              <a:rPr lang="ru-RU" sz="1400" b="1" dirty="0" smtClean="0"/>
              <a:t>Гипотеза</a:t>
            </a:r>
            <a:r>
              <a:rPr lang="ru-RU" dirty="0" smtClean="0"/>
              <a:t> (</a:t>
            </a:r>
            <a:r>
              <a:rPr lang="ru-RU" i="1" dirty="0" smtClean="0"/>
              <a:t>если…</a:t>
            </a:r>
            <a:r>
              <a:rPr lang="ru-RU" dirty="0" smtClean="0"/>
              <a:t>) — элемент юридической нормы, который указывает на условие, при котором эта норма должна осуществляться и на кого распространяется (</a:t>
            </a:r>
            <a:r>
              <a:rPr lang="ru-RU" dirty="0" err="1" smtClean="0"/>
              <a:t>адресаты,юридические</a:t>
            </a:r>
            <a:r>
              <a:rPr lang="ru-RU" dirty="0" smtClean="0"/>
              <a:t> факты).</a:t>
            </a:r>
          </a:p>
          <a:p>
            <a:r>
              <a:rPr lang="ru-RU" sz="1400" b="1" dirty="0" smtClean="0"/>
              <a:t>Диспозиция</a:t>
            </a:r>
            <a:r>
              <a:rPr lang="ru-RU" dirty="0" smtClean="0"/>
              <a:t> (</a:t>
            </a:r>
            <a:r>
              <a:rPr lang="ru-RU" i="1" dirty="0" smtClean="0"/>
              <a:t>то…</a:t>
            </a:r>
            <a:r>
              <a:rPr lang="ru-RU" dirty="0" smtClean="0"/>
              <a:t>) — элемент юридической нормы, который указывает на правило поведения, каким может и каким должно быть это поведение, которому должны следовать участники правоотношений (субъективные права и обязанности адресатов).</a:t>
            </a:r>
          </a:p>
          <a:p>
            <a:r>
              <a:rPr lang="ru-RU" sz="1400" b="1" dirty="0" smtClean="0"/>
              <a:t>Санкция </a:t>
            </a:r>
            <a:r>
              <a:rPr lang="ru-RU" dirty="0" smtClean="0"/>
              <a:t>(</a:t>
            </a:r>
            <a:r>
              <a:rPr lang="ru-RU" i="1" dirty="0" smtClean="0"/>
              <a:t>иначе…</a:t>
            </a:r>
            <a:r>
              <a:rPr lang="ru-RU" dirty="0" smtClean="0"/>
              <a:t>) — элемент юридической нормы, который содержит описание неблагоприятных последствий для правонарушителя, мер государственного принуждения, наказания(меры юридической ответственности).</a:t>
            </a:r>
          </a:p>
          <a:p>
            <a:pPr algn="ctr"/>
            <a:r>
              <a:rPr lang="ru-RU" dirty="0" smtClean="0"/>
              <a:t>Все нормы права в совокупности составляют систему права, а регулирующие определённый круг общественных отношений — отрасль права. Внутри отраслей, нормы также группируются в правовые институты.</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6</a:t>
            </a:fld>
            <a:endParaRPr lang="uk-UA"/>
          </a:p>
        </p:txBody>
      </p:sp>
    </p:spTree>
    <p:extLst>
      <p:ext uri="{BB962C8B-B14F-4D97-AF65-F5344CB8AC3E}">
        <p14:creationId xmlns:p14="http://schemas.microsoft.com/office/powerpoint/2010/main" val="1169475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800" b="1" dirty="0" smtClean="0"/>
              <a:t>Источники права</a:t>
            </a:r>
          </a:p>
          <a:p>
            <a:pPr algn="ctr"/>
            <a:endParaRPr lang="ru-RU" sz="1800" b="1" dirty="0" smtClean="0"/>
          </a:p>
          <a:p>
            <a:pPr algn="ctr"/>
            <a:r>
              <a:rPr lang="ru-RU" dirty="0" smtClean="0"/>
              <a:t>Как правило, под термином «источник права» понимается та внешняя форма, в которой выражается объективное право (совокупность всех норм права, система права). В этом смысле источниками права являются: нормативный договор, правовой обычай, судебный прецедент, нормативно-правовые акты и правовая доктрина.</a:t>
            </a:r>
          </a:p>
          <a:p>
            <a:endParaRPr lang="ru-RU" dirty="0" smtClean="0"/>
          </a:p>
          <a:p>
            <a:r>
              <a:rPr lang="ru-RU" sz="1800" b="1" dirty="0" smtClean="0"/>
              <a:t>Правовой обычай</a:t>
            </a:r>
            <a:r>
              <a:rPr lang="ru-RU" dirty="0" smtClean="0"/>
              <a:t> — исторически сложившееся правило поведения, включённое государством в систему правовых норм и признаваемое источником права. Вместе правовые обычаи образуют обычное право. В России обычаи в качестве источников права официально признаются в первую очередь в сфере гражданского права, где действуют так называемые обычаи делового оборота. Несмотря на прямое указание </a:t>
            </a:r>
            <a:r>
              <a:rPr lang="ru-RU" dirty="0" err="1" smtClean="0"/>
              <a:t>правоприменения</a:t>
            </a:r>
            <a:r>
              <a:rPr lang="ru-RU" dirty="0" smtClean="0"/>
              <a:t> обычая делового оборота в Гражданском кодексе, многие авторы (Диаконов В. </a:t>
            </a:r>
            <a:r>
              <a:rPr lang="ru-RU" dirty="0" err="1" smtClean="0"/>
              <a:t>В.,Сергеев</a:t>
            </a:r>
            <a:r>
              <a:rPr lang="ru-RU" dirty="0" smtClean="0"/>
              <a:t> А. П., Толстой Ю. К. и др.) не относят его к источникам права.</a:t>
            </a:r>
          </a:p>
          <a:p>
            <a:endParaRPr lang="ru-RU" dirty="0" smtClean="0"/>
          </a:p>
          <a:p>
            <a:r>
              <a:rPr lang="ru-RU" sz="1600" b="1" dirty="0" smtClean="0"/>
              <a:t>Нормативный договор</a:t>
            </a:r>
            <a:r>
              <a:rPr lang="ru-RU" dirty="0" smtClean="0"/>
              <a:t> — представляет собой соглашение (как правило, хотя бы одной из сторон в котором выступает государство или его часть), из которого вытекают общеобязательные правила поведения (нормы права). Нормативный договор может быть международным, либо же это может быть договор в рамках одного государства, например, между федерацией и её субъектами.</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7</a:t>
            </a:fld>
            <a:endParaRPr lang="uk-UA"/>
          </a:p>
        </p:txBody>
      </p:sp>
    </p:spTree>
    <p:extLst>
      <p:ext uri="{BB962C8B-B14F-4D97-AF65-F5344CB8AC3E}">
        <p14:creationId xmlns:p14="http://schemas.microsoft.com/office/powerpoint/2010/main" val="1036289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800" b="1" dirty="0" smtClean="0"/>
              <a:t>Судебный прецедент</a:t>
            </a:r>
            <a:r>
              <a:rPr lang="ru-RU" dirty="0" smtClean="0"/>
              <a:t> — решение определённого суда по конкретному делу, устанавливающее, изменяющее или отменяющее правовые нормы. В качестве источника права прецедент доминирует в системах общего права.</a:t>
            </a:r>
          </a:p>
          <a:p>
            <a:endParaRPr lang="ru-RU" dirty="0" smtClean="0"/>
          </a:p>
          <a:p>
            <a:r>
              <a:rPr lang="ru-RU" sz="1800" b="1" dirty="0" smtClean="0"/>
              <a:t>Правовая доктрина</a:t>
            </a:r>
            <a:r>
              <a:rPr lang="ru-RU" dirty="0" smtClean="0"/>
              <a:t> — то есть научные работы на правовую тематику. Она может становиться источником права, если санкционируется государством. Некоторое время правовая доктрина имела большое значение в качестве источника права в системе римского права.</a:t>
            </a:r>
          </a:p>
          <a:p>
            <a:endParaRPr lang="ru-RU" dirty="0" smtClean="0"/>
          </a:p>
          <a:p>
            <a:r>
              <a:rPr lang="ru-RU" sz="1800" b="1" dirty="0" smtClean="0"/>
              <a:t>Нормативно-правовой акт</a:t>
            </a:r>
            <a:r>
              <a:rPr lang="ru-RU" dirty="0" smtClean="0"/>
              <a:t> — документ, принимаемый уполномоченным государственным органом, устанавливающий, изменяющий или отменяющий нормы права. Нормативно-правовой акт в России (а также во многих других правовых системах, относящихся к романо-германской семье права) является основным, доминирующим источником права. Нормативные правовые акты принимаются только уполномоченными государственными органами, имеют определённый вид и облекаются в документарную форму. В России и ряде других стран существует деление нормативно-правовых актов на законы и подзаконные акты, при этом первые обычно принимаются законодательной ветвью власти, а вторые —исполнительной.</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8</a:t>
            </a:fld>
            <a:endParaRPr lang="uk-UA"/>
          </a:p>
        </p:txBody>
      </p:sp>
    </p:spTree>
    <p:extLst>
      <p:ext uri="{BB962C8B-B14F-4D97-AF65-F5344CB8AC3E}">
        <p14:creationId xmlns:p14="http://schemas.microsoft.com/office/powerpoint/2010/main" val="2930947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200" b="1" dirty="0" smtClean="0"/>
              <a:t>Систематизация нормативных актов</a:t>
            </a:r>
          </a:p>
          <a:p>
            <a:pPr algn="ctr"/>
            <a:endParaRPr lang="ru-RU" sz="1200" b="1" dirty="0" smtClean="0"/>
          </a:p>
          <a:p>
            <a:r>
              <a:rPr lang="ru-RU" sz="1400" b="1" dirty="0" smtClean="0"/>
              <a:t>Систематизация нормативных актов </a:t>
            </a:r>
            <a:r>
              <a:rPr lang="ru-RU" sz="1200" dirty="0" smtClean="0"/>
              <a:t>— деятельность по внутреннему и внешнему упорядочению нормативных актов. Её видами являются:</a:t>
            </a:r>
          </a:p>
          <a:p>
            <a:r>
              <a:rPr lang="ru-RU" sz="1200" dirty="0" smtClean="0"/>
              <a:t>инкорпорация (объединение нормативных актов по отраслям права, в хронологическом, алфавитном или другом порядке без обновления их содержания);</a:t>
            </a:r>
          </a:p>
          <a:p>
            <a:r>
              <a:rPr lang="ru-RU" sz="1200" dirty="0" smtClean="0"/>
              <a:t>консолидация (унификация нормативных актов, устранение их множественности, что достигается путём создания крупных однородных блоков в структуре законодательства);</a:t>
            </a:r>
          </a:p>
          <a:p>
            <a:r>
              <a:rPr lang="ru-RU" sz="1200" dirty="0" smtClean="0"/>
              <a:t>кодификация (создание нового, систематизирующего правового акта).</a:t>
            </a:r>
          </a:p>
          <a:p>
            <a:endParaRPr lang="ru-RU" sz="1200" dirty="0" smtClean="0"/>
          </a:p>
          <a:p>
            <a:pPr algn="ctr"/>
            <a:r>
              <a:rPr lang="ru-RU" sz="1200" dirty="0" smtClean="0"/>
              <a:t>Кодексы широко распространены в странах романо-германской правовой семьи.</a:t>
            </a:r>
          </a:p>
          <a:p>
            <a:pPr algn="ctr"/>
            <a:endParaRPr lang="ru-RU" sz="1200" b="1" dirty="0" smtClean="0"/>
          </a:p>
          <a:p>
            <a:pPr algn="ct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91610A2D-ED07-4325-B218-D9735176A596}" type="slidenum">
              <a:rPr lang="uk-UA" smtClean="0"/>
              <a:t>9</a:t>
            </a:fld>
            <a:endParaRPr lang="uk-UA"/>
          </a:p>
        </p:txBody>
      </p:sp>
    </p:spTree>
    <p:extLst>
      <p:ext uri="{BB962C8B-B14F-4D97-AF65-F5344CB8AC3E}">
        <p14:creationId xmlns:p14="http://schemas.microsoft.com/office/powerpoint/2010/main" val="3340684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948A4F4-73E0-453F-850B-B4EB3879404C}" type="datetime1">
              <a:rPr lang="ru-RU" smtClean="0"/>
              <a:t>28.01.2015</a:t>
            </a:fld>
            <a:endParaRPr lang="ru-RU" dirty="0"/>
          </a:p>
        </p:txBody>
      </p:sp>
      <p:sp>
        <p:nvSpPr>
          <p:cNvPr id="17" name="Нижний колонтитул 16"/>
          <p:cNvSpPr>
            <a:spLocks noGrp="1"/>
          </p:cNvSpPr>
          <p:nvPr>
            <p:ph type="ftr" sz="quarter" idx="11"/>
          </p:nvPr>
        </p:nvSpPr>
        <p:spPr/>
        <p:txBody>
          <a:bodyPr/>
          <a:lstStyle/>
          <a:p>
            <a:r>
              <a:rPr lang="en-US" smtClean="0"/>
              <a:t>www.sliderpoint.org</a:t>
            </a:r>
            <a:endParaRPr lang="ru-RU" dirty="0"/>
          </a:p>
        </p:txBody>
      </p:sp>
      <p:sp>
        <p:nvSpPr>
          <p:cNvPr id="29" name="Номер слайда 28"/>
          <p:cNvSpPr>
            <a:spLocks noGrp="1"/>
          </p:cNvSpPr>
          <p:nvPr>
            <p:ph type="sldNum" sz="quarter" idx="12"/>
          </p:nvPr>
        </p:nvSpPr>
        <p:spPr/>
        <p:txBody>
          <a:bodyPr/>
          <a:lstStyle/>
          <a:p>
            <a:fld id="{DBBF2171-628A-4338-A254-989DBB56F784}"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07F6048-3407-4B87-B530-2A0E8FED1B44}" type="datetime1">
              <a:rPr lang="ru-RU" smtClean="0"/>
              <a:t>28.01.2015</a:t>
            </a:fld>
            <a:endParaRPr lang="ru-RU" dirty="0"/>
          </a:p>
        </p:txBody>
      </p:sp>
      <p:sp>
        <p:nvSpPr>
          <p:cNvPr id="5" name="Нижний колонтитул 4"/>
          <p:cNvSpPr>
            <a:spLocks noGrp="1"/>
          </p:cNvSpPr>
          <p:nvPr>
            <p:ph type="ftr" sz="quarter" idx="11"/>
          </p:nvPr>
        </p:nvSpPr>
        <p:spPr/>
        <p:txBody>
          <a:bodyPr/>
          <a:lstStyle/>
          <a:p>
            <a:r>
              <a:rPr lang="en-US" smtClean="0"/>
              <a:t>www.sliderpoint.org</a:t>
            </a:r>
            <a:endParaRPr lang="ru-RU" dirty="0"/>
          </a:p>
        </p:txBody>
      </p:sp>
      <p:sp>
        <p:nvSpPr>
          <p:cNvPr id="6" name="Номер слайда 5"/>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D2D8735-1C60-4AFD-87A3-AEAF3DC6BA54}" type="datetime1">
              <a:rPr lang="ru-RU" smtClean="0"/>
              <a:t>28.01.2015</a:t>
            </a:fld>
            <a:endParaRPr lang="ru-RU" dirty="0"/>
          </a:p>
        </p:txBody>
      </p:sp>
      <p:sp>
        <p:nvSpPr>
          <p:cNvPr id="5" name="Нижний колонтитул 4"/>
          <p:cNvSpPr>
            <a:spLocks noGrp="1"/>
          </p:cNvSpPr>
          <p:nvPr>
            <p:ph type="ftr" sz="quarter" idx="11"/>
          </p:nvPr>
        </p:nvSpPr>
        <p:spPr/>
        <p:txBody>
          <a:bodyPr/>
          <a:lstStyle/>
          <a:p>
            <a:r>
              <a:rPr lang="en-US" smtClean="0"/>
              <a:t>www.sliderpoint.org</a:t>
            </a:r>
            <a:endParaRPr lang="ru-RU" dirty="0"/>
          </a:p>
        </p:txBody>
      </p:sp>
      <p:sp>
        <p:nvSpPr>
          <p:cNvPr id="6" name="Номер слайда 5"/>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24ED554-A6AD-4125-8F36-ED5C4F078499}" type="datetime1">
              <a:rPr lang="ru-RU" smtClean="0"/>
              <a:t>28.01.2015</a:t>
            </a:fld>
            <a:endParaRPr lang="ru-RU" dirty="0"/>
          </a:p>
        </p:txBody>
      </p:sp>
      <p:sp>
        <p:nvSpPr>
          <p:cNvPr id="5" name="Нижний колонтитул 4"/>
          <p:cNvSpPr>
            <a:spLocks noGrp="1"/>
          </p:cNvSpPr>
          <p:nvPr>
            <p:ph type="ftr" sz="quarter" idx="11"/>
          </p:nvPr>
        </p:nvSpPr>
        <p:spPr/>
        <p:txBody>
          <a:bodyPr/>
          <a:lstStyle/>
          <a:p>
            <a:r>
              <a:rPr lang="en-US" smtClean="0"/>
              <a:t>www.sliderpoint.org</a:t>
            </a:r>
            <a:endParaRPr lang="ru-RU" dirty="0"/>
          </a:p>
        </p:txBody>
      </p:sp>
      <p:sp>
        <p:nvSpPr>
          <p:cNvPr id="6" name="Номер слайда 5"/>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DB96E2D-4CC7-411B-9B05-09BECF523B3E}" type="datetime1">
              <a:rPr lang="ru-RU" smtClean="0"/>
              <a:t>28.01.2015</a:t>
            </a:fld>
            <a:endParaRPr lang="ru-RU" dirty="0"/>
          </a:p>
        </p:txBody>
      </p:sp>
      <p:sp>
        <p:nvSpPr>
          <p:cNvPr id="5" name="Нижний колонтитул 4"/>
          <p:cNvSpPr>
            <a:spLocks noGrp="1"/>
          </p:cNvSpPr>
          <p:nvPr>
            <p:ph type="ftr" sz="quarter" idx="11"/>
          </p:nvPr>
        </p:nvSpPr>
        <p:spPr/>
        <p:txBody>
          <a:bodyPr/>
          <a:lstStyle/>
          <a:p>
            <a:r>
              <a:rPr lang="en-US" smtClean="0"/>
              <a:t>www.sliderpoint.org</a:t>
            </a:r>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DBBF2171-628A-4338-A254-989DBB56F784}"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402695F-158C-477A-B7A2-3E30263B35FD}" type="datetime1">
              <a:rPr lang="ru-RU" smtClean="0"/>
              <a:t>28.01.2015</a:t>
            </a:fld>
            <a:endParaRPr lang="ru-RU" dirty="0"/>
          </a:p>
        </p:txBody>
      </p:sp>
      <p:sp>
        <p:nvSpPr>
          <p:cNvPr id="6" name="Нижний колонтитул 5"/>
          <p:cNvSpPr>
            <a:spLocks noGrp="1"/>
          </p:cNvSpPr>
          <p:nvPr>
            <p:ph type="ftr" sz="quarter" idx="11"/>
          </p:nvPr>
        </p:nvSpPr>
        <p:spPr/>
        <p:txBody>
          <a:bodyPr/>
          <a:lstStyle/>
          <a:p>
            <a:r>
              <a:rPr lang="en-US" smtClean="0"/>
              <a:t>www.sliderpoint.org</a:t>
            </a:r>
            <a:endParaRPr lang="ru-RU" dirty="0"/>
          </a:p>
        </p:txBody>
      </p:sp>
      <p:sp>
        <p:nvSpPr>
          <p:cNvPr id="7" name="Номер слайда 6"/>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F1B5F85-0E13-412A-ABD0-FF88D758B3AE}" type="datetime1">
              <a:rPr lang="ru-RU" smtClean="0"/>
              <a:t>28.01.2015</a:t>
            </a:fld>
            <a:endParaRPr lang="ru-RU" dirty="0"/>
          </a:p>
        </p:txBody>
      </p:sp>
      <p:sp>
        <p:nvSpPr>
          <p:cNvPr id="8" name="Нижний колонтитул 7"/>
          <p:cNvSpPr>
            <a:spLocks noGrp="1"/>
          </p:cNvSpPr>
          <p:nvPr>
            <p:ph type="ftr" sz="quarter" idx="11"/>
          </p:nvPr>
        </p:nvSpPr>
        <p:spPr/>
        <p:txBody>
          <a:bodyPr/>
          <a:lstStyle/>
          <a:p>
            <a:r>
              <a:rPr lang="en-US" smtClean="0"/>
              <a:t>www.sliderpoint.org</a:t>
            </a:r>
            <a:endParaRPr lang="ru-RU" dirty="0"/>
          </a:p>
        </p:txBody>
      </p:sp>
      <p:sp>
        <p:nvSpPr>
          <p:cNvPr id="9" name="Номер слайда 8"/>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206C4DD-3E57-423B-90AB-9E1F7EACC1FE}" type="datetime1">
              <a:rPr lang="ru-RU" smtClean="0"/>
              <a:t>28.01.2015</a:t>
            </a:fld>
            <a:endParaRPr lang="ru-RU" dirty="0"/>
          </a:p>
        </p:txBody>
      </p:sp>
      <p:sp>
        <p:nvSpPr>
          <p:cNvPr id="4" name="Нижний колонтитул 3"/>
          <p:cNvSpPr>
            <a:spLocks noGrp="1"/>
          </p:cNvSpPr>
          <p:nvPr>
            <p:ph type="ftr" sz="quarter" idx="11"/>
          </p:nvPr>
        </p:nvSpPr>
        <p:spPr/>
        <p:txBody>
          <a:bodyPr/>
          <a:lstStyle/>
          <a:p>
            <a:r>
              <a:rPr lang="en-US" smtClean="0"/>
              <a:t>www.sliderpoint.org</a:t>
            </a:r>
            <a:endParaRPr lang="ru-RU" dirty="0"/>
          </a:p>
        </p:txBody>
      </p:sp>
      <p:sp>
        <p:nvSpPr>
          <p:cNvPr id="5" name="Номер слайда 4"/>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5CF2973-E87E-49C0-B226-A4CCD13713B2}" type="datetime1">
              <a:rPr lang="ru-RU" smtClean="0"/>
              <a:t>28.01.2015</a:t>
            </a:fld>
            <a:endParaRPr lang="ru-RU" dirty="0"/>
          </a:p>
        </p:txBody>
      </p:sp>
      <p:sp>
        <p:nvSpPr>
          <p:cNvPr id="3" name="Нижний колонтитул 2"/>
          <p:cNvSpPr>
            <a:spLocks noGrp="1"/>
          </p:cNvSpPr>
          <p:nvPr>
            <p:ph type="ftr" sz="quarter" idx="11"/>
          </p:nvPr>
        </p:nvSpPr>
        <p:spPr/>
        <p:txBody>
          <a:bodyPr/>
          <a:lstStyle/>
          <a:p>
            <a:r>
              <a:rPr lang="en-US" smtClean="0"/>
              <a:t>www.sliderpoint.org</a:t>
            </a:r>
            <a:endParaRPr lang="ru-RU" dirty="0"/>
          </a:p>
        </p:txBody>
      </p:sp>
      <p:sp>
        <p:nvSpPr>
          <p:cNvPr id="4" name="Номер слайда 3"/>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ADF37D5-E07B-403C-A8DF-583FCCE7F7FA}" type="datetime1">
              <a:rPr lang="ru-RU" smtClean="0"/>
              <a:t>28.01.2015</a:t>
            </a:fld>
            <a:endParaRPr lang="ru-RU" dirty="0"/>
          </a:p>
        </p:txBody>
      </p:sp>
      <p:sp>
        <p:nvSpPr>
          <p:cNvPr id="6" name="Нижний колонтитул 5"/>
          <p:cNvSpPr>
            <a:spLocks noGrp="1"/>
          </p:cNvSpPr>
          <p:nvPr>
            <p:ph type="ftr" sz="quarter" idx="11"/>
          </p:nvPr>
        </p:nvSpPr>
        <p:spPr/>
        <p:txBody>
          <a:bodyPr/>
          <a:lstStyle/>
          <a:p>
            <a:r>
              <a:rPr lang="en-US" smtClean="0"/>
              <a:t>www.sliderpoint.org</a:t>
            </a:r>
            <a:endParaRPr lang="ru-RU" dirty="0"/>
          </a:p>
        </p:txBody>
      </p:sp>
      <p:sp>
        <p:nvSpPr>
          <p:cNvPr id="7" name="Номер слайда 6"/>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6E267E0-4094-433E-BF22-B01D98F28161}" type="datetime1">
              <a:rPr lang="ru-RU" smtClean="0"/>
              <a:t>28.01.2015</a:t>
            </a:fld>
            <a:endParaRPr lang="ru-RU" dirty="0"/>
          </a:p>
        </p:txBody>
      </p:sp>
      <p:sp>
        <p:nvSpPr>
          <p:cNvPr id="6" name="Нижний колонтитул 5"/>
          <p:cNvSpPr>
            <a:spLocks noGrp="1"/>
          </p:cNvSpPr>
          <p:nvPr>
            <p:ph type="ftr" sz="quarter" idx="11"/>
          </p:nvPr>
        </p:nvSpPr>
        <p:spPr/>
        <p:txBody>
          <a:bodyPr/>
          <a:lstStyle/>
          <a:p>
            <a:r>
              <a:rPr lang="en-US" smtClean="0"/>
              <a:t>www.sliderpoint.org</a:t>
            </a:r>
            <a:endParaRPr lang="ru-RU" dirty="0"/>
          </a:p>
        </p:txBody>
      </p:sp>
      <p:sp>
        <p:nvSpPr>
          <p:cNvPr id="7" name="Номер слайда 6"/>
          <p:cNvSpPr>
            <a:spLocks noGrp="1"/>
          </p:cNvSpPr>
          <p:nvPr>
            <p:ph type="sldNum" sz="quarter" idx="12"/>
          </p:nvPr>
        </p:nvSpPr>
        <p:spPr/>
        <p:txBody>
          <a:bodyPr/>
          <a:lstStyle/>
          <a:p>
            <a:fld id="{DBBF2171-628A-4338-A254-989DBB56F784}"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6668720-E4FD-46AF-92A6-883373422086}" type="datetime1">
              <a:rPr lang="ru-RU" smtClean="0"/>
              <a:t>28.01.2015</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n-US" smtClean="0"/>
              <a:t>www.sliderpoint.org</a:t>
            </a:r>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BBF2171-628A-4338-A254-989DBB56F784}"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ru.wikipedia.org/wiki/%D0%92%D0%B8%D0%BA%D0%B8%D1%81%D0%BB%D0%BE%D0%B2%D0%B0%D1%80%D1%8C"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ru.wiktionary.org/wiki/stare_decisi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ru.wikipedia.org/wiki/%D0%9D%D0%BE%D1%80%D0%BC%D0%B0%D1%82%D0%B8%D0%B2%D0%B8%D1%81%D1%82%D1%81%D0%BA%D0%B0%D1%8F_%D1%88%D0%BA%D0%BE%D0%BB%D0%B0_%D0%BF%D1%80%D0%B0%D0%B2%D0%B0" TargetMode="External"/><Relationship Id="rId3" Type="http://schemas.openxmlformats.org/officeDocument/2006/relationships/notesSlide" Target="../notesSlides/notesSlide5.xml"/><Relationship Id="rId7" Type="http://schemas.openxmlformats.org/officeDocument/2006/relationships/hyperlink" Target="http://ru.wikipedia.org/wiki/%D0%98%D1%81%D1%82%D0%BE%D1%80%D0%B8%D1%87%D0%B5%D1%81%D0%BA%D0%B0%D1%8F_%D1%88%D0%BA%D0%BE%D0%BB%D0%B0_%D0%BF%D1%80%D0%B0%D0%B2%D0%B0" TargetMode="External"/><Relationship Id="rId12" Type="http://schemas.openxmlformats.org/officeDocument/2006/relationships/hyperlink" Target="http://ru.wikipedia.org/w/index.php?title=%D0%A0%D0%B5%D0%B3%D1%83%D0%BB%D1%8F%D1%82%D0%B8%D0%B2%D0%BD%D0%B0%D1%8F_%D1%82%D0%B5%D0%BE%D1%80%D0%B8%D1%8F_%D0%BF%D1%80%D0%B0%D0%B2%D0%B0&amp;action=edit&amp;redlink=1" TargetMode="Externa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hyperlink" Target="http://ru.wikipedia.org/wiki/%D0%9F%D1%81%D0%B8%D1%85%D0%BE%D0%BB%D0%BE%D0%B3%D0%B8%D1%87%D0%B5%D1%81%D0%BA%D0%B0%D1%8F_%D1%82%D0%B5%D0%BE%D1%80%D0%B8%D1%8F_%D0%BF%D1%80%D0%B0%D0%B2%D0%B0" TargetMode="External"/><Relationship Id="rId11" Type="http://schemas.openxmlformats.org/officeDocument/2006/relationships/hyperlink" Target="http://ru.wikipedia.org/wiki/%D0%9F%D1%80%D0%B8%D0%BC%D0%B8%D1%80%D0%B8%D1%82%D0%B5%D0%BB%D1%8C%D0%BD%D0%B0%D1%8F_%D1%82%D0%B5%D0%BE%D1%80%D0%B8%D1%8F_%D0%BF%D1%80%D0%B0%D0%B2%D0%B0" TargetMode="External"/><Relationship Id="rId5" Type="http://schemas.openxmlformats.org/officeDocument/2006/relationships/hyperlink" Target="http://ru.wikipedia.org/wiki/%D0%A2%D0%B5%D0%BE%D1%80%D0%B8%D1%8F_%D0%B5%D1%81%D1%82%D0%B5%D1%81%D1%82%D0%B2%D0%B5%D0%BD%D0%BD%D0%BE%D0%B3%D0%BE_%D0%BF%D1%80%D0%B0%D0%B2%D0%B0" TargetMode="External"/><Relationship Id="rId10" Type="http://schemas.openxmlformats.org/officeDocument/2006/relationships/hyperlink" Target="http://ru.wikipedia.org/wiki/%D0%9C%D0%B0%D1%82%D0%B5%D1%80%D0%B8%D0%B0%D0%BB%D0%B8%D1%81%D1%82%D0%B8%D1%87%D0%B5%D1%81%D0%BA%D0%B0%D1%8F_%D1%82%D0%B5%D0%BE%D1%80%D0%B8%D1%8F_%D0%BF%D1%80%D0%BE%D0%B8%D1%81%D1%85%D0%BE%D0%B6%D0%B4%D0%B5%D0%BD%D0%B8%D1%8F_%D0%B3%D0%BE%D1%81%D1%83%D0%B4%D0%B0%D1%80%D1%81%D1%82%D0%B2%D0%B0" TargetMode="External"/><Relationship Id="rId4" Type="http://schemas.openxmlformats.org/officeDocument/2006/relationships/hyperlink" Target="http://ru.wikipedia.org/w/index.php?title=%D0%A2%D0%B5%D0%BE%D0%BB%D0%BE%D0%B3%D0%B8%D1%87%D0%B5%D1%81%D0%BA%D0%B0%D1%8F_%D1%82%D0%B5%D0%BE%D1%80%D0%B8%D1%8F&amp;action=edit&amp;redlink=1" TargetMode="External"/><Relationship Id="rId9" Type="http://schemas.openxmlformats.org/officeDocument/2006/relationships/hyperlink" Target="http://ru.wikipedia.org/wiki/%D0%9F%D1%80%D0%B0%D0%B2%D0%BE%D0%B2%D0%BE%D0%B9_%D0%BF%D0%BE%D0%B7%D0%B8%D1%82%D0%B8%D0%B2%D0%B8%D0%B7%D0%BC"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21223434">
            <a:off x="470836" y="2361180"/>
            <a:ext cx="8229600" cy="1828800"/>
          </a:xfrm>
        </p:spPr>
        <p:txBody>
          <a:bodyPr/>
          <a:lstStyle/>
          <a:p>
            <a:r>
              <a:rPr lang="ru-RU" b="0" dirty="0" smtClean="0"/>
              <a:t>Право</a:t>
            </a:r>
            <a:br>
              <a:rPr lang="ru-RU" b="0" dirty="0" smtClean="0"/>
            </a:br>
            <a:endParaRPr lang="ru-RU" dirty="0"/>
          </a:p>
        </p:txBody>
      </p:sp>
      <p:pic>
        <p:nvPicPr>
          <p:cNvPr id="4" name="Рисунок 3" descr="femide_v3.png"/>
          <p:cNvPicPr>
            <a:picLocks noChangeAspect="1"/>
          </p:cNvPicPr>
          <p:nvPr/>
        </p:nvPicPr>
        <p:blipFill>
          <a:blip r:embed="rId4" cstate="print"/>
          <a:stretch>
            <a:fillRect/>
          </a:stretch>
        </p:blipFill>
        <p:spPr>
          <a:xfrm>
            <a:off x="179512" y="1638952"/>
            <a:ext cx="2539683" cy="5219048"/>
          </a:xfrm>
          <a:prstGeom prst="rect">
            <a:avLst/>
          </a:prstGeo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4071">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692696"/>
            <a:ext cx="8424936" cy="5078313"/>
          </a:xfrm>
          <a:prstGeom prst="rect">
            <a:avLst/>
          </a:prstGeom>
          <a:noFill/>
        </p:spPr>
        <p:txBody>
          <a:bodyPr wrap="square" rtlCol="0">
            <a:spAutoFit/>
          </a:bodyPr>
          <a:lstStyle/>
          <a:p>
            <a:pPr algn="ctr"/>
            <a:r>
              <a:rPr lang="ru-RU" sz="2400" b="1" dirty="0"/>
              <a:t>Правовая </a:t>
            </a:r>
            <a:r>
              <a:rPr lang="ru-RU" sz="2400" b="1" dirty="0" smtClean="0"/>
              <a:t>система</a:t>
            </a:r>
          </a:p>
          <a:p>
            <a:pPr algn="ctr"/>
            <a:endParaRPr lang="ru-RU" sz="2400" b="1" dirty="0" smtClean="0"/>
          </a:p>
          <a:p>
            <a:r>
              <a:rPr lang="ru-RU" sz="2400" dirty="0"/>
              <a:t>Правовой системой называют совокупность системы права, правосознания и правовой практики (правореализации). Понятие правовой системы часто используется, чтобы обозначить всё связанное с правом в определённой стране, охарактеризовать историко-правовые и культурные отличия права разных государств и </a:t>
            </a:r>
            <a:r>
              <a:rPr lang="ru-RU" sz="2400" dirty="0" smtClean="0"/>
              <a:t>народов.</a:t>
            </a:r>
          </a:p>
          <a:p>
            <a:endParaRPr lang="ru-RU" sz="2400" dirty="0"/>
          </a:p>
          <a:p>
            <a:pPr algn="ctr"/>
            <a:r>
              <a:rPr lang="ru-RU" sz="2800" i="1" dirty="0"/>
              <a:t>Правовую систему не следует путать с системой права, которая является лишь частью правовой системы.</a:t>
            </a:r>
          </a:p>
          <a:p>
            <a:pPr algn="ctr"/>
            <a:endParaRPr lang="ru-RU" sz="24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824"/>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478970"/>
          </a:xfrm>
          <a:prstGeom prst="rect">
            <a:avLst/>
          </a:prstGeom>
          <a:noFill/>
        </p:spPr>
        <p:txBody>
          <a:bodyPr wrap="square" rtlCol="0">
            <a:spAutoFit/>
          </a:bodyPr>
          <a:lstStyle/>
          <a:p>
            <a:pPr algn="ctr"/>
            <a:r>
              <a:rPr lang="ru-RU" sz="2400" b="1" dirty="0"/>
              <a:t>Система </a:t>
            </a:r>
            <a:r>
              <a:rPr lang="ru-RU" sz="2400" b="1" dirty="0" smtClean="0"/>
              <a:t>права</a:t>
            </a:r>
          </a:p>
          <a:p>
            <a:pPr algn="ctr"/>
            <a:endParaRPr lang="ru-RU" sz="2400" b="1" dirty="0" smtClean="0"/>
          </a:p>
          <a:p>
            <a:r>
              <a:rPr lang="ru-RU" sz="2000" b="1" i="1" dirty="0"/>
              <a:t>Система права</a:t>
            </a:r>
            <a:r>
              <a:rPr lang="ru-RU" dirty="0"/>
              <a:t> — совокупность норм, институтов и отраслей права в их взаимосвязи.</a:t>
            </a:r>
          </a:p>
          <a:p>
            <a:r>
              <a:rPr lang="ru-RU" dirty="0"/>
              <a:t>Система права включает в себя четыре компонента:</a:t>
            </a:r>
          </a:p>
          <a:p>
            <a:r>
              <a:rPr lang="ru-RU" sz="2000" b="1" i="1" dirty="0"/>
              <a:t>Отрасль права</a:t>
            </a:r>
            <a:r>
              <a:rPr lang="ru-RU" dirty="0"/>
              <a:t> — совокупность норм права, регулирующих качественно однородную группу общественных отношений, она характеризуется своеобразием предмета и </a:t>
            </a:r>
            <a:r>
              <a:rPr lang="ru-RU" dirty="0" smtClean="0"/>
              <a:t>метода правового </a:t>
            </a:r>
            <a:r>
              <a:rPr lang="ru-RU" dirty="0"/>
              <a:t>регулирования (по этим критериям отличают одну отрасль права от другой);</a:t>
            </a:r>
          </a:p>
          <a:p>
            <a:r>
              <a:rPr lang="ru-RU" sz="2000" b="1" i="1" dirty="0" err="1"/>
              <a:t>Подотрасль</a:t>
            </a:r>
            <a:r>
              <a:rPr lang="ru-RU" sz="2000" b="1" i="1" dirty="0"/>
              <a:t> (</a:t>
            </a:r>
            <a:r>
              <a:rPr lang="ru-RU" sz="2000" b="1" i="1" dirty="0" err="1"/>
              <a:t>суботрасль</a:t>
            </a:r>
            <a:r>
              <a:rPr lang="ru-RU" sz="2000" b="1" i="1" dirty="0"/>
              <a:t>) права</a:t>
            </a:r>
            <a:r>
              <a:rPr lang="ru-RU" dirty="0"/>
              <a:t> — совокупность нескольких близких по характеру правовых институтов. Например, в составе гражданского права выделяют </a:t>
            </a:r>
            <a:r>
              <a:rPr lang="ru-RU" dirty="0" smtClean="0"/>
              <a:t>авторское, жилищное</a:t>
            </a:r>
            <a:r>
              <a:rPr lang="ru-RU" dirty="0"/>
              <a:t>, патентное право, в составе финансового права выделяется </a:t>
            </a:r>
            <a:r>
              <a:rPr lang="ru-RU" dirty="0" err="1" smtClean="0"/>
              <a:t>подотрасль</a:t>
            </a:r>
            <a:r>
              <a:rPr lang="ru-RU" dirty="0" smtClean="0"/>
              <a:t> </a:t>
            </a:r>
            <a:r>
              <a:rPr lang="ru-RU" dirty="0"/>
              <a:t> налогового права;</a:t>
            </a:r>
          </a:p>
          <a:p>
            <a:r>
              <a:rPr lang="ru-RU" sz="2000" b="1" i="1" dirty="0"/>
              <a:t>Правовой институт</a:t>
            </a:r>
            <a:r>
              <a:rPr lang="ru-RU" dirty="0"/>
              <a:t> — представляет собой группу норм права, регулирующих типичные общественные отношения и в силу этого приобретающих относительную самостоятельность и устойчивость функционирования. Чаще всего регулирует определенный вид общественных отношений, причем это регулирование имеет достаточно законченный характер.</a:t>
            </a:r>
          </a:p>
          <a:p>
            <a:pPr lvl="1"/>
            <a:r>
              <a:rPr lang="ru-RU" sz="2000" i="1" dirty="0"/>
              <a:t>Отраслевой правовой институт</a:t>
            </a:r>
            <a:r>
              <a:rPr lang="ru-RU" dirty="0"/>
              <a:t> — объединяет нормы внутри конкретной отрасли, например, институты дарения, наследования в гражданском праве, институт президентства </a:t>
            </a:r>
            <a:r>
              <a:rPr lang="ru-RU" dirty="0" smtClean="0"/>
              <a:t>в конституционном </a:t>
            </a:r>
            <a:r>
              <a:rPr lang="ru-RU" dirty="0"/>
              <a:t>праве и др.</a:t>
            </a:r>
          </a:p>
          <a:p>
            <a:pPr lvl="1"/>
            <a:r>
              <a:rPr lang="ru-RU" sz="2000" i="1" dirty="0"/>
              <a:t>Межотраслевой правовой институт</a:t>
            </a:r>
            <a:r>
              <a:rPr lang="ru-RU" dirty="0"/>
              <a:t> — к нему принадлежат институты, которые регулируют общественные отношения, относящиеся к двум или более отраслям права, например, институт собственности, юридической ответственности, институт договора и пр</a:t>
            </a:r>
            <a:r>
              <a:rPr lang="ru-RU" dirty="0" smtClean="0"/>
              <a:t>.</a:t>
            </a:r>
            <a:endParaRPr lang="ru-RU" dirty="0"/>
          </a:p>
          <a:p>
            <a:pPr algn="ctr"/>
            <a:endParaRPr lang="ru-RU" sz="2400" b="1" dirty="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9531"/>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0"/>
            <a:ext cx="8712968" cy="7140416"/>
          </a:xfrm>
          <a:prstGeom prst="rect">
            <a:avLst/>
          </a:prstGeom>
          <a:noFill/>
        </p:spPr>
        <p:txBody>
          <a:bodyPr wrap="square" rtlCol="0">
            <a:spAutoFit/>
          </a:bodyPr>
          <a:lstStyle/>
          <a:p>
            <a:pPr algn="ctr"/>
            <a:r>
              <a:rPr lang="ru-RU" sz="2400" b="1" dirty="0"/>
              <a:t>Частное и публичное </a:t>
            </a:r>
            <a:r>
              <a:rPr lang="ru-RU" sz="2400" b="1" dirty="0" smtClean="0"/>
              <a:t>право</a:t>
            </a:r>
          </a:p>
          <a:p>
            <a:pPr algn="ctr"/>
            <a:endParaRPr lang="ru-RU" sz="2400" b="1" dirty="0" smtClean="0"/>
          </a:p>
          <a:p>
            <a:pPr algn="ctr"/>
            <a:r>
              <a:rPr lang="ru-RU" sz="2400" dirty="0"/>
              <a:t>Деление на частное и публичное право осуществляется по критерию того, чьи интересы затрагивают регулируемые нормой отношения — индивидуальные или общественные. Такое деление в праве присуще только романо-германской системе и восходит истоками к римскому </a:t>
            </a:r>
            <a:r>
              <a:rPr lang="ru-RU" sz="2400" dirty="0" smtClean="0"/>
              <a:t>праву.</a:t>
            </a:r>
          </a:p>
          <a:p>
            <a:pPr algn="ctr"/>
            <a:endParaRPr lang="ru-RU" sz="2400" dirty="0"/>
          </a:p>
          <a:p>
            <a:r>
              <a:rPr lang="ru-RU" sz="2800" b="1" i="1" dirty="0"/>
              <a:t>Частное право</a:t>
            </a:r>
            <a:r>
              <a:rPr lang="ru-RU" sz="2400" dirty="0"/>
              <a:t> — регулирует отношения, возникающие на началах автономии и равенства сторон между какими-либо частными субъектами (индивидуумами, коллективами, организациями и др.).</a:t>
            </a:r>
          </a:p>
          <a:p>
            <a:r>
              <a:rPr lang="ru-RU" sz="2800" b="1" i="1" dirty="0"/>
              <a:t>Публичное право</a:t>
            </a:r>
            <a:r>
              <a:rPr lang="ru-RU" sz="2400" dirty="0"/>
              <a:t> — регулирует властные отношения на началах подчинения, которые затрагивают интересы общества в целом. Как правило одним из субъектов таких отношения является государство, поэтому стороны здесь изначально находятся не в равном положении.</a:t>
            </a:r>
          </a:p>
          <a:p>
            <a:pPr algn="ctr"/>
            <a:endParaRPr lang="ru-RU" sz="2400" b="1" dirty="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5179"/>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84976" cy="6771084"/>
          </a:xfrm>
          <a:prstGeom prst="rect">
            <a:avLst/>
          </a:prstGeom>
          <a:noFill/>
        </p:spPr>
        <p:txBody>
          <a:bodyPr wrap="square" rtlCol="0">
            <a:spAutoFit/>
          </a:bodyPr>
          <a:lstStyle/>
          <a:p>
            <a:pPr algn="ctr"/>
            <a:r>
              <a:rPr lang="ru-RU" sz="2400" b="1" dirty="0"/>
              <a:t>Материальное и процессуальное </a:t>
            </a:r>
            <a:r>
              <a:rPr lang="ru-RU" sz="2400" b="1" dirty="0" smtClean="0"/>
              <a:t>право</a:t>
            </a:r>
          </a:p>
          <a:p>
            <a:pPr algn="ctr"/>
            <a:endParaRPr lang="ru-RU" sz="2400" b="1" dirty="0" smtClean="0"/>
          </a:p>
          <a:p>
            <a:pPr algn="ctr"/>
            <a:r>
              <a:rPr lang="ru-RU" sz="2400" dirty="0"/>
              <a:t>В системе права различают материальные и процессуальные отрасли права.</a:t>
            </a:r>
          </a:p>
          <a:p>
            <a:r>
              <a:rPr lang="ru-RU" sz="2800" b="1" i="1" dirty="0"/>
              <a:t>Материальное право </a:t>
            </a:r>
            <a:r>
              <a:rPr lang="ru-RU" sz="2400" dirty="0"/>
              <a:t>— совокупность норм системы права, непосредственно регулирующих общественные отношения и совокупность отраслей права, в которых основной упор делается </a:t>
            </a:r>
            <a:r>
              <a:rPr lang="ru-RU" sz="2400" dirty="0" smtClean="0"/>
              <a:t>на установление</a:t>
            </a:r>
            <a:r>
              <a:rPr lang="ru-RU" sz="2400" dirty="0"/>
              <a:t> прав и обязанностей субъектов</a:t>
            </a:r>
            <a:r>
              <a:rPr lang="ru-RU" sz="2400" dirty="0" smtClean="0"/>
              <a:t>.</a:t>
            </a:r>
          </a:p>
          <a:p>
            <a:endParaRPr lang="ru-RU" sz="2400" dirty="0"/>
          </a:p>
          <a:p>
            <a:r>
              <a:rPr lang="ru-RU" sz="2800" b="1" i="1" dirty="0"/>
              <a:t>Процессуальное право </a:t>
            </a:r>
            <a:r>
              <a:rPr lang="ru-RU" sz="2400" dirty="0"/>
              <a:t>— совокупность норм правовой системы, регулирующих порядок реализации норм материального права. В частности, регулируют общественные отношения, возникающие при расследовании преступлений, рассмотрении и разрешении дел </a:t>
            </a:r>
            <a:r>
              <a:rPr lang="ru-RU" sz="2400" dirty="0" smtClean="0"/>
              <a:t>в порядке</a:t>
            </a:r>
            <a:r>
              <a:rPr lang="ru-RU" sz="2400" dirty="0"/>
              <a:t> уголовного, гражданского, административного и конституционного судопроизводства.</a:t>
            </a:r>
          </a:p>
          <a:p>
            <a:pPr algn="ctr"/>
            <a:endParaRPr lang="ru-RU" sz="2400" b="1" dirty="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1763"/>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250px-Yargıtay_önü_adalet_heykeli.jpg"/>
          <p:cNvPicPr>
            <a:picLocks noChangeAspect="1"/>
          </p:cNvPicPr>
          <p:nvPr/>
        </p:nvPicPr>
        <p:blipFill>
          <a:blip r:embed="rId4" cstate="print"/>
          <a:stretch>
            <a:fillRect/>
          </a:stretch>
        </p:blipFill>
        <p:spPr>
          <a:xfrm>
            <a:off x="7113690" y="3430836"/>
            <a:ext cx="2030310" cy="3427164"/>
          </a:xfrm>
          <a:prstGeom prst="rect">
            <a:avLst/>
          </a:prstGeom>
        </p:spPr>
      </p:pic>
      <p:sp>
        <p:nvSpPr>
          <p:cNvPr id="2" name="TextBox 1"/>
          <p:cNvSpPr txBox="1"/>
          <p:nvPr/>
        </p:nvSpPr>
        <p:spPr>
          <a:xfrm>
            <a:off x="251520" y="404664"/>
            <a:ext cx="8533456" cy="4154984"/>
          </a:xfrm>
          <a:prstGeom prst="rect">
            <a:avLst/>
          </a:prstGeom>
          <a:noFill/>
        </p:spPr>
        <p:txBody>
          <a:bodyPr wrap="square" rtlCol="0">
            <a:spAutoFit/>
          </a:bodyPr>
          <a:lstStyle/>
          <a:p>
            <a:pPr algn="ctr"/>
            <a:r>
              <a:rPr lang="ru-RU" sz="2400" b="1" dirty="0" smtClean="0"/>
              <a:t>Национальное и международное право</a:t>
            </a:r>
          </a:p>
          <a:p>
            <a:pPr algn="ctr"/>
            <a:endParaRPr lang="ru-RU" sz="2400" b="1" dirty="0" smtClean="0"/>
          </a:p>
          <a:p>
            <a:r>
              <a:rPr lang="ru-RU" sz="2400" i="1" dirty="0" smtClean="0"/>
              <a:t>Национальное право </a:t>
            </a:r>
            <a:r>
              <a:rPr lang="ru-RU" sz="2400" dirty="0" smtClean="0"/>
              <a:t>образует совокупный массив отраслей права, регулирующих отношения внутри одного государства и отличающихся своеобразием национальных, исторических и культурных особенностей конкретного народа.</a:t>
            </a:r>
          </a:p>
          <a:p>
            <a:r>
              <a:rPr lang="ru-RU" sz="2400" i="1" dirty="0" smtClean="0"/>
              <a:t>Международное право</a:t>
            </a:r>
            <a:r>
              <a:rPr lang="ru-RU" sz="2400" dirty="0" smtClean="0"/>
              <a:t> концентрирует совокупный опыт человеческой цивилизации и является результатом согласования воли субъектов международного общения, главным образом —</a:t>
            </a:r>
            <a:r>
              <a:rPr lang="ru-RU" sz="2400" b="1" dirty="0" smtClean="0"/>
              <a:t>государств</a:t>
            </a:r>
            <a:r>
              <a:rPr lang="ru-RU" sz="2400" dirty="0" smtClean="0"/>
              <a:t>.</a:t>
            </a:r>
          </a:p>
          <a:p>
            <a:pPr algn="ctr"/>
            <a:endParaRPr lang="ru-RU" sz="24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034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568952" cy="7109639"/>
          </a:xfrm>
          <a:prstGeom prst="rect">
            <a:avLst/>
          </a:prstGeom>
          <a:noFill/>
        </p:spPr>
        <p:txBody>
          <a:bodyPr wrap="square" rtlCol="0">
            <a:spAutoFit/>
          </a:bodyPr>
          <a:lstStyle/>
          <a:p>
            <a:pPr algn="ctr"/>
            <a:r>
              <a:rPr lang="ru-RU" sz="2400" b="1" dirty="0" smtClean="0"/>
              <a:t>Правовая культура и правосознание</a:t>
            </a:r>
          </a:p>
          <a:p>
            <a:pPr algn="ctr"/>
            <a:endParaRPr lang="ru-RU" sz="2400" b="1" dirty="0" smtClean="0"/>
          </a:p>
          <a:p>
            <a:r>
              <a:rPr lang="ru-RU" sz="2400" b="1" i="1" dirty="0" smtClean="0"/>
              <a:t>Правовая культура</a:t>
            </a:r>
            <a:r>
              <a:rPr lang="ru-RU" dirty="0" smtClean="0"/>
              <a:t> — система ценностей, правовых идей, убеждений, навыков и стереотипов поведения, правовых традиций, принятых членами определённой общности (государственной, религиозной, этнической) и используемых для регулирования их деятельности.</a:t>
            </a:r>
          </a:p>
          <a:p>
            <a:r>
              <a:rPr lang="ru-RU" dirty="0" smtClean="0"/>
              <a:t>Для многонациональных и </a:t>
            </a:r>
            <a:r>
              <a:rPr lang="ru-RU" dirty="0" err="1" smtClean="0"/>
              <a:t>мультирелигиозных</a:t>
            </a:r>
            <a:r>
              <a:rPr lang="ru-RU" dirty="0" smtClean="0"/>
              <a:t> обществ характерно одновременное существование в рамках одного государства нескольких правовых культур. Например, Россия является многонациональным государством, поэтому в нём одновременно существуют элементы русской, мусульманской, цыганской и других этнических правовых культур. Также выделяется правовая культура как общества в целом, так и отдельной личности (индивидуума). Разные виды правовых культур несопоставимы между собой, каждая из них имеет свою определённую </a:t>
            </a:r>
            <a:r>
              <a:rPr lang="ru-RU" dirty="0" err="1" smtClean="0"/>
              <a:t>самоценность</a:t>
            </a:r>
            <a:r>
              <a:rPr lang="ru-RU" dirty="0" smtClean="0"/>
              <a:t>.</a:t>
            </a:r>
          </a:p>
          <a:p>
            <a:r>
              <a:rPr lang="ru-RU" dirty="0" smtClean="0"/>
              <a:t>Правовая культура общества </a:t>
            </a:r>
            <a:r>
              <a:rPr lang="ru-RU" u="sng" dirty="0" smtClean="0"/>
              <a:t>зависит</a:t>
            </a:r>
            <a:r>
              <a:rPr lang="ru-RU" dirty="0" smtClean="0"/>
              <a:t> от уровня развития правового сознания населения, уровня развития правовой деятельности (правотворческой и </a:t>
            </a:r>
            <a:r>
              <a:rPr lang="ru-RU" dirty="0" err="1" smtClean="0"/>
              <a:t>правореализуещей</a:t>
            </a:r>
            <a:r>
              <a:rPr lang="ru-RU" dirty="0" smtClean="0"/>
              <a:t>), </a:t>
            </a:r>
            <a:r>
              <a:rPr lang="ru-RU" dirty="0" err="1" smtClean="0"/>
              <a:t>и</a:t>
            </a:r>
            <a:r>
              <a:rPr lang="ru-RU" dirty="0" smtClean="0"/>
              <a:t> уровня развития всей системы законодательства.</a:t>
            </a:r>
          </a:p>
          <a:p>
            <a:r>
              <a:rPr lang="ru-RU" dirty="0" smtClean="0"/>
              <a:t>Правовая культура человека выражается в способности пользоваться своим правом, действовать в рамках права, а также в наличии правовой грамотности.</a:t>
            </a:r>
          </a:p>
          <a:p>
            <a:r>
              <a:rPr lang="ru-RU" sz="2400" b="1" i="1" dirty="0" smtClean="0"/>
              <a:t>Правосознание</a:t>
            </a:r>
            <a:r>
              <a:rPr lang="ru-RU" dirty="0" smtClean="0"/>
              <a:t> — форма субъективного восприятия правовых явлений людьми.</a:t>
            </a:r>
          </a:p>
          <a:p>
            <a:r>
              <a:rPr lang="ru-RU" dirty="0" smtClean="0"/>
              <a:t>Выделяют индивидуальное, групповое и общественное правосознание. Также оно делится на </a:t>
            </a:r>
            <a:r>
              <a:rPr lang="ru-RU" dirty="0" err="1" smtClean="0"/>
              <a:t>законоодобряющее</a:t>
            </a:r>
            <a:r>
              <a:rPr lang="ru-RU" dirty="0" smtClean="0"/>
              <a:t>, законопослушное и </a:t>
            </a:r>
            <a:r>
              <a:rPr lang="ru-RU" dirty="0" err="1" smtClean="0"/>
              <a:t>закононарушающее</a:t>
            </a:r>
            <a:r>
              <a:rPr lang="ru-RU" dirty="0" smtClean="0"/>
              <a:t>.</a:t>
            </a:r>
          </a:p>
          <a:p>
            <a:pPr algn="ctr"/>
            <a:endParaRPr lang="ru-RU" b="1" dirty="0" smtClean="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3416"/>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8496944" cy="6740307"/>
          </a:xfrm>
          <a:prstGeom prst="rect">
            <a:avLst/>
          </a:prstGeom>
          <a:noFill/>
        </p:spPr>
        <p:txBody>
          <a:bodyPr wrap="square" rtlCol="0">
            <a:spAutoFit/>
          </a:bodyPr>
          <a:lstStyle/>
          <a:p>
            <a:pPr algn="ctr"/>
            <a:r>
              <a:rPr lang="ru-RU" sz="2400" b="1" dirty="0" smtClean="0"/>
              <a:t>Правовая практика</a:t>
            </a:r>
          </a:p>
          <a:p>
            <a:pPr algn="ctr"/>
            <a:endParaRPr lang="ru-RU" sz="2400" b="1" dirty="0" smtClean="0"/>
          </a:p>
          <a:p>
            <a:r>
              <a:rPr lang="ru-RU" sz="2400" b="1" i="1" dirty="0" smtClean="0"/>
              <a:t>Правовая практика</a:t>
            </a:r>
            <a:r>
              <a:rPr lang="ru-RU" sz="2400" dirty="0" smtClean="0"/>
              <a:t> — процесс осуществления правовых предписаний, воплощения этих предписаний в жизнь, в поведение людей и конечный результат данного процесса.</a:t>
            </a:r>
          </a:p>
          <a:p>
            <a:r>
              <a:rPr lang="ru-RU" sz="2400" dirty="0" smtClean="0"/>
              <a:t>Формами реализации права являются:</a:t>
            </a:r>
          </a:p>
          <a:p>
            <a:r>
              <a:rPr lang="ru-RU" sz="2400" b="1" i="1" dirty="0" smtClean="0"/>
              <a:t>Использование </a:t>
            </a:r>
            <a:r>
              <a:rPr lang="ru-RU" sz="2400" dirty="0" smtClean="0"/>
              <a:t>— активная реализация субъектами: гражданами, организациями, государственными органами тех возможностей, которые заключены в праве, то есть использование тех субъективных прав, которые закреплены в праве.</a:t>
            </a:r>
          </a:p>
          <a:p>
            <a:r>
              <a:rPr lang="ru-RU" sz="2400" b="1" i="1" dirty="0" smtClean="0"/>
              <a:t>Исполнение</a:t>
            </a:r>
            <a:r>
              <a:rPr lang="ru-RU" sz="2400" dirty="0" smtClean="0"/>
              <a:t> — это воплощение в жизнь обязывающих норм, когда субъект совершает какое-либо действие, которое ему вменялось законом в обязанность.</a:t>
            </a:r>
          </a:p>
          <a:p>
            <a:r>
              <a:rPr lang="ru-RU" sz="2400" b="1" i="1" dirty="0" smtClean="0"/>
              <a:t>Соблюдение</a:t>
            </a:r>
            <a:r>
              <a:rPr lang="ru-RU" sz="2400" dirty="0" smtClean="0"/>
              <a:t> — реализация пассивной обязанности, заключающейся в воздержании от совершения каких-либо действий, которые были запрещены.</a:t>
            </a:r>
          </a:p>
          <a:p>
            <a:pPr algn="ctr"/>
            <a:endParaRPr lang="ru-RU" sz="24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7347"/>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76672"/>
            <a:ext cx="8784976" cy="5539978"/>
          </a:xfrm>
          <a:prstGeom prst="rect">
            <a:avLst/>
          </a:prstGeom>
          <a:noFill/>
        </p:spPr>
        <p:txBody>
          <a:bodyPr wrap="square" rtlCol="0">
            <a:spAutoFit/>
          </a:bodyPr>
          <a:lstStyle/>
          <a:p>
            <a:pPr algn="ctr"/>
            <a:r>
              <a:rPr lang="ru-RU" sz="2400" b="1" dirty="0" smtClean="0"/>
              <a:t>Классификация правовых систем</a:t>
            </a:r>
          </a:p>
          <a:p>
            <a:pPr algn="ctr"/>
            <a:endParaRPr lang="ru-RU" sz="2400" b="1" dirty="0" smtClean="0"/>
          </a:p>
          <a:p>
            <a:r>
              <a:rPr lang="ru-RU" sz="2400" dirty="0" smtClean="0"/>
              <a:t>Каждая правовая система уникальна, однако, сравнительное правоведение позволяет, выяснив их сходства и различия, произвести типологию правовых систем. Таким образом формируются типы правовых систем, называемые правовыми семьями.</a:t>
            </a:r>
          </a:p>
          <a:p>
            <a:endParaRPr lang="ru-RU" sz="2400" dirty="0" smtClean="0"/>
          </a:p>
          <a:p>
            <a:r>
              <a:rPr lang="ru-RU" sz="2400" dirty="0" smtClean="0"/>
              <a:t>Наиболее известной является классификация правовых систем французского учёного </a:t>
            </a:r>
            <a:r>
              <a:rPr lang="ru-RU" sz="2400" dirty="0" smtClean="0">
                <a:solidFill>
                  <a:srgbClr val="00B0F0"/>
                </a:solidFill>
              </a:rPr>
              <a:t>Рене Давида</a:t>
            </a:r>
            <a:r>
              <a:rPr lang="ru-RU" sz="2400" dirty="0" smtClean="0"/>
              <a:t>, в соответствии с которой выделяются: романо-германская правовая семья, англосаксонская правовая семья, религиозная правовая семья, социалистическая правовая семья, некоторые другие правовые семьи.</a:t>
            </a:r>
          </a:p>
          <a:p>
            <a:pPr algn="ctr"/>
            <a:endParaRPr lang="ru-RU" sz="2400" b="1" dirty="0" smtClean="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5429"/>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496944" cy="5262979"/>
          </a:xfrm>
          <a:prstGeom prst="rect">
            <a:avLst/>
          </a:prstGeom>
          <a:noFill/>
        </p:spPr>
        <p:txBody>
          <a:bodyPr wrap="square" rtlCol="0">
            <a:spAutoFit/>
          </a:bodyPr>
          <a:lstStyle/>
          <a:p>
            <a:pPr algn="ctr"/>
            <a:r>
              <a:rPr lang="ru-RU" sz="2400" b="1" dirty="0" smtClean="0"/>
              <a:t>Англо-саксонская правовая семья</a:t>
            </a:r>
          </a:p>
          <a:p>
            <a:pPr algn="ctr"/>
            <a:endParaRPr lang="ru-RU" sz="2400" b="1" dirty="0" smtClean="0"/>
          </a:p>
          <a:p>
            <a:r>
              <a:rPr lang="ru-RU" sz="2400" dirty="0" smtClean="0"/>
              <a:t>К англо-саксонской правовой семье относятся среди прочих правовые системы Великобритании (кроме Шотландии), Канады, США, Ямайки, Австралии. Прародительницей этой правовой семьи была Англия.</a:t>
            </a:r>
          </a:p>
          <a:p>
            <a:pPr fontAlgn="ctr"/>
            <a:r>
              <a:rPr lang="ru-RU" sz="2400" dirty="0" smtClean="0"/>
              <a:t>В </a:t>
            </a:r>
            <a:r>
              <a:rPr lang="ru-RU" sz="2400" dirty="0" smtClean="0">
                <a:hlinkClick r:id="rId3" tooltip="Викисловарь"/>
              </a:rPr>
              <a:t>Викисловаре</a:t>
            </a:r>
            <a:r>
              <a:rPr lang="ru-RU" sz="2400" dirty="0" smtClean="0"/>
              <a:t> есть статья </a:t>
            </a:r>
            <a:r>
              <a:rPr lang="ru-RU" sz="2400" b="1" dirty="0" smtClean="0"/>
              <a:t>«</a:t>
            </a:r>
            <a:r>
              <a:rPr lang="ru-RU" sz="2400" b="1" dirty="0" err="1" smtClean="0">
                <a:hlinkClick r:id="rId4" tooltip="wikt:stare decisis"/>
              </a:rPr>
              <a:t>stare</a:t>
            </a:r>
            <a:r>
              <a:rPr lang="ru-RU" sz="2400" b="1" dirty="0" smtClean="0">
                <a:hlinkClick r:id="rId4" tooltip="wikt:stare decisis"/>
              </a:rPr>
              <a:t> </a:t>
            </a:r>
            <a:r>
              <a:rPr lang="ru-RU" sz="2400" b="1" dirty="0" err="1" smtClean="0">
                <a:hlinkClick r:id="rId4" tooltip="wikt:stare decisis"/>
              </a:rPr>
              <a:t>decisis</a:t>
            </a:r>
            <a:r>
              <a:rPr lang="ru-RU" sz="2400" b="1" dirty="0" smtClean="0"/>
              <a:t>»</a:t>
            </a:r>
            <a:endParaRPr lang="ru-RU" sz="2400" dirty="0" smtClean="0"/>
          </a:p>
          <a:p>
            <a:r>
              <a:rPr lang="ru-RU" sz="2400" dirty="0" smtClean="0"/>
              <a:t>В основах этой правовой системы — принцип </a:t>
            </a:r>
            <a:r>
              <a:rPr lang="ru-RU" sz="2400" i="1" dirty="0" err="1" smtClean="0"/>
              <a:t>stare</a:t>
            </a:r>
            <a:r>
              <a:rPr lang="ru-RU" sz="2400" i="1" dirty="0" smtClean="0"/>
              <a:t> </a:t>
            </a:r>
            <a:r>
              <a:rPr lang="ru-RU" sz="2400" i="1" dirty="0" err="1" smtClean="0"/>
              <a:t>decisis</a:t>
            </a:r>
            <a:r>
              <a:rPr lang="ru-RU" sz="2400" dirty="0" smtClean="0"/>
              <a:t> (лат. </a:t>
            </a:r>
            <a:r>
              <a:rPr lang="ru-RU" sz="2400" i="1" dirty="0" smtClean="0"/>
              <a:t>стоять на решенном</a:t>
            </a:r>
            <a:r>
              <a:rPr lang="ru-RU" sz="2400" dirty="0" smtClean="0"/>
              <a:t>), означающий, что при выработке решения судом господствующая сила принадлежит прецеденту.</a:t>
            </a:r>
          </a:p>
          <a:p>
            <a:pPr algn="ctr"/>
            <a:endParaRPr lang="ru-RU" sz="2400" b="1" dirty="0" smtClean="0"/>
          </a:p>
          <a:p>
            <a:pPr algn="ctr"/>
            <a:endParaRPr lang="ru-RU" sz="2400" b="1" dirty="0" smtClean="0"/>
          </a:p>
          <a:p>
            <a:pPr algn="ctr"/>
            <a:endParaRPr lang="ru-RU" sz="2400" b="1" dirty="0"/>
          </a:p>
        </p:txBody>
      </p:sp>
      <p:pic>
        <p:nvPicPr>
          <p:cNvPr id="5" name="Рисунок 4" descr="800px-LegalSystemsOfTheWorldMapRus.png"/>
          <p:cNvPicPr>
            <a:picLocks noChangeAspect="1"/>
          </p:cNvPicPr>
          <p:nvPr/>
        </p:nvPicPr>
        <p:blipFill>
          <a:blip r:embed="rId5" cstate="print"/>
          <a:stretch>
            <a:fillRect/>
          </a:stretch>
        </p:blipFill>
        <p:spPr>
          <a:xfrm>
            <a:off x="1547664" y="4531421"/>
            <a:ext cx="5184576" cy="2326579"/>
          </a:xfrm>
          <a:prstGeom prst="rect">
            <a:avLst/>
          </a:prstGeo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652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76672"/>
            <a:ext cx="8712968" cy="3046988"/>
          </a:xfrm>
          <a:prstGeom prst="rect">
            <a:avLst/>
          </a:prstGeom>
          <a:noFill/>
        </p:spPr>
        <p:txBody>
          <a:bodyPr wrap="square" rtlCol="0">
            <a:spAutoFit/>
          </a:bodyPr>
          <a:lstStyle/>
          <a:p>
            <a:pPr algn="ctr"/>
            <a:r>
              <a:rPr lang="ru-RU" sz="2400" b="1" dirty="0" smtClean="0"/>
              <a:t>Традиционная правовая семья</a:t>
            </a:r>
          </a:p>
          <a:p>
            <a:pPr algn="ctr"/>
            <a:endParaRPr lang="ru-RU" sz="2400" b="1" dirty="0" smtClean="0"/>
          </a:p>
          <a:p>
            <a:r>
              <a:rPr lang="ru-RU" sz="2400" dirty="0" smtClean="0"/>
              <a:t>Традиционная правовая семья характеризуется тем, что правовой обычай занимает здесь доминирующее место среди остальных источников права. Многочисленные обычаи и традиции, сложившиеся веками, вошли в привычку людей в силу многократности их применения и являются неписанными правилами поведения.</a:t>
            </a:r>
            <a:endParaRPr lang="ru-RU" sz="2400" b="1" dirty="0"/>
          </a:p>
        </p:txBody>
      </p:sp>
      <p:pic>
        <p:nvPicPr>
          <p:cNvPr id="3" name="Рисунок 2" descr="Zulu_Krieger.jpg"/>
          <p:cNvPicPr>
            <a:picLocks noChangeAspect="1"/>
          </p:cNvPicPr>
          <p:nvPr/>
        </p:nvPicPr>
        <p:blipFill>
          <a:blip r:embed="rId3" cstate="print"/>
          <a:stretch>
            <a:fillRect/>
          </a:stretch>
        </p:blipFill>
        <p:spPr>
          <a:xfrm>
            <a:off x="2051720" y="3501008"/>
            <a:ext cx="4479972" cy="3356992"/>
          </a:xfrm>
          <a:prstGeom prst="rect">
            <a:avLst/>
          </a:prstGeom>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7223"/>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332656"/>
            <a:ext cx="8496944" cy="2952328"/>
          </a:xfrm>
        </p:spPr>
        <p:txBody>
          <a:bodyPr>
            <a:normAutofit fontScale="90000"/>
          </a:bodyPr>
          <a:lstStyle/>
          <a:p>
            <a:r>
              <a:rPr lang="ru-RU" sz="2800" b="1" dirty="0" err="1"/>
              <a:t>Пра́во</a:t>
            </a:r>
            <a:r>
              <a:rPr lang="ru-RU" sz="2800" dirty="0"/>
              <a:t> — один из видов регуляторов общественных отношений; в многотысячелетней истории юриспруденции не раз указывалось, что в вопросах о праве следует избегать универсальных </a:t>
            </a:r>
            <a:r>
              <a:rPr lang="ru-RU" sz="2800" dirty="0" smtClean="0"/>
              <a:t>определений, </a:t>
            </a:r>
            <a:r>
              <a:rPr lang="ru-RU" sz="2800" dirty="0"/>
              <a:t>общепризнанного определения права не существует и в современной </a:t>
            </a:r>
            <a:r>
              <a:rPr lang="ru-RU" sz="2800" dirty="0" smtClean="0"/>
              <a:t>науке.</a:t>
            </a:r>
            <a:endParaRPr lang="ru-RU" sz="2800" dirty="0"/>
          </a:p>
        </p:txBody>
      </p:sp>
      <p:sp>
        <p:nvSpPr>
          <p:cNvPr id="3" name="Подзаголовок 2"/>
          <p:cNvSpPr>
            <a:spLocks noGrp="1"/>
          </p:cNvSpPr>
          <p:nvPr>
            <p:ph type="subTitle" idx="1"/>
          </p:nvPr>
        </p:nvSpPr>
        <p:spPr>
          <a:xfrm>
            <a:off x="251520" y="3645024"/>
            <a:ext cx="8712968" cy="2952328"/>
          </a:xfrm>
        </p:spPr>
        <p:txBody>
          <a:bodyPr>
            <a:normAutofit fontScale="92500" lnSpcReduction="20000"/>
          </a:bodyPr>
          <a:lstStyle/>
          <a:p>
            <a:r>
              <a:rPr lang="ru-RU" dirty="0">
                <a:solidFill>
                  <a:schemeClr val="tx1"/>
                </a:solidFill>
              </a:rPr>
              <a:t>В Энциклопедическом словаре Брокгауза и </a:t>
            </a:r>
            <a:r>
              <a:rPr lang="ru-RU" dirty="0" err="1">
                <a:solidFill>
                  <a:schemeClr val="tx1"/>
                </a:solidFill>
              </a:rPr>
              <a:t>Ефрона</a:t>
            </a:r>
            <a:r>
              <a:rPr lang="ru-RU" dirty="0">
                <a:solidFill>
                  <a:schemeClr val="tx1"/>
                </a:solidFill>
              </a:rPr>
              <a:t> указывалось:</a:t>
            </a:r>
          </a:p>
          <a:p>
            <a:r>
              <a:rPr lang="ru-RU" i="1" dirty="0" smtClean="0">
                <a:solidFill>
                  <a:schemeClr val="tx1"/>
                </a:solidFill>
              </a:rPr>
              <a:t>Право есть совокупность правил (норм), определяющих обязательные взаимные отношения людей в обществе; это определение права указывает лишь общие очертания его содержания, между тем, вопрос о существе права, его происхождении и основах до сих пор остаётся одной из нерешённых в науке проблем</a:t>
            </a:r>
            <a:r>
              <a:rPr lang="ru-RU" dirty="0" smtClean="0">
                <a:solidFill>
                  <a:schemeClr val="tx1"/>
                </a:solidFill>
              </a:rPr>
              <a:t>.</a:t>
            </a:r>
            <a:endParaRPr lang="ru-RU" dirty="0">
              <a:solidFill>
                <a:schemeClr val="tx1"/>
              </a:solidFill>
            </a:endParaRPr>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520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Meister_von_San_Vitale_in_Ravenna.jpg"/>
          <p:cNvPicPr>
            <a:picLocks noChangeAspect="1"/>
          </p:cNvPicPr>
          <p:nvPr/>
        </p:nvPicPr>
        <p:blipFill>
          <a:blip r:embed="rId4" cstate="print"/>
          <a:stretch>
            <a:fillRect/>
          </a:stretch>
        </p:blipFill>
        <p:spPr>
          <a:xfrm>
            <a:off x="7127776" y="0"/>
            <a:ext cx="2016224" cy="2730777"/>
          </a:xfrm>
          <a:prstGeom prst="rect">
            <a:avLst/>
          </a:prstGeom>
        </p:spPr>
      </p:pic>
      <p:sp>
        <p:nvSpPr>
          <p:cNvPr id="2" name="TextBox 1"/>
          <p:cNvSpPr txBox="1"/>
          <p:nvPr/>
        </p:nvSpPr>
        <p:spPr>
          <a:xfrm>
            <a:off x="323528" y="764704"/>
            <a:ext cx="8568952" cy="6309420"/>
          </a:xfrm>
          <a:prstGeom prst="rect">
            <a:avLst/>
          </a:prstGeom>
          <a:noFill/>
        </p:spPr>
        <p:txBody>
          <a:bodyPr wrap="square" rtlCol="0">
            <a:spAutoFit/>
          </a:bodyPr>
          <a:lstStyle/>
          <a:p>
            <a:pPr algn="ctr"/>
            <a:r>
              <a:rPr lang="ru-RU" sz="2400" b="1" dirty="0" smtClean="0"/>
              <a:t>Правовые системы по государствам</a:t>
            </a:r>
          </a:p>
          <a:p>
            <a:pPr algn="ctr"/>
            <a:endParaRPr lang="ru-RU" sz="2400" b="1" dirty="0" smtClean="0"/>
          </a:p>
          <a:p>
            <a:pPr algn="ctr"/>
            <a:r>
              <a:rPr lang="ru-RU" sz="2400" b="1" i="1" dirty="0" smtClean="0"/>
              <a:t>Римское право</a:t>
            </a:r>
          </a:p>
          <a:p>
            <a:pPr algn="ctr"/>
            <a:endParaRPr lang="ru-RU" sz="2400" b="1" i="1" dirty="0" smtClean="0"/>
          </a:p>
          <a:p>
            <a:r>
              <a:rPr lang="ru-RU" sz="2400" b="1" i="1" dirty="0" smtClean="0"/>
              <a:t>Римское право</a:t>
            </a:r>
            <a:r>
              <a:rPr lang="ru-RU" dirty="0" smtClean="0"/>
              <a:t> — правовая система, возникшая в Древнем Риме и развивавшаяся вплоть до падения Византийской империи. Римское право явилось образцом или прообразом правовых систем многих других государств, является исторической основой романо-германской и англо-саксонской правовых семей.</a:t>
            </a:r>
          </a:p>
          <a:p>
            <a:r>
              <a:rPr lang="ru-RU" dirty="0" smtClean="0"/>
              <a:t>Римское правосознание видит справедливость, выводимую из равноправия, как основной принцип правореализации. лат. </a:t>
            </a:r>
            <a:r>
              <a:rPr lang="ru-RU" i="1" dirty="0" smtClean="0"/>
              <a:t>«Ius </a:t>
            </a:r>
            <a:r>
              <a:rPr lang="ru-RU" i="1" dirty="0" err="1" smtClean="0"/>
              <a:t>est</a:t>
            </a:r>
            <a:r>
              <a:rPr lang="ru-RU" i="1" dirty="0" smtClean="0"/>
              <a:t> </a:t>
            </a:r>
            <a:r>
              <a:rPr lang="ru-RU" i="1" dirty="0" err="1" smtClean="0"/>
              <a:t>ars</a:t>
            </a:r>
            <a:r>
              <a:rPr lang="ru-RU" i="1" dirty="0" smtClean="0"/>
              <a:t> </a:t>
            </a:r>
            <a:r>
              <a:rPr lang="ru-RU" i="1" dirty="0" err="1" smtClean="0"/>
              <a:t>boni</a:t>
            </a:r>
            <a:r>
              <a:rPr lang="ru-RU" i="1" dirty="0" smtClean="0"/>
              <a:t> </a:t>
            </a:r>
            <a:r>
              <a:rPr lang="ru-RU" i="1" dirty="0" err="1" smtClean="0"/>
              <a:t>et</a:t>
            </a:r>
            <a:r>
              <a:rPr lang="ru-RU" i="1" dirty="0" smtClean="0"/>
              <a:t> </a:t>
            </a:r>
            <a:r>
              <a:rPr lang="ru-RU" i="1" dirty="0" err="1" smtClean="0"/>
              <a:t>aequi</a:t>
            </a:r>
            <a:r>
              <a:rPr lang="ru-RU" i="1" dirty="0" smtClean="0"/>
              <a:t>»</a:t>
            </a:r>
            <a:r>
              <a:rPr lang="ru-RU" dirty="0" smtClean="0"/>
              <a:t> — гласит изречение Домиция </a:t>
            </a:r>
            <a:r>
              <a:rPr lang="ru-RU" dirty="0" err="1" smtClean="0"/>
              <a:t>Ульпиана</a:t>
            </a:r>
            <a:r>
              <a:rPr lang="ru-RU" dirty="0" smtClean="0"/>
              <a:t>, переводимое как «Право искусство (наука) доброго и справедливого». Казуистичность Римского права основывается на осознании высокой роли судебной власти; «Я имею иск — значит я имею право» — описывает это отношение римское изречение. Утилитаризмом названо рассмотрение пользы (</a:t>
            </a:r>
            <a:r>
              <a:rPr lang="ru-RU" dirty="0" err="1" smtClean="0"/>
              <a:t>utilitas</a:t>
            </a:r>
            <a:r>
              <a:rPr lang="ru-RU" dirty="0" smtClean="0"/>
              <a:t>) как смысла права, свойственное римскому отношению к праву: «Польза — мать доброго и справедливого».</a:t>
            </a:r>
          </a:p>
          <a:p>
            <a:pPr algn="ctr"/>
            <a:endParaRPr lang="ru-RU" sz="1400" b="1" i="1" dirty="0" smtClean="0"/>
          </a:p>
          <a:p>
            <a:pPr algn="ctr"/>
            <a:endParaRPr lang="ru-RU" sz="2400" b="1" dirty="0" smtClean="0"/>
          </a:p>
          <a:p>
            <a:pPr algn="ctr"/>
            <a:endParaRPr lang="ru-RU" sz="2400" b="1" dirty="0" smtClean="0"/>
          </a:p>
          <a:p>
            <a:pPr algn="ctr"/>
            <a:endParaRPr lang="ru-RU" sz="2400" b="1"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739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04664"/>
            <a:ext cx="8568952" cy="6709529"/>
          </a:xfrm>
          <a:prstGeom prst="rect">
            <a:avLst/>
          </a:prstGeom>
          <a:noFill/>
        </p:spPr>
        <p:txBody>
          <a:bodyPr wrap="square" rtlCol="0">
            <a:spAutoFit/>
          </a:bodyPr>
          <a:lstStyle/>
          <a:p>
            <a:pPr algn="ctr"/>
            <a:r>
              <a:rPr lang="ru-RU" sz="2400" b="1" i="1" dirty="0" smtClean="0"/>
              <a:t>Инкское право</a:t>
            </a:r>
          </a:p>
          <a:p>
            <a:pPr algn="ctr"/>
            <a:endParaRPr lang="ru-RU" sz="2400" b="1" i="1" dirty="0" smtClean="0"/>
          </a:p>
          <a:p>
            <a:r>
              <a:rPr lang="ru-RU" sz="2000" b="1" i="1" dirty="0" smtClean="0"/>
              <a:t>Инкское право</a:t>
            </a:r>
            <a:r>
              <a:rPr lang="ru-RU" sz="2000" dirty="0" smtClean="0"/>
              <a:t> или </a:t>
            </a:r>
            <a:r>
              <a:rPr lang="ru-RU" sz="2000" b="1" i="1" dirty="0" smtClean="0"/>
              <a:t>Законы Инков</a:t>
            </a:r>
            <a:r>
              <a:rPr lang="ru-RU" sz="2000" dirty="0" smtClean="0"/>
              <a:t> — правовая система, возникшая на основе Андских культур и развивавшаяся вплоть до падения Империи Инков, и просуществовавшая несколько десятилетий (а в отдельных случаях и несколько столетий) после испанской конкисты.</a:t>
            </a:r>
          </a:p>
          <a:p>
            <a:r>
              <a:rPr lang="ru-RU" sz="2000" dirty="0" smtClean="0"/>
              <a:t>Законы Инков сохранились только в отрывках, но их содержание известно из многочисленных испанских колониальных источников, составленных по изустной традиции. Законы регистрировались и «записывались» отдельными чиновниками в кипу, и другими чиновниками — глашатаями — провозглашались на одной из площадей столицы империи Куско — </a:t>
            </a:r>
            <a:r>
              <a:rPr lang="ru-RU" sz="2000" dirty="0" err="1" smtClean="0"/>
              <a:t>Римак</a:t>
            </a:r>
            <a:r>
              <a:rPr lang="ru-RU" sz="2000" dirty="0" smtClean="0"/>
              <a:t>. Инкское право характеризуется высокой степенью строгости в вопросах применения наказания — в большинстве случаях смертной казнью, результатом чего являлось практически полное отсутствие некоторых видов преступлений среди индейцев (мелкого воровства, грабежей, коррупции, убийств), чем восхищались испанские чиновники, миссионеры и солдаты. Правда, это косвенно может говорить о тоталитарном и командно-административном характере управления государства Инками.</a:t>
            </a:r>
          </a:p>
          <a:p>
            <a:pPr algn="ctr"/>
            <a:endParaRPr lang="ru-RU" sz="2400" b="1" i="1" dirty="0" smtClean="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7082"/>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478970"/>
          </a:xfrm>
          <a:prstGeom prst="rect">
            <a:avLst/>
          </a:prstGeom>
          <a:noFill/>
        </p:spPr>
        <p:txBody>
          <a:bodyPr wrap="square" rtlCol="0">
            <a:spAutoFit/>
          </a:bodyPr>
          <a:lstStyle/>
          <a:p>
            <a:pPr algn="ctr"/>
            <a:r>
              <a:rPr lang="ru-RU" sz="2400" b="1" dirty="0" smtClean="0"/>
              <a:t>Правовая система Российской Федерации</a:t>
            </a:r>
          </a:p>
          <a:p>
            <a:pPr algn="ctr"/>
            <a:endParaRPr lang="ru-RU" sz="2400" b="1" dirty="0" smtClean="0"/>
          </a:p>
          <a:p>
            <a:r>
              <a:rPr lang="ru-RU" sz="1600" dirty="0" smtClean="0"/>
              <a:t>Во второй половине </a:t>
            </a:r>
            <a:r>
              <a:rPr lang="ru-RU" sz="1600" b="1" dirty="0" smtClean="0"/>
              <a:t>1980-х</a:t>
            </a:r>
            <a:r>
              <a:rPr lang="ru-RU" sz="1600" dirty="0" smtClean="0"/>
              <a:t> — первой половине </a:t>
            </a:r>
            <a:r>
              <a:rPr lang="ru-RU" sz="1600" b="1" dirty="0" smtClean="0"/>
              <a:t>1990-х</a:t>
            </a:r>
            <a:r>
              <a:rPr lang="ru-RU" sz="1600" dirty="0" smtClean="0"/>
              <a:t> годов в России началось построение новой правовой системы. В годы перестройки через многочисленные поправки к Конституции 1978 года было осуществлено признание политического плюрализма, принципа разделения властей, частной собственности и свободы предпринимательства. 22 ноября 1991 года в РСФСР была ратифицирована Декларация прав и свобод человека и гражданина. С распадом СССР в 1991 году образовалась Российская Федерация как суверенное государство.</a:t>
            </a:r>
          </a:p>
          <a:p>
            <a:r>
              <a:rPr lang="ru-RU" sz="1600" dirty="0" smtClean="0"/>
              <a:t>12 декабря 1993 года всенародным голосованием была принята новая Конституция Российской Федерации.</a:t>
            </a:r>
          </a:p>
          <a:p>
            <a:r>
              <a:rPr lang="ru-RU" sz="1600" dirty="0" smtClean="0"/>
              <a:t>Источниками права в России являются законы и подзаконные акты, международные договоры и соглашения Российской Федерации, внутригосударственные нормативные договоры, акты органов конституционного контроля и признаваемые российским правом обычаи.</a:t>
            </a:r>
          </a:p>
          <a:p>
            <a:r>
              <a:rPr lang="ru-RU" sz="1600" dirty="0" smtClean="0"/>
              <a:t>В системе федеральных нормативных актов России Конституция Российской Федерации имеет высшую силу, далее по юридической силе следуют федеральные конституционные законы и федеральные законы, законами также являются законы о поправках к Конституции РФ (они были приняты в 2008 году).</a:t>
            </a:r>
          </a:p>
          <a:p>
            <a:r>
              <a:rPr lang="ru-RU" sz="1600" dirty="0" smtClean="0"/>
              <a:t>Тем не менее, ратифицированные международные договоры Российской Федерации имеют юридическую силу выше, чем у Конституции.</a:t>
            </a:r>
          </a:p>
          <a:p>
            <a:endParaRPr lang="ru-RU" sz="1600" dirty="0" smtClean="0"/>
          </a:p>
          <a:p>
            <a:pPr algn="ctr"/>
            <a:r>
              <a:rPr lang="ru-RU" sz="1600" dirty="0" smtClean="0"/>
              <a:t>Правовая система России основана на традициях римского права, прошедших преломлённое развитие в системе французского права со времен Республики. Например, за основу уголовного законодательства были приняты французские кодификаторы. Вместе с тем, российская правовая система переняла и некоторые элементы прецедентного права, которое распространяется, например, на </a:t>
            </a:r>
            <a:r>
              <a:rPr lang="ru-RU" sz="1600" dirty="0" err="1" smtClean="0"/>
              <a:t>некодифицированные</a:t>
            </a:r>
            <a:r>
              <a:rPr lang="ru-RU" sz="1600" dirty="0" smtClean="0"/>
              <a:t> области правоотношений в гражданском праве или судебно-правовую деятельность Конституционного суда.</a:t>
            </a:r>
          </a:p>
          <a:p>
            <a:pPr algn="ctr"/>
            <a:endParaRPr lang="ru-RU" sz="2400" b="1" dirty="0" smtClean="0"/>
          </a:p>
          <a:p>
            <a:pPr algn="ctr"/>
            <a:endParaRPr lang="ru-RU" sz="24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34617"/>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lgn="ctr"/>
            <a:r>
              <a:rPr lang="ru-RU" sz="2400" b="1" dirty="0" smtClean="0"/>
              <a:t>Правовая система США</a:t>
            </a:r>
          </a:p>
          <a:p>
            <a:pPr algn="ctr"/>
            <a:endParaRPr lang="ru-RU" sz="2400" b="1" dirty="0" smtClean="0"/>
          </a:p>
          <a:p>
            <a:r>
              <a:rPr lang="ru-RU" dirty="0" smtClean="0"/>
              <a:t>Законодательство Соединённых Штатов является многоуровневым (уровень штата и федеральный) и состоит из кодифицированных и </a:t>
            </a:r>
            <a:r>
              <a:rPr lang="ru-RU" dirty="0" err="1" smtClean="0"/>
              <a:t>некодифицированных</a:t>
            </a:r>
            <a:r>
              <a:rPr lang="ru-RU" dirty="0" smtClean="0"/>
              <a:t>  правовых актов, среди которых наиболее важное место занимает Конституция США. Именно её наличие, а также кодификация общего права отличает американскую правовую систему от английской. Конституция устанавливает границы федерального законодательства, состоящего из законодательных актов Конгресса, международных договоров,  </a:t>
            </a:r>
            <a:r>
              <a:rPr lang="ru-RU" dirty="0" err="1" smtClean="0"/>
              <a:t>ратифицированых</a:t>
            </a:r>
            <a:r>
              <a:rPr lang="ru-RU" dirty="0" smtClean="0"/>
              <a:t>  Конгрессом, конституционных положений и актов, принятых исполнительной властью, а также прецедентного права, формируемого федеральной судебной системой.</a:t>
            </a:r>
          </a:p>
          <a:p>
            <a:r>
              <a:rPr lang="ru-RU" dirty="0" smtClean="0"/>
              <a:t>Основа построения государственной системы в США заключается в том, что она строится от штатов к федерации, а не наоборот, и каждый штат обладает полным суверенитетом на своей территории, за исключением того, что было передано федеральному правительству. Поэтому штаты принимают свои законы, могут предоставлять своим гражданам более широкие права, чем установлено федеральным законодательством, а конституции многих штатов гораздо длиннее и подробнее в отличие от Конституции США. Однако конституции и законы штатов не должны противоречить Конституции США.</a:t>
            </a:r>
          </a:p>
          <a:p>
            <a:r>
              <a:rPr lang="ru-RU" dirty="0" smtClean="0"/>
              <a:t>Одно из центральных мест в правовой системе США принадлежит общему праву, оно формируется как на уровне федерации в целом, так и на уровне каждого штата. Луизиана является единственным штатом, где в общих чертах действует романо-германское право, в то время как англосаксонское общее право, базирующееся на прецеденте, проникло сюда лишь в очень слабой степени.</a:t>
            </a:r>
          </a:p>
          <a:p>
            <a:pPr algn="ctr"/>
            <a:endParaRPr lang="ru-RU" sz="24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7301"/>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9144000" cy="6863417"/>
          </a:xfrm>
          <a:prstGeom prst="rect">
            <a:avLst/>
          </a:prstGeom>
          <a:noFill/>
        </p:spPr>
        <p:txBody>
          <a:bodyPr wrap="square" rtlCol="0">
            <a:spAutoFit/>
          </a:bodyPr>
          <a:lstStyle/>
          <a:p>
            <a:pPr algn="ctr"/>
            <a:r>
              <a:rPr lang="ru-RU" sz="2800" b="1" dirty="0" smtClean="0"/>
              <a:t>Правовая система Великобритании</a:t>
            </a:r>
          </a:p>
          <a:p>
            <a:pPr algn="ctr"/>
            <a:endParaRPr lang="ru-RU" sz="2800" b="1" dirty="0" smtClean="0"/>
          </a:p>
          <a:p>
            <a:r>
              <a:rPr lang="ru-RU" sz="1600" dirty="0" smtClean="0"/>
              <a:t>Великобритания не имеет единой правовой системы. Она состоит из трёх относительно самостоятельных частей: в Англии и Уэльсе действует английское право; в Северной Ирландии — английское право в совокупности с актами Парламента Ирландии, принятыми до 1921 года и актами собственного парламента; в Шотландии действует своя правовая система, которая является смешанной и представляет собой дуализм романо-германского и общего права.</a:t>
            </a:r>
          </a:p>
          <a:p>
            <a:r>
              <a:rPr lang="ru-RU" sz="1600" dirty="0" smtClean="0"/>
              <a:t>В Великобритании не существует единой писанной конституции, её заменяет совокупность актов различного характера, а также нормы общего права и некоторые конституционные обычаи. Наиболее важными актами, образующими британскую конституцию являются Великая хартия вольностей (1215),Хабеас корпус акт, Билль о правах (1689) и Акт о престолонаследии (1701).</a:t>
            </a:r>
          </a:p>
          <a:p>
            <a:r>
              <a:rPr lang="ru-RU" sz="1600" dirty="0" smtClean="0"/>
              <a:t>В английском праве основными источниками являются судебные прецеденты, статуты, издаваемые парламентом, а также акты, принимаемые правительством в рамках делегированного правотворчества. Судебные прецеденты образуют нормы общего права и нормы права справедливости, последние складывались из решений Суда канцлера до 1875 года и впоследствии были объединены с общим правом. Шотландское право в качестве источников признаёт законодательство, принятое своим парламентом и правительством; судебные прецеденты; правовую доктрину (научные труды шотландских юристов) и обычаи. Общее право Шотландии отличается от английского принципами его применения судами, также имеются различия по содержанию и терминологии, поскольку в нём были использованы некоторые институты римского права. В Шотландии действуют некоторые английские законы, действие которых распространяются или же на территорию всей страны, или же они специально были приняты для Шотландии.</a:t>
            </a:r>
          </a:p>
          <a:p>
            <a:r>
              <a:rPr lang="ru-RU" sz="1600" dirty="0" smtClean="0"/>
              <a:t>Верховный суд Великобритании является высшей судебной инстанцией в стране по всем уголовным и гражданским делам в Англии, Уэльсе и Северной Ирландии; в Шотландии — только по гражданскими делам, а по уголовным — действует самостоятельный Высший уголовный суд</a:t>
            </a:r>
          </a:p>
          <a:p>
            <a:endParaRPr lang="ru-RU" sz="16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37565"/>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6672"/>
            <a:ext cx="8712968" cy="5940088"/>
          </a:xfrm>
          <a:prstGeom prst="rect">
            <a:avLst/>
          </a:prstGeom>
          <a:noFill/>
        </p:spPr>
        <p:txBody>
          <a:bodyPr wrap="square" rtlCol="0">
            <a:spAutoFit/>
          </a:bodyPr>
          <a:lstStyle/>
          <a:p>
            <a:pPr algn="ctr"/>
            <a:r>
              <a:rPr lang="ru-RU" sz="2800" b="1" dirty="0" smtClean="0"/>
              <a:t>Правовая система Германии</a:t>
            </a:r>
          </a:p>
          <a:p>
            <a:pPr algn="ctr"/>
            <a:endParaRPr lang="ru-RU" sz="2800" b="1" dirty="0" smtClean="0"/>
          </a:p>
          <a:p>
            <a:r>
              <a:rPr lang="ru-RU" dirty="0" smtClean="0"/>
              <a:t>Основные черты нынешней немецкой правовой системы возникли сразу после объединения ряда германских государств в Северо-Германский союз в 1867 году (с 1871 года Германская империя). Именно с этого момента начинается процесс издания общегерманских законов, повлиявших на её становление.</a:t>
            </a:r>
          </a:p>
          <a:p>
            <a:r>
              <a:rPr lang="ru-RU" dirty="0" smtClean="0"/>
              <a:t>Германское право как и романское основано на рецепции римского права и является одной из главных составляющих романо-германской правовой семьи. Оно оказало большое влияние на формирование национальных правовых систем </a:t>
            </a:r>
            <a:r>
              <a:rPr lang="ru-RU" dirty="0" err="1" smtClean="0"/>
              <a:t>центральноевропейских</a:t>
            </a:r>
            <a:r>
              <a:rPr lang="ru-RU" dirty="0" smtClean="0"/>
              <a:t> и прибалтийских стран, Греции, Турции, Японии и др.</a:t>
            </a:r>
          </a:p>
          <a:p>
            <a:r>
              <a:rPr lang="ru-RU" dirty="0" smtClean="0"/>
              <a:t>В современной правовой системе ФРГ определяющее значение имеет Конституция (Основной закон), принятая в 1949 году. Она, главным образом, устанавливает порядок взаимоотношений между федерацией и землями, где решающая роль в сфере законодательства принадлежит федерации, а земли регулируют только определённый круг вопросов. Все отрасли права классически разделяются на публичные (нем. </a:t>
            </a:r>
            <a:r>
              <a:rPr lang="ru-RU" i="1" dirty="0" err="1" smtClean="0"/>
              <a:t>Öffentliches</a:t>
            </a:r>
            <a:r>
              <a:rPr lang="ru-RU" i="1" dirty="0" smtClean="0"/>
              <a:t> </a:t>
            </a:r>
            <a:r>
              <a:rPr lang="ru-RU" i="1" dirty="0" err="1" smtClean="0"/>
              <a:t>Recht</a:t>
            </a:r>
            <a:r>
              <a:rPr lang="ru-RU" dirty="0" smtClean="0"/>
              <a:t>) и частные (нем. </a:t>
            </a:r>
            <a:r>
              <a:rPr lang="ru-RU" i="1" dirty="0" err="1" smtClean="0"/>
              <a:t>Privatrecht</a:t>
            </a:r>
            <a:r>
              <a:rPr lang="ru-RU" dirty="0" smtClean="0"/>
              <a:t>). Судебные решения не являются здесь источниками права, но при этом решениям Конституционного суда ФРГ придаётся особое значение.</a:t>
            </a:r>
          </a:p>
          <a:p>
            <a:pPr algn="ctr"/>
            <a:endParaRPr lang="ru-RU" b="1" dirty="0" smtClean="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0717"/>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6672"/>
            <a:ext cx="8712968" cy="6093976"/>
          </a:xfrm>
          <a:prstGeom prst="rect">
            <a:avLst/>
          </a:prstGeom>
          <a:noFill/>
        </p:spPr>
        <p:txBody>
          <a:bodyPr wrap="square" rtlCol="0">
            <a:spAutoFit/>
          </a:bodyPr>
          <a:lstStyle/>
          <a:p>
            <a:pPr algn="ctr"/>
            <a:r>
              <a:rPr lang="ru-RU" sz="2800" b="1" dirty="0" smtClean="0"/>
              <a:t>Правовая система Франции</a:t>
            </a:r>
          </a:p>
          <a:p>
            <a:pPr algn="ctr"/>
            <a:endParaRPr lang="ru-RU" sz="2800" b="1" dirty="0" smtClean="0"/>
          </a:p>
          <a:p>
            <a:r>
              <a:rPr lang="ru-RU" dirty="0" smtClean="0"/>
              <a:t>Правовая система Франции сформировалась после Великой французской революции, главным образом в период правления Наполеона (1799—1814). Важнейшими правовыми актами, повлиявшими на её становление и развитие являются Декларация прав человека и гражданина 1789 года, Гражданский кодекс 1804 года, Гражданский процессуальный кодекс 1806 года, Торговый кодекс 1807 года, Уголовно-процессуальный кодекс 1808 года и Уголовный кодекс 1810 года.</a:t>
            </a:r>
          </a:p>
          <a:p>
            <a:r>
              <a:rPr lang="ru-RU" dirty="0" smtClean="0"/>
              <a:t>Гражданский кодекс Франции оказал огромное влияние на разработку и кодификацию гражданского права во всей континентальной Европе, в Северной Америке (в Луизиане и Квебеке), Латинской Америке и во всех странах, которые были французскими колониями.</a:t>
            </a:r>
          </a:p>
          <a:p>
            <a:r>
              <a:rPr lang="ru-RU" dirty="0" smtClean="0"/>
              <a:t>Во Франции источники права принято делить на первичные и вторичные. К первичным относятся нормативные акты, среди которых главное место занимают законы, принятые парламентом. Существуют органические законы, дополняющие важные конституционные положения и обычные, которые регулируют остальные правоотношения. Особое место отводится ордонансам — актам, принятие которых парламентом делегировано правительству. К вторичным же источникам относятся судебные решения, которые интерпретируют нормы первичных.</a:t>
            </a:r>
          </a:p>
          <a:p>
            <a:pPr algn="ctr"/>
            <a:endParaRPr lang="ru-RU" sz="28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4742"/>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602081"/>
          </a:xfrm>
          <a:prstGeom prst="rect">
            <a:avLst/>
          </a:prstGeom>
          <a:noFill/>
        </p:spPr>
        <p:txBody>
          <a:bodyPr wrap="square" rtlCol="0">
            <a:spAutoFit/>
          </a:bodyPr>
          <a:lstStyle/>
          <a:p>
            <a:pPr algn="ctr"/>
            <a:r>
              <a:rPr lang="ru-RU" sz="2800" b="1" dirty="0" smtClean="0"/>
              <a:t>Международное право</a:t>
            </a:r>
          </a:p>
          <a:p>
            <a:r>
              <a:rPr lang="ru-RU" dirty="0" smtClean="0"/>
              <a:t>Международное право является особой правовой системой, которая регулирует межгосударственные отношения в целях обеспечения мира и сотрудничества. Оно служит необходимой основой для организации стабильных международных отношений. Международное право отличается от национальных правовых систем тем, что регулирует, в первую очередь, отношения между государствами, а не между частными лицами. Нормы международного права создаются путём соглашения межгосударственных субъектов, таких как суверенные государства, международные организации и </a:t>
            </a:r>
            <a:r>
              <a:rPr lang="ru-RU" dirty="0" err="1" smtClean="0"/>
              <a:t>государствоподобные</a:t>
            </a:r>
            <a:r>
              <a:rPr lang="ru-RU" dirty="0" smtClean="0"/>
              <a:t> образования (нация, борющаяся за самоопределение, повстанческие движения, воюющая сторона).</a:t>
            </a:r>
          </a:p>
          <a:p>
            <a:r>
              <a:rPr lang="ru-RU" dirty="0" smtClean="0"/>
              <a:t>Международное право не является надгосударственным правом — это означает, что государства-члены международного сообщества не обязаны соблюдать определённые нормы международного права, если они явно нарушают их государственный суверенитет. Вместе с тем, соблюдение таких норм как </a:t>
            </a:r>
            <a:r>
              <a:rPr lang="ru-RU" dirty="0" err="1" smtClean="0"/>
              <a:t>Jus</a:t>
            </a:r>
            <a:r>
              <a:rPr lang="ru-RU" dirty="0" smtClean="0"/>
              <a:t> cogens и </a:t>
            </a:r>
            <a:r>
              <a:rPr lang="ru-RU" dirty="0" err="1" smtClean="0"/>
              <a:t>Erga</a:t>
            </a:r>
            <a:r>
              <a:rPr lang="ru-RU" dirty="0" smtClean="0"/>
              <a:t> omnes является неотъемлемой обязанностью всех без исключения государств. Кроме того, в соответствии с принципом суверенного равенства, если государство принимает на себя определённые международные обязательства, оно обязано выполнить их полностью и добросовестно.</a:t>
            </a:r>
          </a:p>
          <a:p>
            <a:r>
              <a:rPr lang="ru-RU" dirty="0" smtClean="0"/>
              <a:t>Немаловажную роль в международно-правовых отношениях занимают международные организации. К примеру, такая универсальная организация как ООН, созданная в 1945 году сразу после Второй мировой войны, отвечает за развитие современного международного права.</a:t>
            </a:r>
          </a:p>
          <a:p>
            <a:pPr algn="ctr"/>
            <a:r>
              <a:rPr lang="ru-RU" i="1" dirty="0" smtClean="0"/>
              <a:t>В международном праве выделяются три основных направления: Международное публичное право, Международное частное право, Наднациональное право (ярким примером является Право Европейского союза).</a:t>
            </a:r>
          </a:p>
          <a:p>
            <a:pPr algn="ctr"/>
            <a:endParaRPr lang="ru-RU" sz="28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5226"/>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5360"/>
            <a:ext cx="8712968" cy="7171194"/>
          </a:xfrm>
          <a:prstGeom prst="rect">
            <a:avLst/>
          </a:prstGeom>
          <a:noFill/>
        </p:spPr>
        <p:txBody>
          <a:bodyPr wrap="square" rtlCol="0">
            <a:spAutoFit/>
          </a:bodyPr>
          <a:lstStyle/>
          <a:p>
            <a:pPr algn="ctr"/>
            <a:r>
              <a:rPr lang="ru-RU" sz="2800" b="1" dirty="0" smtClean="0"/>
              <a:t>Отраслевые юридические науки</a:t>
            </a:r>
          </a:p>
          <a:p>
            <a:pPr algn="ctr"/>
            <a:endParaRPr lang="ru-RU" sz="2800" b="1" dirty="0" smtClean="0"/>
          </a:p>
          <a:p>
            <a:pPr algn="ctr"/>
            <a:r>
              <a:rPr lang="ru-RU" sz="2800" b="1" i="1" dirty="0" smtClean="0"/>
              <a:t>Конституционное право</a:t>
            </a:r>
          </a:p>
          <a:p>
            <a:pPr algn="ctr"/>
            <a:endParaRPr lang="ru-RU" sz="2800" b="1" i="1" dirty="0" smtClean="0"/>
          </a:p>
          <a:p>
            <a:r>
              <a:rPr lang="ru-RU" sz="2000" b="1" dirty="0" smtClean="0"/>
              <a:t>Конституционное право</a:t>
            </a:r>
            <a:r>
              <a:rPr lang="ru-RU" dirty="0" smtClean="0"/>
              <a:t> — отрасль права, закрепляющая в себе основы взаимоотношения личности и государства, конституционные характеристики государства, регламентирующая организацию государственной власти в стране и иные отношения </a:t>
            </a:r>
            <a:r>
              <a:rPr lang="ru-RU" dirty="0" err="1" smtClean="0"/>
              <a:t>конституционного-правового</a:t>
            </a:r>
            <a:r>
              <a:rPr lang="ru-RU" dirty="0" smtClean="0"/>
              <a:t> характера.</a:t>
            </a:r>
          </a:p>
          <a:p>
            <a:endParaRPr lang="ru-RU" dirty="0" smtClean="0"/>
          </a:p>
          <a:p>
            <a:r>
              <a:rPr lang="ru-RU" dirty="0" smtClean="0"/>
              <a:t>Ядром конституционного права является </a:t>
            </a:r>
            <a:r>
              <a:rPr lang="ru-RU" sz="2000" b="1" i="1" dirty="0" smtClean="0"/>
              <a:t>конституция</a:t>
            </a:r>
            <a:r>
              <a:rPr lang="ru-RU" dirty="0" smtClean="0"/>
              <a:t> — правовой акт или совокупность правовых актов, обладающих наивысшей юридической силой и регулирующая основы организации государства и взаимоотношение государства и гражданина.</a:t>
            </a:r>
          </a:p>
          <a:p>
            <a:endParaRPr lang="ru-RU" dirty="0" smtClean="0"/>
          </a:p>
          <a:p>
            <a:pPr algn="ctr"/>
            <a:r>
              <a:rPr lang="ru-RU" i="1" dirty="0" smtClean="0"/>
              <a:t>Конституционное право регулирует наиболее важные общественные отношения (например, основы государственного строя и судоустройства, избирательной системы), закрепляет основные (конституционные) права (такие как право на труд и пр.). Конституционное право также определяет основные права и обязанности государства и гражданина, которые конкретизируются в законах и иных правовых актах, относящихся к иным отраслям права.</a:t>
            </a:r>
          </a:p>
          <a:p>
            <a:pPr algn="ctr"/>
            <a:endParaRPr lang="ru-RU" sz="2800" b="1" i="1" dirty="0" smtClean="0"/>
          </a:p>
          <a:p>
            <a:pPr algn="ctr"/>
            <a:endParaRPr lang="ru-RU" sz="28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617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additive="base">
                                        <p:cTn id="31"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Red_copy_of_the_Russian_constitution.jpg"/>
          <p:cNvPicPr>
            <a:picLocks noChangeAspect="1"/>
          </p:cNvPicPr>
          <p:nvPr/>
        </p:nvPicPr>
        <p:blipFill>
          <a:blip r:embed="rId4" cstate="print"/>
          <a:stretch>
            <a:fillRect/>
          </a:stretch>
        </p:blipFill>
        <p:spPr>
          <a:xfrm>
            <a:off x="6876256" y="3861048"/>
            <a:ext cx="2512990" cy="3148955"/>
          </a:xfrm>
          <a:prstGeom prst="rect">
            <a:avLst/>
          </a:prstGeom>
        </p:spPr>
      </p:pic>
      <p:sp>
        <p:nvSpPr>
          <p:cNvPr id="2" name="TextBox 1"/>
          <p:cNvSpPr txBox="1"/>
          <p:nvPr/>
        </p:nvSpPr>
        <p:spPr>
          <a:xfrm>
            <a:off x="251520" y="476672"/>
            <a:ext cx="8568952" cy="4832092"/>
          </a:xfrm>
          <a:prstGeom prst="rect">
            <a:avLst/>
          </a:prstGeom>
          <a:noFill/>
        </p:spPr>
        <p:txBody>
          <a:bodyPr wrap="square" rtlCol="0">
            <a:spAutoFit/>
          </a:bodyPr>
          <a:lstStyle/>
          <a:p>
            <a:pPr algn="ctr"/>
            <a:r>
              <a:rPr lang="ru-RU" sz="2800" b="1" i="1" dirty="0" smtClean="0"/>
              <a:t>Административное право</a:t>
            </a:r>
          </a:p>
          <a:p>
            <a:pPr algn="ctr"/>
            <a:endParaRPr lang="ru-RU" sz="2800" b="1" i="1" dirty="0" smtClean="0"/>
          </a:p>
          <a:p>
            <a:r>
              <a:rPr lang="ru-RU" sz="2000" b="1" i="1" dirty="0" smtClean="0"/>
              <a:t>Административное право</a:t>
            </a:r>
            <a:r>
              <a:rPr lang="ru-RU" sz="2800" dirty="0" smtClean="0"/>
              <a:t> — отрасль права, регулирующая общественные отношения в сфере управленческой деятельности органов и должностных лиц по исполнению публичных функций государства и муниципальных образований.</a:t>
            </a:r>
          </a:p>
          <a:p>
            <a:r>
              <a:rPr lang="ru-RU" sz="2800" dirty="0" smtClean="0"/>
              <a:t>Во многих странах именуется управленческим правом. В дореволюционной России данная отрасль права именовалась также полицейским правом</a:t>
            </a:r>
          </a:p>
          <a:p>
            <a:pPr algn="ctr"/>
            <a:endParaRPr lang="ru-RU" sz="2800" b="1" i="1" dirty="0"/>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070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424936" cy="6247864"/>
          </a:xfrm>
          <a:prstGeom prst="rect">
            <a:avLst/>
          </a:prstGeom>
          <a:noFill/>
        </p:spPr>
        <p:txBody>
          <a:bodyPr wrap="square" rtlCol="0">
            <a:spAutoFit/>
          </a:bodyPr>
          <a:lstStyle/>
          <a:p>
            <a:pPr algn="ctr"/>
            <a:r>
              <a:rPr lang="ru-RU" sz="2400" b="1" dirty="0" smtClean="0"/>
              <a:t>ПРИЗНАКИ ПРАВА</a:t>
            </a:r>
          </a:p>
          <a:p>
            <a:endParaRPr lang="ru-RU" sz="2000" dirty="0"/>
          </a:p>
          <a:p>
            <a:endParaRPr lang="ru-RU" sz="2000" dirty="0" smtClean="0"/>
          </a:p>
          <a:p>
            <a:r>
              <a:rPr lang="ru-RU" sz="2400" dirty="0" smtClean="0"/>
              <a:t>Различные </a:t>
            </a:r>
            <a:r>
              <a:rPr lang="ru-RU" sz="2400" dirty="0"/>
              <a:t>учёные выделяют различные признаки права, среди них наиболее </a:t>
            </a:r>
            <a:r>
              <a:rPr lang="ru-RU" sz="2400" dirty="0" smtClean="0"/>
              <a:t>распространены:</a:t>
            </a:r>
          </a:p>
          <a:p>
            <a:r>
              <a:rPr lang="ru-RU" sz="2400" dirty="0" smtClean="0"/>
              <a:t>-Нормативность </a:t>
            </a:r>
            <a:r>
              <a:rPr lang="ru-RU" sz="2400" dirty="0"/>
              <a:t>(устанавливает правила поведения общего характера);</a:t>
            </a:r>
          </a:p>
          <a:p>
            <a:r>
              <a:rPr lang="ru-RU" sz="2400" dirty="0" smtClean="0"/>
              <a:t>-Общеобязательность </a:t>
            </a:r>
            <a:r>
              <a:rPr lang="ru-RU" sz="2400" dirty="0"/>
              <a:t>(действие распространяется на всех, либо на большой круг субъектов);</a:t>
            </a:r>
          </a:p>
          <a:p>
            <a:r>
              <a:rPr lang="ru-RU" sz="2400" dirty="0" smtClean="0"/>
              <a:t>-Гарантированность </a:t>
            </a:r>
            <a:r>
              <a:rPr lang="ru-RU" sz="2400" dirty="0"/>
              <a:t>государством (подкреплено мерами государственного принуждения);</a:t>
            </a:r>
          </a:p>
          <a:p>
            <a:r>
              <a:rPr lang="ru-RU" sz="2400" dirty="0" smtClean="0"/>
              <a:t>-Интеллектуально-волевой </a:t>
            </a:r>
            <a:r>
              <a:rPr lang="ru-RU" sz="2400" dirty="0"/>
              <a:t>характер (право выражает волю и сознание людей);</a:t>
            </a:r>
          </a:p>
          <a:p>
            <a:r>
              <a:rPr lang="ru-RU" sz="2400" dirty="0" smtClean="0"/>
              <a:t>-Формальная </a:t>
            </a:r>
            <a:r>
              <a:rPr lang="ru-RU" sz="2400" dirty="0"/>
              <a:t>определённость (нормы права выражены в официальной форме);</a:t>
            </a:r>
          </a:p>
          <a:p>
            <a:r>
              <a:rPr lang="ru-RU" sz="2400" dirty="0" smtClean="0"/>
              <a:t>-Системность </a:t>
            </a:r>
            <a:r>
              <a:rPr lang="ru-RU" sz="2400" dirty="0"/>
              <a:t>(право — это внутренне согласованный, упорядоченный организм).</a:t>
            </a:r>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1232"/>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0"/>
            <a:ext cx="8640960" cy="7171194"/>
          </a:xfrm>
          <a:prstGeom prst="rect">
            <a:avLst/>
          </a:prstGeom>
          <a:noFill/>
        </p:spPr>
        <p:txBody>
          <a:bodyPr wrap="square" rtlCol="0">
            <a:spAutoFit/>
          </a:bodyPr>
          <a:lstStyle/>
          <a:p>
            <a:pPr algn="ctr"/>
            <a:r>
              <a:rPr lang="ru-RU" sz="2800" b="1" dirty="0" smtClean="0"/>
              <a:t>Гражданское право</a:t>
            </a:r>
          </a:p>
          <a:p>
            <a:pPr algn="ctr"/>
            <a:endParaRPr lang="ru-RU" sz="2800" b="1" dirty="0" smtClean="0"/>
          </a:p>
          <a:p>
            <a:r>
              <a:rPr lang="ru-RU" sz="2000" b="1" i="1" dirty="0" smtClean="0"/>
              <a:t>Гражданское право</a:t>
            </a:r>
            <a:r>
              <a:rPr lang="ru-RU" dirty="0" smtClean="0"/>
              <a:t> — термин, использование которого очень разнилось и разнится в разных правовых системах.</a:t>
            </a:r>
          </a:p>
          <a:p>
            <a:endParaRPr lang="ru-RU" dirty="0" smtClean="0"/>
          </a:p>
          <a:p>
            <a:r>
              <a:rPr lang="ru-RU" sz="1600" dirty="0" smtClean="0"/>
              <a:t>Понятие пришло из Римского права, там под «гражданским правом» (лат. </a:t>
            </a:r>
            <a:r>
              <a:rPr lang="ru-RU" sz="1600" i="1" dirty="0" smtClean="0"/>
              <a:t>Ius civile</a:t>
            </a:r>
            <a:r>
              <a:rPr lang="ru-RU" sz="1600" dirty="0" smtClean="0"/>
              <a:t>) понималось право, действенное для граждан Рима и используемое преторами для решения исков между римлянами, в противоположность «праву народов» (лат. </a:t>
            </a:r>
            <a:r>
              <a:rPr lang="ru-RU" sz="1600" i="1" dirty="0" smtClean="0"/>
              <a:t>Ius </a:t>
            </a:r>
            <a:r>
              <a:rPr lang="ru-RU" sz="1600" i="1" dirty="0" err="1" smtClean="0"/>
              <a:t>gentium</a:t>
            </a:r>
            <a:r>
              <a:rPr lang="ru-RU" sz="1600" dirty="0" smtClean="0"/>
              <a:t>), используемого для решения споров между жителями зависимых земель и инородцев, находящихся на подконтрольной территории Рима.</a:t>
            </a:r>
          </a:p>
          <a:p>
            <a:r>
              <a:rPr lang="ru-RU" sz="1600" dirty="0" smtClean="0"/>
              <a:t>В Америке «гражданским правом» (англ. </a:t>
            </a:r>
            <a:r>
              <a:rPr lang="ru-RU" sz="1600" i="1" dirty="0" err="1" smtClean="0"/>
              <a:t>Civil</a:t>
            </a:r>
            <a:r>
              <a:rPr lang="ru-RU" sz="1600" i="1" dirty="0" smtClean="0"/>
              <a:t> </a:t>
            </a:r>
            <a:r>
              <a:rPr lang="ru-RU" sz="1600" i="1" dirty="0" err="1" smtClean="0"/>
              <a:t>law</a:t>
            </a:r>
            <a:r>
              <a:rPr lang="ru-RU" sz="1600" dirty="0" smtClean="0"/>
              <a:t>) как правило называют правовые системы континентальной (романо-германской) правовой семьи.</a:t>
            </a:r>
          </a:p>
          <a:p>
            <a:r>
              <a:rPr lang="ru-RU" sz="1600" dirty="0" smtClean="0"/>
              <a:t>В Европе категория «гражданское право» либо сливается с частным правом, либо обозначает его центральную отрасль, наименее подверженную связи с публичным правом. Долгое время для Европейского частного права было характерно деление на гражданское право и торговое право, регулирующее предпринимательскую деятельность, однако, в течение </a:t>
            </a:r>
            <a:r>
              <a:rPr lang="ru-RU" sz="1600" b="1" dirty="0" smtClean="0"/>
              <a:t>XX века</a:t>
            </a:r>
            <a:r>
              <a:rPr lang="ru-RU" sz="1600" dirty="0" smtClean="0"/>
              <a:t> для большинства европейских стран такое деление отпало, были приняты единые гражданские кодексы.</a:t>
            </a:r>
          </a:p>
          <a:p>
            <a:r>
              <a:rPr lang="ru-RU" sz="1600" dirty="0" smtClean="0"/>
              <a:t>Для России актуально значение «гражданского права» как отрасли права, которая регулирует имущественные и связанные с ними неимущественные отношения. При этом другие </a:t>
            </a:r>
            <a:r>
              <a:rPr lang="ru-RU" sz="1600" dirty="0" err="1" smtClean="0"/>
              <a:t>частно-правовые</a:t>
            </a:r>
            <a:r>
              <a:rPr lang="ru-RU" sz="1600" dirty="0" smtClean="0"/>
              <a:t> отрасли, такие как трудовое право и семейное право (в первую очередь те, у которых имеются свои кодификации, отдельные от ГК РФ) как правило не считают частью гражданского права, однако, пока что эта терминология не устоялась так как долгое время термин «частное право» в России вообще не использовался. Использование термина «гражданское право» в советской науке вместо «частного права» было обусловлено в первую очередь позицией марксистско-ленинской науки, отрицавшей всё «частное» в сфере хозяйства.</a:t>
            </a:r>
          </a:p>
          <a:p>
            <a:pPr algn="ctr"/>
            <a:endParaRPr lang="ru-RU" sz="28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6785"/>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509748"/>
          </a:xfrm>
          <a:prstGeom prst="rect">
            <a:avLst/>
          </a:prstGeom>
          <a:noFill/>
        </p:spPr>
        <p:txBody>
          <a:bodyPr wrap="square" rtlCol="0">
            <a:spAutoFit/>
          </a:bodyPr>
          <a:lstStyle/>
          <a:p>
            <a:pPr algn="ctr"/>
            <a:r>
              <a:rPr lang="ru-RU" sz="2800" b="1" dirty="0" smtClean="0"/>
              <a:t>Права человека</a:t>
            </a:r>
          </a:p>
          <a:p>
            <a:pPr algn="ctr"/>
            <a:endParaRPr lang="ru-RU" sz="2800" b="1" dirty="0" smtClean="0"/>
          </a:p>
          <a:p>
            <a:pPr algn="ctr"/>
            <a:r>
              <a:rPr lang="ru-RU" sz="2400" b="1" i="1" dirty="0" smtClean="0"/>
              <a:t>Права человека</a:t>
            </a:r>
            <a:r>
              <a:rPr lang="ru-RU" sz="1600" dirty="0" smtClean="0"/>
              <a:t> — права, составляющие основу статуса личности в правовом государстве, считаемые прирождёнными и неотъемлемыми для каждого человека независимо от его гражданства, пола, возраста, расы, этнической или религиозной принадлежности. Все они или их часть рассматриваются как естественные права человека. В международном праве впервые права человека были закреплены во Всеобщей декларацией прав человека ООН. Также они составляют основу конституционного права правовых государств. Конкретное выражение и объём этих прав в позитивном праве различных государств, так и в различных международно-правовых договорах разнятся.</a:t>
            </a:r>
          </a:p>
          <a:p>
            <a:endParaRPr lang="ru-RU" sz="1600" dirty="0" smtClean="0"/>
          </a:p>
          <a:p>
            <a:r>
              <a:rPr lang="ru-RU" sz="2000" u="sng" dirty="0" smtClean="0"/>
              <a:t>Всеобщая декларация прав человека закрепляет:</a:t>
            </a:r>
          </a:p>
          <a:p>
            <a:endParaRPr lang="ru-RU" u="sng" dirty="0" smtClean="0"/>
          </a:p>
          <a:p>
            <a:r>
              <a:rPr lang="ru-RU" sz="1600" dirty="0" smtClean="0"/>
              <a:t>-Право на жизнь, на свободу и на личную неприкосновенность;</a:t>
            </a:r>
          </a:p>
          <a:p>
            <a:r>
              <a:rPr lang="ru-RU" sz="1600" dirty="0" smtClean="0"/>
              <a:t>-Право на равную защиту закона, на защиту от дискриминации и от подстрекательства к ней;</a:t>
            </a:r>
          </a:p>
          <a:p>
            <a:r>
              <a:rPr lang="ru-RU" sz="1600" dirty="0" smtClean="0"/>
              <a:t>-Право на свободное передвижение и выбор места жительства, а также на свободное покидание любой страны и возвращение в свою собственную;</a:t>
            </a:r>
          </a:p>
          <a:p>
            <a:r>
              <a:rPr lang="ru-RU" sz="1600" dirty="0" smtClean="0"/>
              <a:t>-Право основывать семью, заключать брак и иметь защиту семьи со стороны общества и государства;</a:t>
            </a:r>
          </a:p>
          <a:p>
            <a:r>
              <a:rPr lang="ru-RU" sz="1600" dirty="0" smtClean="0"/>
              <a:t>-Право владения имуществом;</a:t>
            </a:r>
          </a:p>
          <a:p>
            <a:r>
              <a:rPr lang="ru-RU" sz="1600" dirty="0" smtClean="0"/>
              <a:t>-Право на свободу мысли, свободу совести и религии;</a:t>
            </a:r>
          </a:p>
          <a:p>
            <a:r>
              <a:rPr lang="ru-RU" sz="1600" dirty="0" smtClean="0"/>
              <a:t>-Право на свободу убеждений и на свободное выражение их, беспрепятственная поддержка своих убеждений и поиск, получение информации и идей любыми средствами;</a:t>
            </a:r>
          </a:p>
          <a:p>
            <a:r>
              <a:rPr lang="ru-RU" sz="1600" dirty="0" smtClean="0"/>
              <a:t>-Право на труд, на свободный выбор работы, на справедливые и благоприятные условия труда и на защиту от безработицы;</a:t>
            </a:r>
          </a:p>
          <a:p>
            <a:r>
              <a:rPr lang="ru-RU" sz="1600" dirty="0" smtClean="0"/>
              <a:t>-Право на образование.</a:t>
            </a:r>
          </a:p>
          <a:p>
            <a:pPr algn="ctr"/>
            <a:endParaRPr lang="ru-RU" sz="2800" b="1" dirty="0" smtClean="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2683"/>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32656"/>
            <a:ext cx="9144000" cy="5078313"/>
          </a:xfrm>
          <a:prstGeom prst="rect">
            <a:avLst/>
          </a:prstGeom>
          <a:noFill/>
        </p:spPr>
        <p:txBody>
          <a:bodyPr wrap="square" rtlCol="0">
            <a:spAutoFit/>
          </a:bodyPr>
          <a:lstStyle/>
          <a:p>
            <a:pPr algn="ctr"/>
            <a:r>
              <a:rPr lang="ru-RU" sz="2800" b="1" dirty="0" smtClean="0"/>
              <a:t>Разделение властей</a:t>
            </a:r>
          </a:p>
          <a:p>
            <a:pPr algn="ctr"/>
            <a:endParaRPr lang="ru-RU" sz="2800" b="1" dirty="0" smtClean="0"/>
          </a:p>
          <a:p>
            <a:pPr algn="ctr"/>
            <a:r>
              <a:rPr lang="ru-RU" sz="2000" dirty="0" smtClean="0"/>
              <a:t>Разделение законодательной, исполнительной и судебной властей является одним из важнейших принципов организации государственной власти и функционирования правового государства.</a:t>
            </a:r>
          </a:p>
          <a:p>
            <a:pPr algn="ctr"/>
            <a:endParaRPr lang="ru-RU" sz="2000" dirty="0" smtClean="0"/>
          </a:p>
          <a:p>
            <a:r>
              <a:rPr lang="ru-RU" sz="2000" dirty="0" smtClean="0"/>
              <a:t>Первоначально, идеи принципа разделения властей высказывались ещё Аристотелем. Дальнейшее развитие теории разделения властей связано с именами Джона Локка и Шарля Луи Монтескьё, которые обобщили все идеи и наиболее основательно разработали этот принцип. Отцы-основатели США (А. Гамильтон, Т. </a:t>
            </a:r>
            <a:r>
              <a:rPr lang="ru-RU" sz="2000" dirty="0" err="1" smtClean="0"/>
              <a:t>Джефферсон</a:t>
            </a:r>
            <a:r>
              <a:rPr lang="ru-RU" sz="2000" dirty="0" smtClean="0"/>
              <a:t>, Дж. Мэдисон, Дж. Джей) вКонституции 1787 года развили классическую модель разделения властей, которую дополнили системой «сдержек и противовесов» (англ. </a:t>
            </a:r>
            <a:r>
              <a:rPr lang="ru-RU" sz="2000" i="1" dirty="0" err="1" smtClean="0"/>
              <a:t>checks</a:t>
            </a:r>
            <a:r>
              <a:rPr lang="ru-RU" sz="2000" i="1" dirty="0" smtClean="0"/>
              <a:t> </a:t>
            </a:r>
            <a:r>
              <a:rPr lang="ru-RU" sz="2000" i="1" dirty="0" err="1" smtClean="0"/>
              <a:t>and</a:t>
            </a:r>
            <a:r>
              <a:rPr lang="ru-RU" sz="2000" i="1" dirty="0" smtClean="0"/>
              <a:t> </a:t>
            </a:r>
            <a:r>
              <a:rPr lang="ru-RU" sz="2000" i="1" dirty="0" err="1" smtClean="0"/>
              <a:t>balances</a:t>
            </a:r>
            <a:r>
              <a:rPr lang="ru-RU" sz="2000" dirty="0" smtClean="0"/>
              <a:t>), то есть системой контроля каждой ветвью власти за другой.</a:t>
            </a:r>
          </a:p>
          <a:p>
            <a:pPr algn="ctr"/>
            <a:endParaRPr lang="ru-RU" sz="2800" b="1" dirty="0"/>
          </a:p>
        </p:txBody>
      </p:sp>
      <p:pic>
        <p:nvPicPr>
          <p:cNvPr id="6" name="Рисунок 5" descr="vetvi_vlasti.jpg"/>
          <p:cNvPicPr>
            <a:picLocks noChangeAspect="1"/>
          </p:cNvPicPr>
          <p:nvPr/>
        </p:nvPicPr>
        <p:blipFill>
          <a:blip r:embed="rId4" cstate="print"/>
          <a:stretch>
            <a:fillRect/>
          </a:stretch>
        </p:blipFill>
        <p:spPr>
          <a:xfrm>
            <a:off x="5183560" y="4655511"/>
            <a:ext cx="3960440" cy="2202489"/>
          </a:xfrm>
          <a:prstGeom prst="rect">
            <a:avLst/>
          </a:prstGeom>
        </p:spPr>
      </p:pic>
      <p:sp>
        <p:nvSpPr>
          <p:cNvPr id="2" name="Місце для нижнього колонтитула 1"/>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327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332656"/>
            <a:ext cx="8784976" cy="4770537"/>
          </a:xfrm>
          <a:prstGeom prst="rect">
            <a:avLst/>
          </a:prstGeom>
          <a:noFill/>
        </p:spPr>
        <p:txBody>
          <a:bodyPr wrap="square" rtlCol="0">
            <a:spAutoFit/>
          </a:bodyPr>
          <a:lstStyle/>
          <a:p>
            <a:pPr algn="ctr"/>
            <a:r>
              <a:rPr lang="ru-RU" sz="2800" b="1" dirty="0" smtClean="0"/>
              <a:t>Правосудие</a:t>
            </a:r>
          </a:p>
          <a:p>
            <a:pPr algn="ctr"/>
            <a:endParaRPr lang="ru-RU" sz="2800" b="1" dirty="0" smtClean="0"/>
          </a:p>
          <a:p>
            <a:pPr algn="ctr"/>
            <a:r>
              <a:rPr lang="ru-RU" sz="2800" b="1" i="1" dirty="0" smtClean="0"/>
              <a:t>Правосудие</a:t>
            </a:r>
            <a:r>
              <a:rPr lang="ru-RU" sz="2800" dirty="0" smtClean="0"/>
              <a:t> — </a:t>
            </a:r>
            <a:r>
              <a:rPr lang="ru-RU" sz="2000" dirty="0" smtClean="0"/>
              <a:t>вид правоохранительной деятельности по рассмотрению и разрешению различных категорий дел. Оно обеспечивает верховенство законов, суверенитет личности и защищает права и свободы граждан. </a:t>
            </a:r>
          </a:p>
          <a:p>
            <a:endParaRPr lang="ru-RU" sz="2000" dirty="0" smtClean="0"/>
          </a:p>
          <a:p>
            <a:r>
              <a:rPr lang="ru-RU" sz="2000" dirty="0" smtClean="0"/>
              <a:t>Посредством правосудия государство несёт ответственность перед личностью.</a:t>
            </a:r>
          </a:p>
          <a:p>
            <a:r>
              <a:rPr lang="ru-RU" sz="2000" dirty="0" smtClean="0"/>
              <a:t>В либеральных демократических государствах правосудие осуществляется только судом на принципах законности, неприкосновенности личности, состязательности и равноправия сторон в процессе. Создание чрезвычайных судов не допускается.</a:t>
            </a:r>
          </a:p>
          <a:p>
            <a:r>
              <a:rPr lang="ru-RU" sz="2000" dirty="0" smtClean="0"/>
              <a:t>В странах общего права решения судов приобретают силу закона, равную применённой правовой норме (судебный прецедент).</a:t>
            </a:r>
          </a:p>
          <a:p>
            <a:pPr algn="ctr"/>
            <a:endParaRPr lang="ru-RU" sz="2000" b="1" dirty="0"/>
          </a:p>
        </p:txBody>
      </p:sp>
      <p:pic>
        <p:nvPicPr>
          <p:cNvPr id="4" name="Рисунок 3" descr="Gerechtigkeitsbrunnen.jpg"/>
          <p:cNvPicPr>
            <a:picLocks noChangeAspect="1"/>
          </p:cNvPicPr>
          <p:nvPr/>
        </p:nvPicPr>
        <p:blipFill>
          <a:blip r:embed="rId3" cstate="print"/>
          <a:stretch>
            <a:fillRect/>
          </a:stretch>
        </p:blipFill>
        <p:spPr>
          <a:xfrm>
            <a:off x="6108171" y="4581128"/>
            <a:ext cx="3035829" cy="2276872"/>
          </a:xfrm>
          <a:prstGeom prst="rect">
            <a:avLst/>
          </a:prstGeom>
        </p:spPr>
      </p:pic>
      <p:sp>
        <p:nvSpPr>
          <p:cNvPr id="2" name="Місце для нижнього колонтитула 1"/>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7925"/>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6916"/>
            <a:ext cx="9144000" cy="7571303"/>
          </a:xfrm>
          <a:prstGeom prst="rect">
            <a:avLst/>
          </a:prstGeom>
          <a:noFill/>
        </p:spPr>
        <p:txBody>
          <a:bodyPr wrap="square" rtlCol="0">
            <a:spAutoFit/>
          </a:bodyPr>
          <a:lstStyle/>
          <a:p>
            <a:pPr algn="ctr"/>
            <a:r>
              <a:rPr lang="ru-RU" sz="2800" b="1" dirty="0" smtClean="0"/>
              <a:t>Гражданское общество</a:t>
            </a:r>
          </a:p>
          <a:p>
            <a:pPr algn="ctr"/>
            <a:endParaRPr lang="ru-RU" sz="2800" b="1" dirty="0" smtClean="0"/>
          </a:p>
          <a:p>
            <a:pPr algn="ctr"/>
            <a:r>
              <a:rPr lang="ru-RU" sz="2400" b="1" i="1" dirty="0" smtClean="0"/>
              <a:t>Гражданское общество</a:t>
            </a:r>
            <a:r>
              <a:rPr lang="ru-RU" sz="2000" dirty="0" smtClean="0"/>
              <a:t> — наиболее важный институт современного общества, представляющий собой совокупность неполитических отношений и социальных групп и коллективов, которые объединены специфическими интересами (экономическими, этническими, культурными и др.), реализуемыми вне сферы деятельности властно-государственных структур и позволяющими контролировать действия государства.</a:t>
            </a:r>
          </a:p>
          <a:p>
            <a:pPr algn="ctr"/>
            <a:endParaRPr lang="ru-RU" sz="2000" dirty="0" smtClean="0"/>
          </a:p>
          <a:p>
            <a:r>
              <a:rPr lang="ru-RU" sz="2000" dirty="0" smtClean="0"/>
              <a:t>Развитое гражданское общество является важнейшей предпосылкой построения правового государства и его равноправным партнером.</a:t>
            </a:r>
          </a:p>
          <a:p>
            <a:r>
              <a:rPr lang="ru-RU" sz="2000" dirty="0" smtClean="0"/>
              <a:t>Классическое понимание гражданского общества восходит к учениям Т. Гоббса и Дж. Локка. Они считали, что идея мирного сосуществование людей в обществе может быть обеспечена только посредством социальных договоров и соглашений, основанных на естественно-правовых началах. Поэтому наличие абсолютной власти у государства в корне несовместимо с гражданским обществом и противоречит ему. Тем не менее, они не считали, что гражданское общество должно быть отделено от государства. Позднее Гегель полностью изменил представления о гражданском обществе, указав о его противоположности с государством и определив как сферу действия сугубо частного интереса.</a:t>
            </a:r>
          </a:p>
          <a:p>
            <a:pPr algn="ctr"/>
            <a:endParaRPr lang="ru-RU" sz="2800" b="1" dirty="0" smtClean="0"/>
          </a:p>
          <a:p>
            <a:pPr algn="ctr"/>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7862"/>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20298576">
            <a:off x="210381" y="1561500"/>
            <a:ext cx="8998232" cy="2862322"/>
          </a:xfrm>
          <a:prstGeom prst="rect">
            <a:avLst/>
          </a:prstGeom>
          <a:noFill/>
        </p:spPr>
        <p:txBody>
          <a:bodyPr wrap="square" rtlCol="0">
            <a:spAutoFit/>
          </a:bodyPr>
          <a:lstStyle/>
          <a:p>
            <a:pPr algn="ctr"/>
            <a:r>
              <a:rPr lang="ru-RU" sz="6000" i="1" dirty="0" smtClean="0"/>
              <a:t>Спасибо за внимание!</a:t>
            </a:r>
          </a:p>
          <a:p>
            <a:pPr algn="ctr"/>
            <a:r>
              <a:rPr lang="ru-RU" sz="6000" i="1" dirty="0" smtClean="0"/>
              <a:t>Надеюсь, было интересно!</a:t>
            </a:r>
          </a:p>
          <a:p>
            <a:pPr algn="ctr"/>
            <a:r>
              <a:rPr lang="ru-RU" sz="6000" i="1" dirty="0" smtClean="0"/>
              <a:t>Конец!</a:t>
            </a:r>
            <a:endParaRPr lang="ru-RU" sz="6000" i="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596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загруженное.jpg"/>
          <p:cNvPicPr>
            <a:picLocks noChangeAspect="1"/>
          </p:cNvPicPr>
          <p:nvPr/>
        </p:nvPicPr>
        <p:blipFill>
          <a:blip r:embed="rId3" cstate="print"/>
          <a:stretch>
            <a:fillRect/>
          </a:stretch>
        </p:blipFill>
        <p:spPr>
          <a:xfrm>
            <a:off x="1907704" y="-171400"/>
            <a:ext cx="5696094" cy="7270392"/>
          </a:xfrm>
          <a:prstGeom prst="rect">
            <a:avLst/>
          </a:prstGeom>
        </p:spPr>
      </p:pic>
      <p:sp>
        <p:nvSpPr>
          <p:cNvPr id="2" name="TextBox 1"/>
          <p:cNvSpPr txBox="1"/>
          <p:nvPr/>
        </p:nvSpPr>
        <p:spPr>
          <a:xfrm>
            <a:off x="395536" y="764704"/>
            <a:ext cx="8424936" cy="5170646"/>
          </a:xfrm>
          <a:prstGeom prst="rect">
            <a:avLst/>
          </a:prstGeom>
          <a:noFill/>
        </p:spPr>
        <p:txBody>
          <a:bodyPr wrap="square" rtlCol="0">
            <a:spAutoFit/>
          </a:bodyPr>
          <a:lstStyle/>
          <a:p>
            <a:pPr algn="ctr"/>
            <a:r>
              <a:rPr lang="ru-RU" sz="2400" b="1" dirty="0"/>
              <a:t>Представления о праве и понятия </a:t>
            </a:r>
            <a:r>
              <a:rPr lang="ru-RU" sz="2400" b="1" dirty="0" smtClean="0"/>
              <a:t>права</a:t>
            </a:r>
          </a:p>
          <a:p>
            <a:pPr algn="ctr"/>
            <a:endParaRPr lang="ru-RU" sz="2400" b="1" dirty="0" smtClean="0"/>
          </a:p>
          <a:p>
            <a:r>
              <a:rPr lang="ru-RU" sz="2400" dirty="0"/>
              <a:t>Чтобы систематизировать представления различных учёных о существе права (</a:t>
            </a:r>
            <a:r>
              <a:rPr lang="ru-RU" sz="2400" dirty="0" err="1"/>
              <a:t>правопонимание</a:t>
            </a:r>
            <a:r>
              <a:rPr lang="ru-RU" sz="2400" dirty="0"/>
              <a:t> разных учёных), составляются классификации </a:t>
            </a:r>
            <a:r>
              <a:rPr lang="ru-RU" sz="2400" dirty="0" err="1"/>
              <a:t>правопониманий</a:t>
            </a:r>
            <a:r>
              <a:rPr lang="ru-RU" sz="2400" dirty="0"/>
              <a:t> и понятий, при этом последние создаются в рамках этих </a:t>
            </a:r>
            <a:r>
              <a:rPr lang="ru-RU" sz="2400" dirty="0" err="1"/>
              <a:t>правопониманий</a:t>
            </a:r>
            <a:r>
              <a:rPr lang="ru-RU" sz="2400" dirty="0"/>
              <a:t>.</a:t>
            </a:r>
          </a:p>
          <a:p>
            <a:r>
              <a:rPr lang="ru-RU" sz="2400" dirty="0"/>
              <a:t>Большая часть этих классификаций заключается в делении </a:t>
            </a:r>
            <a:r>
              <a:rPr lang="ru-RU" sz="2400" dirty="0" err="1"/>
              <a:t>правопонимания</a:t>
            </a:r>
            <a:r>
              <a:rPr lang="ru-RU" sz="2400" dirty="0"/>
              <a:t> на позитивистское и философско-правовое. В. А. </a:t>
            </a:r>
            <a:r>
              <a:rPr lang="ru-RU" sz="2400" dirty="0" err="1"/>
              <a:t>Четвернин</a:t>
            </a:r>
            <a:r>
              <a:rPr lang="ru-RU" sz="2400" dirty="0"/>
              <a:t> называет их как </a:t>
            </a:r>
            <a:r>
              <a:rPr lang="ru-RU" sz="2400" dirty="0" err="1"/>
              <a:t>потестарное</a:t>
            </a:r>
            <a:r>
              <a:rPr lang="ru-RU" sz="2400" dirty="0"/>
              <a:t> и </a:t>
            </a:r>
            <a:r>
              <a:rPr lang="ru-RU" sz="2400" dirty="0" err="1" smtClean="0"/>
              <a:t>непотестарное</a:t>
            </a:r>
            <a:r>
              <a:rPr lang="ru-RU" sz="2400" dirty="0" smtClean="0"/>
              <a:t>,</a:t>
            </a:r>
            <a:r>
              <a:rPr lang="ru-RU" sz="2400" dirty="0"/>
              <a:t> О. Э. </a:t>
            </a:r>
            <a:r>
              <a:rPr lang="ru-RU" sz="2400" dirty="0" err="1"/>
              <a:t>Лейст</a:t>
            </a:r>
            <a:r>
              <a:rPr lang="ru-RU" sz="2400" dirty="0"/>
              <a:t> как </a:t>
            </a:r>
            <a:r>
              <a:rPr lang="ru-RU" sz="2400" dirty="0" err="1"/>
              <a:t>правопонимание</a:t>
            </a:r>
            <a:r>
              <a:rPr lang="ru-RU" sz="2400" dirty="0"/>
              <a:t> </a:t>
            </a:r>
            <a:r>
              <a:rPr lang="ru-RU" sz="2400" dirty="0" err="1"/>
              <a:t>нормативистской</a:t>
            </a:r>
            <a:r>
              <a:rPr lang="ru-RU" sz="2400" dirty="0"/>
              <a:t> и нравственной школы </a:t>
            </a:r>
            <a:r>
              <a:rPr lang="ru-RU" sz="2400" dirty="0" err="1" smtClean="0"/>
              <a:t>прав,а</a:t>
            </a:r>
            <a:r>
              <a:rPr lang="ru-RU" sz="2400" dirty="0"/>
              <a:t> В. С. </a:t>
            </a:r>
            <a:r>
              <a:rPr lang="ru-RU" sz="2400" dirty="0" err="1"/>
              <a:t>Нерсесянц</a:t>
            </a:r>
            <a:r>
              <a:rPr lang="ru-RU" sz="2400" dirty="0"/>
              <a:t> как </a:t>
            </a:r>
            <a:r>
              <a:rPr lang="ru-RU" sz="2400" dirty="0" err="1"/>
              <a:t>легистское</a:t>
            </a:r>
            <a:r>
              <a:rPr lang="ru-RU" sz="2400" dirty="0"/>
              <a:t> и юридическое </a:t>
            </a:r>
            <a:r>
              <a:rPr lang="ru-RU" sz="2400" dirty="0" err="1" smtClean="0"/>
              <a:t>правопонимание</a:t>
            </a:r>
            <a:r>
              <a:rPr lang="ru-RU" sz="2400" dirty="0" smtClean="0"/>
              <a:t>.</a:t>
            </a:r>
            <a:endParaRPr lang="ru-RU" sz="2400" dirty="0"/>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11092"/>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894195"/>
          </a:xfrm>
          <a:prstGeom prst="rect">
            <a:avLst/>
          </a:prstGeom>
          <a:noFill/>
        </p:spPr>
        <p:txBody>
          <a:bodyPr wrap="square" rtlCol="0">
            <a:spAutoFit/>
          </a:bodyPr>
          <a:lstStyle/>
          <a:p>
            <a:pPr algn="ctr"/>
            <a:r>
              <a:rPr lang="ru-RU" sz="2800" b="1" dirty="0"/>
              <a:t>Теории происхождения </a:t>
            </a:r>
            <a:r>
              <a:rPr lang="ru-RU" sz="2800" b="1" dirty="0" smtClean="0"/>
              <a:t>права</a:t>
            </a:r>
          </a:p>
          <a:p>
            <a:pPr algn="ctr"/>
            <a:endParaRPr lang="ru-RU" sz="2800" b="1" dirty="0" smtClean="0"/>
          </a:p>
          <a:p>
            <a:r>
              <a:rPr lang="ru-RU" sz="1600" b="1" dirty="0">
                <a:hlinkClick r:id="rId4" tooltip="Теологическая теория (страница отсутствует)"/>
              </a:rPr>
              <a:t>Теологическая теория</a:t>
            </a:r>
            <a:r>
              <a:rPr lang="ru-RU" sz="1600" dirty="0"/>
              <a:t>: Законы существуют вечно, ибо являются Божественным даром. Они определяют порядок жизни в соответствии с идеалами добра и справедливости, дарованной свыше.</a:t>
            </a:r>
          </a:p>
          <a:p>
            <a:r>
              <a:rPr lang="ru-RU" sz="1600" b="1" dirty="0">
                <a:hlinkClick r:id="rId5" tooltip="Теория естественного права"/>
              </a:rPr>
              <a:t>Теория естественного права</a:t>
            </a:r>
            <a:r>
              <a:rPr lang="ru-RU" sz="1600" dirty="0"/>
              <a:t>: Человек от рождения и природы обладает неотъемлемыми естественными правами (право на жизнь, свободу, равенство), которые нельзя отменить, изменить. Законы соответствуют нравственным установкам людей и не могут существовать без них.</a:t>
            </a:r>
          </a:p>
          <a:p>
            <a:r>
              <a:rPr lang="ru-RU" sz="1600" b="1" dirty="0">
                <a:hlinkClick r:id="rId6" tooltip="Психологическая теория права"/>
              </a:rPr>
              <a:t>Психологическая теория</a:t>
            </a:r>
            <a:r>
              <a:rPr lang="ru-RU" sz="1600" dirty="0"/>
              <a:t>: Право есть результат человеческих переживаний. Законы государства зависят от психологии людей.</a:t>
            </a:r>
          </a:p>
          <a:p>
            <a:r>
              <a:rPr lang="ru-RU" sz="1600" b="1" dirty="0">
                <a:hlinkClick r:id="rId7" tooltip="Историческая школа права"/>
              </a:rPr>
              <a:t>Историческая школа</a:t>
            </a:r>
            <a:r>
              <a:rPr lang="ru-RU" sz="1600" dirty="0"/>
              <a:t>: Потребности разрешить противоречия жизни приводят к появлению права, способного уладить конфликт и установить порядок в поведении людей. Право первоначально возникает в сознании человека, а затем фиксируется в законах. Правовые нормы способны изменяться, так как меняется сама жизнь, которую они регулируют.</a:t>
            </a:r>
          </a:p>
          <a:p>
            <a:r>
              <a:rPr lang="ru-RU" sz="1600" b="1" dirty="0" err="1">
                <a:hlinkClick r:id="rId8" tooltip="Нормативистская школа права"/>
              </a:rPr>
              <a:t>Нормативистская</a:t>
            </a:r>
            <a:r>
              <a:rPr lang="ru-RU" sz="1600" b="1" dirty="0">
                <a:hlinkClick r:id="rId8" tooltip="Нормативистская школа права"/>
              </a:rPr>
              <a:t> теория</a:t>
            </a:r>
            <a:r>
              <a:rPr lang="ru-RU" sz="1600" dirty="0"/>
              <a:t>: Государство диктует людям модель поведения. Право исходит от государства и является системой норм, построенных в виде пирамиды.</a:t>
            </a:r>
          </a:p>
          <a:p>
            <a:r>
              <a:rPr lang="ru-RU" sz="1600" b="1" dirty="0">
                <a:hlinkClick r:id="rId9" tooltip="Правовой позитивизм"/>
              </a:rPr>
              <a:t>Позитивистская теория</a:t>
            </a:r>
            <a:r>
              <a:rPr lang="ru-RU" sz="1600" dirty="0"/>
              <a:t>: Право порождено противоречиями жизни, конфликтами, в результате которых победу одерживает сильнейший. Он диктует свои правила «игры» и устанавливает свой порядок. Ему подчиняются побеждённые.</a:t>
            </a:r>
          </a:p>
          <a:p>
            <a:r>
              <a:rPr lang="ru-RU" sz="1600" b="1" dirty="0">
                <a:hlinkClick r:id="rId10" tooltip="Материалистическая теория происхождения государства"/>
              </a:rPr>
              <a:t>Марксистская теория</a:t>
            </a:r>
            <a:r>
              <a:rPr lang="ru-RU" sz="1600" dirty="0"/>
              <a:t>: Право связано с государством и зависит от социально-экономических факторов общества.</a:t>
            </a:r>
          </a:p>
          <a:p>
            <a:r>
              <a:rPr lang="ru-RU" sz="1600" b="1" dirty="0">
                <a:hlinkClick r:id="rId11" tooltip="Примирительная теория права"/>
              </a:rPr>
              <a:t>Примирительная теория</a:t>
            </a:r>
            <a:r>
              <a:rPr lang="ru-RU" sz="1600" dirty="0"/>
              <a:t>: Право является результатом компромисса различных противоборствующих сторон в обществе (зародилось не внутри одного рода, а между различными родами, которые всегда конфликтовали между собой). Данная теория очень популярна в доктрине западных </a:t>
            </a:r>
            <a:r>
              <a:rPr lang="ru-RU" sz="1600" dirty="0" smtClean="0"/>
              <a:t>стран</a:t>
            </a:r>
            <a:endParaRPr lang="ru-RU" sz="1600" dirty="0"/>
          </a:p>
          <a:p>
            <a:r>
              <a:rPr lang="ru-RU" sz="1600" b="1" dirty="0">
                <a:hlinkClick r:id="rId12" tooltip="Регулятивная теория права (страница отсутствует)"/>
              </a:rPr>
              <a:t>Регулятивная теория</a:t>
            </a:r>
            <a:r>
              <a:rPr lang="ru-RU" sz="1600" dirty="0"/>
              <a:t>: Право образовалось с момента, когда у общества возникла потребность по упорядочиванию своих отношений, необходимого для единства </a:t>
            </a:r>
            <a:r>
              <a:rPr lang="ru-RU" sz="1600" dirty="0" smtClean="0"/>
              <a:t>государства.</a:t>
            </a:r>
            <a:endParaRPr lang="ru-RU" sz="1600" dirty="0"/>
          </a:p>
          <a:p>
            <a:endParaRPr lang="ru-RU"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2840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2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20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20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20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2000"/>
                                        <p:tgtEl>
                                          <p:spTgt spid="2">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Effect transition="in" filter="fade">
                                      <p:cBhvr>
                                        <p:cTn id="47" dur="2000"/>
                                        <p:tgtEl>
                                          <p:spTgt spid="2">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Effect transition="in" filter="fade">
                                      <p:cBhvr>
                                        <p:cTn id="52" dur="2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01972"/>
          </a:xfrm>
          <a:prstGeom prst="rect">
            <a:avLst/>
          </a:prstGeom>
          <a:noFill/>
        </p:spPr>
        <p:txBody>
          <a:bodyPr wrap="square" rtlCol="0">
            <a:spAutoFit/>
          </a:bodyPr>
          <a:lstStyle/>
          <a:p>
            <a:pPr algn="ctr"/>
            <a:r>
              <a:rPr lang="ru-RU" sz="2400" dirty="0"/>
              <a:t>Норма </a:t>
            </a:r>
            <a:r>
              <a:rPr lang="ru-RU" sz="2400" dirty="0" smtClean="0"/>
              <a:t>права</a:t>
            </a:r>
          </a:p>
          <a:p>
            <a:pPr algn="ctr"/>
            <a:r>
              <a:rPr lang="ru-RU" dirty="0"/>
              <a:t>Норма права регулирует конкретный вид общественных отношений, содержит установленные или санкционированные государством правила поведения, общеобязательные в пределах сферы своего действия, обеспеченные принудительной силой государства и отражённые в источнике </a:t>
            </a:r>
            <a:r>
              <a:rPr lang="ru-RU" dirty="0" smtClean="0"/>
              <a:t>права.</a:t>
            </a:r>
            <a:endParaRPr lang="ru-RU" dirty="0"/>
          </a:p>
          <a:p>
            <a:pPr algn="ctr"/>
            <a:r>
              <a:rPr lang="ru-RU" b="1" dirty="0"/>
              <a:t>Признаки правовой нормы</a:t>
            </a:r>
            <a:r>
              <a:rPr lang="ru-RU" b="1" dirty="0" smtClean="0"/>
              <a:t>:</a:t>
            </a:r>
            <a:endParaRPr lang="ru-RU" dirty="0"/>
          </a:p>
          <a:p>
            <a:r>
              <a:rPr lang="ru-RU" sz="2000" i="1" dirty="0"/>
              <a:t>Норма права</a:t>
            </a:r>
            <a:r>
              <a:rPr lang="ru-RU" dirty="0"/>
              <a:t> — правило общего характера, имеет </a:t>
            </a:r>
            <a:r>
              <a:rPr lang="ru-RU" dirty="0" err="1"/>
              <a:t>неперсонифицированный</a:t>
            </a:r>
            <a:r>
              <a:rPr lang="ru-RU" dirty="0"/>
              <a:t> характер, обращено ко всему населению или к группе лиц, объединённых одним признаком (например, пенсионерам).</a:t>
            </a:r>
          </a:p>
          <a:p>
            <a:r>
              <a:rPr lang="ru-RU" dirty="0"/>
              <a:t>Норма права всегда обращена в будущее и рассчитана на многократное применение.</a:t>
            </a:r>
          </a:p>
          <a:p>
            <a:r>
              <a:rPr lang="ru-RU" dirty="0"/>
              <a:t>Норма права имеет определённую внутреннюю структуру.</a:t>
            </a:r>
          </a:p>
          <a:p>
            <a:pPr algn="ctr"/>
            <a:r>
              <a:rPr lang="ru-RU" b="1" dirty="0"/>
              <a:t>Структура правовой нормы</a:t>
            </a:r>
            <a:r>
              <a:rPr lang="ru-RU" b="1" dirty="0" smtClean="0"/>
              <a:t>:</a:t>
            </a:r>
            <a:endParaRPr lang="ru-RU" dirty="0"/>
          </a:p>
          <a:p>
            <a:r>
              <a:rPr lang="ru-RU" sz="2000" b="1" dirty="0"/>
              <a:t>Гипотеза</a:t>
            </a:r>
            <a:r>
              <a:rPr lang="ru-RU" dirty="0"/>
              <a:t> (</a:t>
            </a:r>
            <a:r>
              <a:rPr lang="ru-RU" i="1" dirty="0"/>
              <a:t>если…</a:t>
            </a:r>
            <a:r>
              <a:rPr lang="ru-RU" dirty="0"/>
              <a:t>) — элемент юридической нормы, который указывает на условие, при котором эта норма должна осуществляться и на кого распространяется (</a:t>
            </a:r>
            <a:r>
              <a:rPr lang="ru-RU" dirty="0" err="1"/>
              <a:t>адресаты,юридические</a:t>
            </a:r>
            <a:r>
              <a:rPr lang="ru-RU" dirty="0"/>
              <a:t> факты).</a:t>
            </a:r>
          </a:p>
          <a:p>
            <a:r>
              <a:rPr lang="ru-RU" sz="2000" b="1" dirty="0"/>
              <a:t>Диспозиция</a:t>
            </a:r>
            <a:r>
              <a:rPr lang="ru-RU" dirty="0"/>
              <a:t> (</a:t>
            </a:r>
            <a:r>
              <a:rPr lang="ru-RU" i="1" dirty="0"/>
              <a:t>то…</a:t>
            </a:r>
            <a:r>
              <a:rPr lang="ru-RU" dirty="0"/>
              <a:t>) — элемент юридической нормы, который указывает на правило поведения, каким может и каким должно быть это поведение, которому должны следовать участники правоотношений (субъективные права и обязанности адресатов).</a:t>
            </a:r>
          </a:p>
          <a:p>
            <a:r>
              <a:rPr lang="ru-RU" sz="2000" b="1" dirty="0"/>
              <a:t>Санкция </a:t>
            </a:r>
            <a:r>
              <a:rPr lang="ru-RU" dirty="0"/>
              <a:t>(</a:t>
            </a:r>
            <a:r>
              <a:rPr lang="ru-RU" i="1" dirty="0"/>
              <a:t>иначе…</a:t>
            </a:r>
            <a:r>
              <a:rPr lang="ru-RU" dirty="0"/>
              <a:t>) — элемент юридической нормы, который содержит описание неблагоприятных последствий для правонарушителя, мер государственного принуждения, наказания(меры юридической ответственности).</a:t>
            </a:r>
          </a:p>
          <a:p>
            <a:pPr algn="ctr"/>
            <a:r>
              <a:rPr lang="ru-RU" dirty="0"/>
              <a:t>Все нормы права в совокупности составляют систему права, а регулирующие определённый круг общественных отношений — отрасль права. Внутри отраслей, нормы также группируются в правовые институты.</a:t>
            </a:r>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0436"/>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12968" cy="6740307"/>
          </a:xfrm>
          <a:prstGeom prst="rect">
            <a:avLst/>
          </a:prstGeom>
          <a:noFill/>
        </p:spPr>
        <p:txBody>
          <a:bodyPr wrap="square" rtlCol="0">
            <a:spAutoFit/>
          </a:bodyPr>
          <a:lstStyle/>
          <a:p>
            <a:pPr algn="ctr"/>
            <a:r>
              <a:rPr lang="ru-RU" sz="2800" b="1" dirty="0"/>
              <a:t>Источники </a:t>
            </a:r>
            <a:r>
              <a:rPr lang="ru-RU" sz="2800" b="1" dirty="0" smtClean="0"/>
              <a:t>права</a:t>
            </a:r>
          </a:p>
          <a:p>
            <a:pPr algn="ctr"/>
            <a:endParaRPr lang="ru-RU" sz="2800" b="1" dirty="0"/>
          </a:p>
          <a:p>
            <a:pPr algn="ctr"/>
            <a:r>
              <a:rPr lang="ru-RU" dirty="0"/>
              <a:t>Как правило, под термином «источник права» понимается та внешняя форма, в которой выражается объективное право (совокупность всех норм права, система права). В этом смысле источниками права являются: нормативный договор, правовой обычай, судебный прецедент, нормативно-правовые акты и правовая </a:t>
            </a:r>
            <a:r>
              <a:rPr lang="ru-RU" dirty="0" smtClean="0"/>
              <a:t>доктрина.</a:t>
            </a:r>
          </a:p>
          <a:p>
            <a:endParaRPr lang="ru-RU" dirty="0"/>
          </a:p>
          <a:p>
            <a:r>
              <a:rPr lang="ru-RU" sz="2800" b="1" dirty="0"/>
              <a:t>Правовой обычай</a:t>
            </a:r>
            <a:r>
              <a:rPr lang="ru-RU" dirty="0"/>
              <a:t> — исторически сложившееся правило поведения, включённое государством в систему правовых норм и признаваемое источником права. Вместе </a:t>
            </a:r>
            <a:r>
              <a:rPr lang="ru-RU" dirty="0" smtClean="0"/>
              <a:t>правовые обычаи</a:t>
            </a:r>
            <a:r>
              <a:rPr lang="ru-RU" dirty="0"/>
              <a:t> образуют обычное право. В России обычаи в качестве источников права официально признаются в первую очередь в сфере гражданского права, где действуют так называемые обычаи делового оборота. Несмотря на прямое указание </a:t>
            </a:r>
            <a:r>
              <a:rPr lang="ru-RU" dirty="0" err="1"/>
              <a:t>правоприменения</a:t>
            </a:r>
            <a:r>
              <a:rPr lang="ru-RU" dirty="0"/>
              <a:t> обычая делового оборота в Гражданском кодексе, многие авторы (Диаконов В. </a:t>
            </a:r>
            <a:r>
              <a:rPr lang="ru-RU" dirty="0" err="1"/>
              <a:t>В</a:t>
            </a:r>
            <a:r>
              <a:rPr lang="ru-RU" dirty="0" err="1" smtClean="0"/>
              <a:t>.,Сергеев</a:t>
            </a:r>
            <a:r>
              <a:rPr lang="ru-RU" dirty="0" smtClean="0"/>
              <a:t> </a:t>
            </a:r>
            <a:r>
              <a:rPr lang="ru-RU" dirty="0"/>
              <a:t>А. П., Толстой Ю. К</a:t>
            </a:r>
            <a:r>
              <a:rPr lang="ru-RU" dirty="0" smtClean="0"/>
              <a:t>.</a:t>
            </a:r>
            <a:r>
              <a:rPr lang="ru-RU" dirty="0"/>
              <a:t> и др.) не относят его к источникам </a:t>
            </a:r>
            <a:r>
              <a:rPr lang="ru-RU" dirty="0" smtClean="0"/>
              <a:t>права.</a:t>
            </a:r>
          </a:p>
          <a:p>
            <a:endParaRPr lang="ru-RU" dirty="0"/>
          </a:p>
          <a:p>
            <a:r>
              <a:rPr lang="ru-RU" sz="2400" b="1" dirty="0"/>
              <a:t>Нормативный договор</a:t>
            </a:r>
            <a:r>
              <a:rPr lang="ru-RU" dirty="0"/>
              <a:t> — представляет собой соглашение (как правило, хотя бы одной из сторон в котором выступает государство или его часть), из которого вытекают общеобязательные правила поведения (нормы права). Нормативный договор может быть международным, либо же это может быть договор в рамках одного государства, например, между федерацией и её субъектами.</a:t>
            </a:r>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393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6672"/>
            <a:ext cx="8640960" cy="6093976"/>
          </a:xfrm>
          <a:prstGeom prst="rect">
            <a:avLst/>
          </a:prstGeom>
          <a:noFill/>
        </p:spPr>
        <p:txBody>
          <a:bodyPr wrap="square" rtlCol="0">
            <a:spAutoFit/>
          </a:bodyPr>
          <a:lstStyle/>
          <a:p>
            <a:r>
              <a:rPr lang="ru-RU" sz="2800" b="1" dirty="0" smtClean="0"/>
              <a:t>Судебный прецедент</a:t>
            </a:r>
            <a:r>
              <a:rPr lang="ru-RU" dirty="0" smtClean="0"/>
              <a:t> — решение определённого суда по конкретному делу, устанавливающее, изменяющее или отменяющее правовые нормы. В качестве источника права прецедент доминирует в системах общего права.</a:t>
            </a:r>
          </a:p>
          <a:p>
            <a:endParaRPr lang="ru-RU" dirty="0" smtClean="0"/>
          </a:p>
          <a:p>
            <a:r>
              <a:rPr lang="ru-RU" sz="2800" b="1" dirty="0" smtClean="0"/>
              <a:t>Правовая доктрина</a:t>
            </a:r>
            <a:r>
              <a:rPr lang="ru-RU" dirty="0" smtClean="0"/>
              <a:t> — то есть научные работы на правовую тематику. Она может становиться источником права, если санкционируется государством. Некоторое время правовая доктрина имела большое значение в качестве источника права в системе римского права.</a:t>
            </a:r>
          </a:p>
          <a:p>
            <a:endParaRPr lang="ru-RU" dirty="0" smtClean="0"/>
          </a:p>
          <a:p>
            <a:r>
              <a:rPr lang="ru-RU" sz="2800" b="1" dirty="0" smtClean="0"/>
              <a:t>Нормативно-правовой акт</a:t>
            </a:r>
            <a:r>
              <a:rPr lang="ru-RU" dirty="0" smtClean="0"/>
              <a:t> — документ, принимаемый уполномоченным государственным органом, устанавливающий, изменяющий или отменяющий нормы права. Нормативно-правовой акт в России (а также во многих других правовых системах, относящихся к романо-германской семье права) является основным, доминирующим источником права. Нормативные правовые акты принимаются только уполномоченными государственными органами, имеют определённый вид и облекаются в документарную форму. В России и ряде других стран существует деление нормативно-правовых актов на законы и подзаконные акты, при этом первые обычно принимаются законодательной ветвью власти, а вторые —исполнительной.</a:t>
            </a:r>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Sld>
  <p:clrMapOvr>
    <a:masterClrMapping/>
  </p:clrMapOvr>
  <p:transition advTm="21981"/>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476672"/>
            <a:ext cx="8496944" cy="6801862"/>
          </a:xfrm>
          <a:prstGeom prst="rect">
            <a:avLst/>
          </a:prstGeom>
          <a:noFill/>
        </p:spPr>
        <p:txBody>
          <a:bodyPr wrap="square" rtlCol="0">
            <a:spAutoFit/>
          </a:bodyPr>
          <a:lstStyle/>
          <a:p>
            <a:pPr algn="ctr"/>
            <a:r>
              <a:rPr lang="ru-RU" sz="2400" b="1" dirty="0" smtClean="0"/>
              <a:t>Систематизация нормативных актов</a:t>
            </a:r>
          </a:p>
          <a:p>
            <a:pPr algn="ctr"/>
            <a:endParaRPr lang="ru-RU" sz="2400" b="1" dirty="0" smtClean="0"/>
          </a:p>
          <a:p>
            <a:r>
              <a:rPr lang="ru-RU" sz="2800" b="1" dirty="0"/>
              <a:t>Систематизация нормативных актов </a:t>
            </a:r>
            <a:r>
              <a:rPr lang="ru-RU" sz="2400" dirty="0"/>
              <a:t>— деятельность по внутреннему и внешнему упорядочению нормативных актов. Её видами </a:t>
            </a:r>
            <a:r>
              <a:rPr lang="ru-RU" sz="2400" dirty="0" smtClean="0"/>
              <a:t>являются:</a:t>
            </a:r>
            <a:endParaRPr lang="ru-RU" sz="2400" dirty="0"/>
          </a:p>
          <a:p>
            <a:r>
              <a:rPr lang="ru-RU" sz="2400" dirty="0"/>
              <a:t>инкорпорация (объединение нормативных актов по отраслям права, в хронологическом, алфавитном или другом порядке без обновления их содержания);</a:t>
            </a:r>
          </a:p>
          <a:p>
            <a:r>
              <a:rPr lang="ru-RU" sz="2400" dirty="0"/>
              <a:t>консолидация (унификация нормативных актов, устранение их множественности, что достигается путём создания крупных однородных блоков в структуре законодательства);</a:t>
            </a:r>
          </a:p>
          <a:p>
            <a:r>
              <a:rPr lang="ru-RU" sz="2400" dirty="0"/>
              <a:t>кодификация (создание нового, систематизирующего правового акта</a:t>
            </a:r>
            <a:r>
              <a:rPr lang="ru-RU" sz="2400" dirty="0" smtClean="0"/>
              <a:t>).</a:t>
            </a:r>
          </a:p>
          <a:p>
            <a:endParaRPr lang="ru-RU" sz="2400" dirty="0"/>
          </a:p>
          <a:p>
            <a:pPr algn="ctr"/>
            <a:r>
              <a:rPr lang="ru-RU" sz="2400" dirty="0"/>
              <a:t>Кодексы широко распространены в странах романо-германской правовой семьи.</a:t>
            </a:r>
          </a:p>
          <a:p>
            <a:pPr algn="ctr"/>
            <a:endParaRPr lang="ru-RU" sz="2400" b="1" dirty="0" smtClean="0"/>
          </a:p>
          <a:p>
            <a:pPr algn="ctr"/>
            <a:endParaRPr lang="ru-RU" sz="2400" b="1"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dirty="0"/>
          </a:p>
        </p:txBody>
      </p:sp>
    </p:spTree>
    <p:custDataLst>
      <p:tags r:id="rId1"/>
    </p:custDataLst>
  </p:cSld>
  <p:clrMapOvr>
    <a:masterClrMapping/>
  </p:clrMapOvr>
  <p:transition advTm="1780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2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20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7"/>
</p:tagLst>
</file>

<file path=ppt/tags/tag10.xml><?xml version="1.0" encoding="utf-8"?>
<p:tagLst xmlns:a="http://schemas.openxmlformats.org/drawingml/2006/main" xmlns:r="http://schemas.openxmlformats.org/officeDocument/2006/relationships" xmlns:p="http://schemas.openxmlformats.org/presentationml/2006/main">
  <p:tag name="TIMING" val="|0.7|1.5|1.5"/>
</p:tagLst>
</file>

<file path=ppt/tags/tag2.xml><?xml version="1.0" encoding="utf-8"?>
<p:tagLst xmlns:a="http://schemas.openxmlformats.org/drawingml/2006/main" xmlns:r="http://schemas.openxmlformats.org/officeDocument/2006/relationships" xmlns:p="http://schemas.openxmlformats.org/presentationml/2006/main">
  <p:tag name="TIMING" val="|0|2.9|0.9"/>
</p:tagLst>
</file>

<file path=ppt/tags/tag3.xml><?xml version="1.0" encoding="utf-8"?>
<p:tagLst xmlns:a="http://schemas.openxmlformats.org/drawingml/2006/main" xmlns:r="http://schemas.openxmlformats.org/officeDocument/2006/relationships" xmlns:p="http://schemas.openxmlformats.org/presentationml/2006/main">
  <p:tag name="TIMING" val="|0.6|2|2.7|3.5|2.6|2.4|2.3|2.2|2.3|2.6|1.9"/>
</p:tagLst>
</file>

<file path=ppt/tags/tag4.xml><?xml version="1.0" encoding="utf-8"?>
<p:tagLst xmlns:a="http://schemas.openxmlformats.org/drawingml/2006/main" xmlns:r="http://schemas.openxmlformats.org/officeDocument/2006/relationships" xmlns:p="http://schemas.openxmlformats.org/presentationml/2006/main">
  <p:tag name="TIMING" val="|0.9|2.2|2.4|2.3|2.4|1.9"/>
</p:tagLst>
</file>

<file path=ppt/tags/tag5.xml><?xml version="1.0" encoding="utf-8"?>
<p:tagLst xmlns:a="http://schemas.openxmlformats.org/drawingml/2006/main" xmlns:r="http://schemas.openxmlformats.org/officeDocument/2006/relationships" xmlns:p="http://schemas.openxmlformats.org/presentationml/2006/main">
  <p:tag name="TIMING" val="|1.7"/>
</p:tagLst>
</file>

<file path=ppt/tags/tag6.xml><?xml version="1.0" encoding="utf-8"?>
<p:tagLst xmlns:a="http://schemas.openxmlformats.org/drawingml/2006/main" xmlns:r="http://schemas.openxmlformats.org/officeDocument/2006/relationships" xmlns:p="http://schemas.openxmlformats.org/presentationml/2006/main">
  <p:tag name="TIMING" val="|15.7"/>
</p:tagLst>
</file>

<file path=ppt/tags/tag7.xml><?xml version="1.0" encoding="utf-8"?>
<p:tagLst xmlns:a="http://schemas.openxmlformats.org/drawingml/2006/main" xmlns:r="http://schemas.openxmlformats.org/officeDocument/2006/relationships" xmlns:p="http://schemas.openxmlformats.org/presentationml/2006/main">
  <p:tag name="TIMING" val="|0.9|1.2|0.8|0.9|2.1"/>
</p:tagLst>
</file>

<file path=ppt/tags/tag8.xml><?xml version="1.0" encoding="utf-8"?>
<p:tagLst xmlns:a="http://schemas.openxmlformats.org/drawingml/2006/main" xmlns:r="http://schemas.openxmlformats.org/officeDocument/2006/relationships" xmlns:p="http://schemas.openxmlformats.org/presentationml/2006/main">
  <p:tag name="TIMING" val="|9.5"/>
</p:tagLst>
</file>

<file path=ppt/tags/tag9.xml><?xml version="1.0" encoding="utf-8"?>
<p:tagLst xmlns:a="http://schemas.openxmlformats.org/drawingml/2006/main" xmlns:r="http://schemas.openxmlformats.org/officeDocument/2006/relationships" xmlns:p="http://schemas.openxmlformats.org/presentationml/2006/main">
  <p:tag name="TIMING" val="|1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Документ" ma:contentTypeID="0x01010017E79C692F563D4284D622448042253D" ma:contentTypeVersion="2" ma:contentTypeDescription="Создание документа." ma:contentTypeScope="" ma:versionID="81d8423131a8f2deb4fb808e8f2eebeb">
  <xsd:schema xmlns:xsd="http://www.w3.org/2001/XMLSchema" xmlns:p="http://schemas.microsoft.com/office/2006/metadata/properties" xmlns:ns2="3b5d4a2e-464d-4aab-8db6-769964895f47" targetNamespace="http://schemas.microsoft.com/office/2006/metadata/properties" ma:root="true" ma:fieldsID="45cb186e04f1aa2c8368092d69e5caa3" ns2:_="">
    <xsd:import namespace="3b5d4a2e-464d-4aab-8db6-769964895f47"/>
    <xsd:element name="properties">
      <xsd:complexType>
        <xsd:sequence>
          <xsd:element name="documentManagement">
            <xsd:complexType>
              <xsd:all>
                <xsd:element ref="ns2:_x041a__x043e__x043c__x043c__x0435__x043d__x0442__x0430__x0440__x0438__x0438__x0020__x043f__x0440__x0435__x043f__x043e__x0434__x0430__x0432__x0430__x0442__x0435__x043b__x044f_" minOccurs="0"/>
              </xsd:all>
            </xsd:complexType>
          </xsd:element>
        </xsd:sequence>
      </xsd:complexType>
    </xsd:element>
  </xsd:schema>
  <xsd:schema xmlns:xsd="http://www.w3.org/2001/XMLSchema" xmlns:dms="http://schemas.microsoft.com/office/2006/documentManagement/types" targetNamespace="3b5d4a2e-464d-4aab-8db6-769964895f47" elementFormDefault="qualified">
    <xsd:import namespace="http://schemas.microsoft.com/office/2006/documentManagement/types"/>
    <xsd:element name="_x041a__x043e__x043c__x043c__x0435__x043d__x0442__x0430__x0440__x0438__x0438__x0020__x043f__x0440__x0435__x043f__x043e__x0434__x0430__x0432__x0430__x0442__x0435__x043b__x044f_" ma:index="8" nillable="true" ma:displayName="Комментарии преподавателя" ma:description="ЭТОТ СТОЛБЕЦ ЗАПОЛНЯЕТ ПРЕПОДАВАТЕЛЬ, если есть необходимость прокомментировать работу студента." ma:internalName="_x041a__x043e__x043c__x043c__x0435__x043d__x0442__x0430__x0440__x0438__x0438__x0020__x043f__x0440__x0435__x043f__x043e__x0434__x0430__x0432__x0430__x0442__x0435__x043b__x044f_">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содержимого" ma:readOnly="true"/>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_x041a__x043e__x043c__x043c__x0435__x043d__x0442__x0430__x0440__x0438__x0438__x0020__x043f__x0440__x0435__x043f__x043e__x0434__x0430__x0432__x0430__x0442__x0435__x043b__x044f_ xmlns="3b5d4a2e-464d-4aab-8db6-769964895f47">25балла.</_x041a__x043e__x043c__x043c__x0435__x043d__x0442__x0430__x0440__x0438__x0438__x0020__x043f__x0440__x0435__x043f__x043e__x0434__x0430__x0432__x0430__x0442__x0435__x043b__x044f_>
  </documentManagement>
</p:properties>
</file>

<file path=customXml/itemProps1.xml><?xml version="1.0" encoding="utf-8"?>
<ds:datastoreItem xmlns:ds="http://schemas.openxmlformats.org/officeDocument/2006/customXml" ds:itemID="{524ADEFD-E360-4BA4-840A-8474C5FAD5EB}">
  <ds:schemaRefs>
    <ds:schemaRef ds:uri="http://schemas.microsoft.com/sharepoint/v3/contenttype/forms"/>
  </ds:schemaRefs>
</ds:datastoreItem>
</file>

<file path=customXml/itemProps2.xml><?xml version="1.0" encoding="utf-8"?>
<ds:datastoreItem xmlns:ds="http://schemas.openxmlformats.org/officeDocument/2006/customXml" ds:itemID="{8ADC7623-A635-41C7-BA3E-3268D69C05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5d4a2e-464d-4aab-8db6-769964895f4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0F57310-8E4F-4F25-82F4-2EBCA9AF17F5}">
  <ds:schemaRefs>
    <ds:schemaRef ds:uri="http://schemas.microsoft.com/office/2006/metadata/properties"/>
    <ds:schemaRef ds:uri="3b5d4a2e-464d-4aab-8db6-769964895f47"/>
  </ds:schemaRefs>
</ds:datastoreItem>
</file>

<file path=docProps/app.xml><?xml version="1.0" encoding="utf-8"?>
<Properties xmlns="http://schemas.openxmlformats.org/officeDocument/2006/extended-properties" xmlns:vt="http://schemas.openxmlformats.org/officeDocument/2006/docPropsVTypes">
  <Template>Apex</Template>
  <TotalTime>332</TotalTime>
  <Words>1409</Words>
  <Application>Microsoft Office PowerPoint</Application>
  <PresentationFormat>Екран (4:3)</PresentationFormat>
  <Paragraphs>530</Paragraphs>
  <Slides>35</Slides>
  <Notes>35</Notes>
  <HiddenSlides>0</HiddenSlides>
  <MMClips>0</MMClips>
  <ScaleCrop>false</ScaleCrop>
  <HeadingPairs>
    <vt:vector size="4" baseType="variant">
      <vt:variant>
        <vt:lpstr>Тема</vt:lpstr>
      </vt:variant>
      <vt:variant>
        <vt:i4>1</vt:i4>
      </vt:variant>
      <vt:variant>
        <vt:lpstr>Заголовки слайдів</vt:lpstr>
      </vt:variant>
      <vt:variant>
        <vt:i4>35</vt:i4>
      </vt:variant>
    </vt:vector>
  </HeadingPairs>
  <TitlesOfParts>
    <vt:vector size="36" baseType="lpstr">
      <vt:lpstr>Апекс</vt:lpstr>
      <vt:lpstr>Право </vt:lpstr>
      <vt:lpstr>Пра́во — один из видов регуляторов общественных отношений; в многотысячелетней истории юриспруденции не раз указывалось, что в вопросах о праве следует избегать универсальных определений, общепризнанного определения права не существует и в современной науке.</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dc:title>
  <dc:creator>Eлена</dc:creator>
  <cp:lastModifiedBy>LEGION</cp:lastModifiedBy>
  <cp:revision>38</cp:revision>
  <dcterms:created xsi:type="dcterms:W3CDTF">2014-02-19T16:19:02Z</dcterms:created>
  <dcterms:modified xsi:type="dcterms:W3CDTF">2015-01-28T08:29:31Z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0x01010017E79C692F563D4284D622448042253D</vt:lpwstr>
  </property>
</Properties>
</file>