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73" r:id="rId6"/>
    <p:sldId id="260" r:id="rId7"/>
    <p:sldId id="262" r:id="rId8"/>
    <p:sldId id="261" r:id="rId9"/>
    <p:sldId id="264" r:id="rId10"/>
    <p:sldId id="274" r:id="rId11"/>
    <p:sldId id="275" r:id="rId12"/>
    <p:sldId id="263" r:id="rId13"/>
    <p:sldId id="271" r:id="rId14"/>
    <p:sldId id="268" r:id="rId15"/>
    <p:sldId id="276" r:id="rId16"/>
    <p:sldId id="270" r:id="rId17"/>
    <p:sldId id="279" r:id="rId18"/>
    <p:sldId id="269" r:id="rId19"/>
    <p:sldId id="27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54802" autoAdjust="0"/>
  </p:normalViewPr>
  <p:slideViewPr>
    <p:cSldViewPr>
      <p:cViewPr varScale="1">
        <p:scale>
          <a:sx n="63" d="100"/>
          <a:sy n="63" d="100"/>
        </p:scale>
        <p:origin x="-302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5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EF3AA6-AB1A-4FCF-9AD9-2917A3E0DA25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749F65-5652-4110-9FD9-BB48585E8414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131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Гражданско- правовое воспитание</a:t>
            </a:r>
          </a:p>
          <a:p>
            <a:r>
              <a:rPr lang="ru-RU" dirty="0" smtClean="0"/>
              <a:t>Заместитель директора по ВР МОУ СОШ №16  Емельянова О.А.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49F65-5652-4110-9FD9-BB48585E8414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8216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Поисковая работа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49F65-5652-4110-9FD9-BB48585E8414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4383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Работа над книгой памяти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49F65-5652-4110-9FD9-BB48585E8414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4882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Книга памяти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49F65-5652-4110-9FD9-BB48585E8414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058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Традиционные мероприятия</a:t>
            </a:r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49F65-5652-4110-9FD9-BB48585E8414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72010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Традиционные  мероприятия</a:t>
            </a:r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49F65-5652-4110-9FD9-BB48585E8414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3188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По местам былых сражений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49F65-5652-4110-9FD9-BB48585E8414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5902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Дорогами АФГАНА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959D1-2FA0-4F6C-AD27-F8CDD0B81390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Вахта ПАМЯТИ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49F65-5652-4110-9FD9-BB48585E8414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0808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СПАСИБО ЗА ВНИМАНИЕ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49F65-5652-4110-9FD9-BB48585E8414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7048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Цель:</a:t>
            </a:r>
          </a:p>
          <a:p>
            <a:r>
              <a:rPr lang="ru-RU" dirty="0" smtClean="0"/>
              <a:t>создание условий для формирования социально активной, нравственно полноценной и физически здоровой личности.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49F65-5652-4110-9FD9-BB48585E841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4300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Задачи:</a:t>
            </a:r>
          </a:p>
          <a:p>
            <a:r>
              <a:rPr lang="ru-RU" dirty="0" smtClean="0"/>
              <a:t>формирование у школьников гражданской ответственности и правового</a:t>
            </a:r>
          </a:p>
          <a:p>
            <a:r>
              <a:rPr lang="ru-RU" dirty="0" smtClean="0"/>
              <a:t>самосознания, духовности и культуры, инициативности, самостоятельности, толерантности, способности к успешной социализации.</a:t>
            </a:r>
          </a:p>
          <a:p>
            <a:endParaRPr lang="ru-RU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49F65-5652-4110-9FD9-BB48585E8414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767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 smtClean="0"/>
              <a:t>Гражданско-правовое образование</a:t>
            </a:r>
            <a:r>
              <a:rPr lang="ru-RU" dirty="0" smtClean="0"/>
              <a:t> </a:t>
            </a:r>
            <a:r>
              <a:rPr lang="ru-RU" b="1" dirty="0" smtClean="0"/>
              <a:t>и воспитание</a:t>
            </a:r>
          </a:p>
          <a:p>
            <a:r>
              <a:rPr lang="ru-RU" dirty="0" smtClean="0"/>
              <a:t>Комплексная деятельность участников образовательного процесса и общественных институтов, направленная на создание условий для усвоения обучающимися специальных знаний, умений и навыков, развитие гражданских качеств личности, приобретения ими позитивного социального опыта.</a:t>
            </a:r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49F65-5652-4110-9FD9-BB48585E8414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1078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Воспитательные технологии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Технология включения учащихся в процесс социокультурной практики;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Технология организации конструктивного взаимодействия  воспитанников и значимых взрослых.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49F65-5652-4110-9FD9-BB48585E8414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1954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Петербургская модель гражданско-правового воспитания</a:t>
            </a:r>
          </a:p>
          <a:p>
            <a:r>
              <a:rPr lang="ru-RU" dirty="0" smtClean="0"/>
              <a:t>Концепция гражданско-правового образования в школе была разработана в Санкт-Петербургском университете педагогического мастерства в 1994 г. Автор концепции  Натали </a:t>
            </a:r>
            <a:r>
              <a:rPr lang="ru-RU" dirty="0" err="1" smtClean="0"/>
              <a:t>Элиасберг</a:t>
            </a:r>
            <a:r>
              <a:rPr lang="ru-RU" dirty="0" smtClean="0"/>
              <a:t>. После экспериментальной проверки в ОУ Санкт-Петербурга предложенная система гражданско-правового образования в мае 1995 г. была представлена на коллегии Комитета по образованию Администрации Санкт-Петербурга и рекомендована к внедрению в ОУ города. К 1998 г. была завершена работа по созданию целостного научного и учебно-методического комплекса по этико-правовому образованию и воспитанию гражданина России. Свидетельством высокой оценки качества и значимости данного комплекса для развития образования в РФ явилось присуждение в 2000 г. автору концепции и комплекса книг Государственной премии Правительства РФ в области образования. С 1998 г. по рекомендации КО Санкт-Петербурга началось внедрение системы гражданско-правового образования в массовую практику ОУ города.</a:t>
            </a:r>
          </a:p>
          <a:p>
            <a:endParaRPr lang="ru-RU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49F65-5652-4110-9FD9-BB48585E8414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1865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Результаты</a:t>
            </a:r>
          </a:p>
          <a:p>
            <a:pPr lvl="0"/>
            <a:r>
              <a:rPr lang="ru-RU" b="1" i="1" dirty="0" smtClean="0"/>
              <a:t>социально-гражданская компетентность</a:t>
            </a:r>
            <a:r>
              <a:rPr lang="ru-RU" dirty="0" smtClean="0"/>
              <a:t>, в основе которой — совокупность знаний в области социологии, права, экономики, политологии, позволяющих личности свободно ориентироваться в жизни гражданского общества, правильно определять способы своего поведения и жизненные планы;</a:t>
            </a:r>
          </a:p>
          <a:p>
            <a:pPr lvl="0"/>
            <a:r>
              <a:rPr lang="ru-RU" b="1" i="1" dirty="0" smtClean="0"/>
              <a:t>гражданственность</a:t>
            </a:r>
            <a:r>
              <a:rPr lang="ru-RU" dirty="0" smtClean="0"/>
              <a:t> — наличие у человека системы социально значимых нравственных ценностных ориентиров, питающих чувства причастности к судьбе Отечества, определяющих готовность принять на себя моральную ответственность за прошлое, настоящее, будущее, установку на активное участие в развитии своей страны, в общественной жизни в формах, отвечающих моральным и правовым нормам;</a:t>
            </a:r>
          </a:p>
          <a:p>
            <a:r>
              <a:rPr lang="ru-RU" b="1" i="1" dirty="0" smtClean="0"/>
              <a:t>гражданская активность</a:t>
            </a:r>
            <a:r>
              <a:rPr lang="ru-RU" dirty="0" smtClean="0"/>
              <a:t> — накопление опыта реальных социально значимых дел, участия в гражданских объединениях и акциях, направленных на защиту прав граждан, укрепление правопорядка.</a:t>
            </a:r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49F65-5652-4110-9FD9-BB48585E8414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9667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 smtClean="0"/>
              <a:t>Достойный гражданин России</a:t>
            </a:r>
            <a:r>
              <a:rPr lang="ru-RU" dirty="0" smtClean="0"/>
              <a:t> </a:t>
            </a:r>
          </a:p>
          <a:p>
            <a:r>
              <a:rPr lang="ru-RU" dirty="0" smtClean="0"/>
              <a:t>это человек, обладающий широкими правами, адекватными международной Хартии прав человека, знающий свои права и умеющий их защищать, нетерпимый к любым проявлениям насилия и произвола, человек честно, по велению сердца выполняющий свои обязанности, чувствующий неразрывную связь с Отечеством, его прошлым, настоящим и будущим, постоянно берущий на себя ответственность за его судьбу, своими конкретными делами помогающий стране стать сильнее и богаче.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49F65-5652-4110-9FD9-BB48585E8414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04075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Экскурсии в Музеи Ставропольского края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49F65-5652-4110-9FD9-BB48585E8414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752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2AD9F05-EACE-4980-9193-339498B69EB9}" type="datetime1">
              <a:rPr lang="ru-RU" smtClean="0"/>
              <a:t>28.01.2015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080DEE3-291C-421E-8794-F7EA5657172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E811D-3DF9-44B4-B889-3E04259E31C5}" type="datetime1">
              <a:rPr lang="ru-RU" smtClean="0"/>
              <a:t>28.01.2015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0DEE3-291C-421E-8794-F7EA5657172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64FDC443-8DA7-412D-AF20-1AE4328D540C}" type="datetime1">
              <a:rPr lang="ru-RU" smtClean="0"/>
              <a:t>28.01.2015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3080DEE3-291C-421E-8794-F7EA5657172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341AE-9BBC-4759-8FE0-43D9B3E423DC}" type="datetime1">
              <a:rPr lang="ru-RU" smtClean="0"/>
              <a:t>28.01.2015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080DEE3-291C-421E-8794-F7EA5657172F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3BDEF-B89A-40B9-A6B0-EDD9FD33076B}" type="datetime1">
              <a:rPr lang="ru-RU" smtClean="0"/>
              <a:t>28.01.2015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3080DEE3-291C-421E-8794-F7EA5657172F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A5D23AC-FFE4-440B-81CA-7A7EA54B32AF}" type="datetime1">
              <a:rPr lang="ru-RU" smtClean="0"/>
              <a:t>28.01.2015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3080DEE3-291C-421E-8794-F7EA5657172F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F6F58F4-BA6E-4747-B77C-01BA67D79505}" type="datetime1">
              <a:rPr lang="ru-RU" smtClean="0"/>
              <a:t>28.01.2015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3080DEE3-291C-421E-8794-F7EA5657172F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D8071-5BF4-4238-803E-B787D197456D}" type="datetime1">
              <a:rPr lang="ru-RU" smtClean="0"/>
              <a:t>28.01.2015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080DEE3-291C-421E-8794-F7EA5657172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91D3-8E0B-4559-8C72-00AE6203C75E}" type="datetime1">
              <a:rPr lang="ru-RU" smtClean="0"/>
              <a:t>28.01.2015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080DEE3-291C-421E-8794-F7EA5657172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D8CDB-A65D-4D8F-82A4-65AFF9096146}" type="datetime1">
              <a:rPr lang="ru-RU" smtClean="0"/>
              <a:t>28.01.2015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080DEE3-291C-421E-8794-F7EA5657172F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D12447E8-7FA4-4781-8E08-CF2DB799C432}" type="datetime1">
              <a:rPr lang="ru-RU" smtClean="0"/>
              <a:t>28.01.2015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3080DEE3-291C-421E-8794-F7EA5657172F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262EF80-5CC6-43D3-897B-368C23F858B1}" type="datetime1">
              <a:rPr lang="ru-RU" smtClean="0"/>
              <a:t>28.01.2015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080DEE3-291C-421E-8794-F7EA5657172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62200" y="3880223"/>
            <a:ext cx="6477000" cy="1757082"/>
          </a:xfrm>
        </p:spPr>
        <p:txBody>
          <a:bodyPr/>
          <a:lstStyle/>
          <a:p>
            <a:r>
              <a:rPr lang="ru-RU" dirty="0" err="1" smtClean="0"/>
              <a:t>Гражданско</a:t>
            </a:r>
            <a:r>
              <a:rPr lang="ru-RU" dirty="0" smtClean="0"/>
              <a:t>- правовое воспитание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62200" y="5812781"/>
            <a:ext cx="6705600" cy="658905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Заместитель директора по ВР МОУ СОШ №16  Емельянова О.А.</a:t>
            </a:r>
            <a:endParaRPr lang="ru-RU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C:\Documents and Settings\Admin\Рабочий стол\collage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8786842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Поисковая работа</a:t>
            </a:r>
            <a:endParaRPr lang="ru-RU" dirty="0"/>
          </a:p>
        </p:txBody>
      </p:sp>
      <p:pic>
        <p:nvPicPr>
          <p:cNvPr id="4" name="Содержимое 3" descr="C:\Documents and Settings\Admin\Рабочий стол\collage2.jpg"/>
          <p:cNvPicPr>
            <a:picLocks noGrp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428736"/>
            <a:ext cx="821537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над книгой памяти</a:t>
            </a:r>
            <a:endParaRPr lang="ru-RU" dirty="0"/>
          </a:p>
        </p:txBody>
      </p:sp>
      <p:pic>
        <p:nvPicPr>
          <p:cNvPr id="1026" name="Picture 2" descr="C:\Documents and Settings\Admin\Рабочий стол\Талант 2011\collage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000108"/>
            <a:ext cx="6882558" cy="5643602"/>
          </a:xfrm>
          <a:prstGeom prst="rect">
            <a:avLst/>
          </a:prstGeom>
          <a:noFill/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Книга памяти</a:t>
            </a:r>
            <a:endParaRPr lang="ru-RU" dirty="0"/>
          </a:p>
        </p:txBody>
      </p:sp>
      <p:pic>
        <p:nvPicPr>
          <p:cNvPr id="1026" name="Picture 2" descr="C:\Users\User\Pictures\Фота 95\DSC0617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96752"/>
            <a:ext cx="2344629" cy="1440161"/>
          </a:xfrm>
          <a:prstGeom prst="rect">
            <a:avLst/>
          </a:prstGeom>
          <a:noFill/>
        </p:spPr>
      </p:pic>
      <p:pic>
        <p:nvPicPr>
          <p:cNvPr id="1027" name="Picture 3" descr="C:\Users\User\Pictures\Фота 95\DSC061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4221089"/>
            <a:ext cx="2987824" cy="2268506"/>
          </a:xfrm>
          <a:prstGeom prst="rect">
            <a:avLst/>
          </a:prstGeom>
          <a:noFill/>
        </p:spPr>
      </p:pic>
      <p:pic>
        <p:nvPicPr>
          <p:cNvPr id="1028" name="Picture 4" descr="C:\Users\User\Pictures\Фота 95\DSC0617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4221088"/>
            <a:ext cx="3563888" cy="2385743"/>
          </a:xfrm>
          <a:prstGeom prst="rect">
            <a:avLst/>
          </a:prstGeom>
          <a:noFill/>
        </p:spPr>
      </p:pic>
      <p:pic>
        <p:nvPicPr>
          <p:cNvPr id="1029" name="Picture 5" descr="C:\Users\User\Pictures\Фота 95\DSC0620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6136" y="1268761"/>
            <a:ext cx="2919436" cy="1728192"/>
          </a:xfrm>
          <a:prstGeom prst="rect">
            <a:avLst/>
          </a:prstGeom>
          <a:noFill/>
        </p:spPr>
      </p:pic>
      <p:pic>
        <p:nvPicPr>
          <p:cNvPr id="1030" name="Picture 6" descr="C:\Users\User\Pictures\Фота 95\DSC0621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1840" y="1196752"/>
            <a:ext cx="2300700" cy="1563347"/>
          </a:xfrm>
          <a:prstGeom prst="rect">
            <a:avLst/>
          </a:prstGeom>
          <a:noFill/>
        </p:spPr>
      </p:pic>
      <p:pic>
        <p:nvPicPr>
          <p:cNvPr id="1031" name="Picture 7" descr="C:\Users\User\Pictures\Фота 95\DSC0620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11460" y="2852935"/>
            <a:ext cx="2151352" cy="1440161"/>
          </a:xfrm>
          <a:prstGeom prst="rect">
            <a:avLst/>
          </a:prstGeom>
          <a:noFill/>
        </p:spPr>
      </p:pic>
      <p:pic>
        <p:nvPicPr>
          <p:cNvPr id="1032" name="Picture 8" descr="C:\Users\User\Pictures\Фота 95\DSC0619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95936" y="4725144"/>
            <a:ext cx="2016224" cy="1609314"/>
          </a:xfrm>
          <a:prstGeom prst="rect">
            <a:avLst/>
          </a:prstGeom>
          <a:noFill/>
        </p:spPr>
      </p:pic>
      <p:pic>
        <p:nvPicPr>
          <p:cNvPr id="1033" name="Picture 9" descr="C:\Users\User\Pictures\Фота 95\DSC0617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5576" y="2852936"/>
            <a:ext cx="1667677" cy="1116379"/>
          </a:xfrm>
          <a:prstGeom prst="rect">
            <a:avLst/>
          </a:prstGeom>
          <a:noFill/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Традиционные мероприятия</a:t>
            </a:r>
            <a:endParaRPr lang="ru-RU" dirty="0"/>
          </a:p>
        </p:txBody>
      </p:sp>
      <p:pic>
        <p:nvPicPr>
          <p:cNvPr id="11" name="Picture 4" descr="C:\Documents and Settings\Admin\Рабочий стол\collage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714348" y="1254309"/>
            <a:ext cx="7786742" cy="5603691"/>
          </a:xfrm>
          <a:prstGeom prst="rect">
            <a:avLst/>
          </a:prstGeom>
          <a:noFill/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Традиционные  мероприятия</a:t>
            </a:r>
            <a:endParaRPr lang="ru-RU" dirty="0"/>
          </a:p>
        </p:txBody>
      </p:sp>
      <p:pic>
        <p:nvPicPr>
          <p:cNvPr id="4" name="Содержимое 3" descr="C:\Documents and Settings\Admin\Рабочий стол\collage3.jpg"/>
          <p:cNvPicPr>
            <a:picLocks noGrp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441575" y="1600200"/>
            <a:ext cx="4495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По местам былых сражений</a:t>
            </a:r>
            <a:endParaRPr lang="ru-RU" dirty="0"/>
          </a:p>
        </p:txBody>
      </p:sp>
      <p:pic>
        <p:nvPicPr>
          <p:cNvPr id="3074" name="Picture 2" descr="C:\Users\User\Desktop\Все фото\100SSCAM\SDC1172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25538"/>
            <a:ext cx="3096344" cy="2663502"/>
          </a:xfrm>
          <a:prstGeom prst="rect">
            <a:avLst/>
          </a:prstGeom>
          <a:noFill/>
        </p:spPr>
      </p:pic>
      <p:pic>
        <p:nvPicPr>
          <p:cNvPr id="3075" name="Picture 3" descr="C:\Users\User\Desktop\Все фото\100SSCAM\SDC117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4365105"/>
            <a:ext cx="2880319" cy="2250248"/>
          </a:xfrm>
          <a:prstGeom prst="rect">
            <a:avLst/>
          </a:prstGeom>
          <a:noFill/>
        </p:spPr>
      </p:pic>
      <p:pic>
        <p:nvPicPr>
          <p:cNvPr id="3076" name="Picture 4" descr="C:\Users\User\Desktop\Все фото\100SSCAM\SDC117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437112"/>
            <a:ext cx="3024336" cy="2168860"/>
          </a:xfrm>
          <a:prstGeom prst="rect">
            <a:avLst/>
          </a:prstGeom>
          <a:noFill/>
        </p:spPr>
      </p:pic>
      <p:pic>
        <p:nvPicPr>
          <p:cNvPr id="3077" name="Picture 5" descr="C:\Users\User\Desktop\Все фото\100SSCAM\SDC1172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1025352"/>
            <a:ext cx="3456384" cy="2619672"/>
          </a:xfrm>
          <a:prstGeom prst="rect">
            <a:avLst/>
          </a:prstGeom>
          <a:noFill/>
        </p:spPr>
      </p:pic>
      <p:pic>
        <p:nvPicPr>
          <p:cNvPr id="3078" name="Picture 6" descr="C:\Users\User\Desktop\Все фото\100SSCAM\SDC1172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27784" y="2780928"/>
            <a:ext cx="3899926" cy="2924944"/>
          </a:xfrm>
          <a:prstGeom prst="rect">
            <a:avLst/>
          </a:prstGeom>
          <a:noFill/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Дорогами АФГАНА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C:\Documents and Settings\Людмила Давыдовна\Рабочий стол\Новая папка22\DSC06183.JPG"/>
          <p:cNvPicPr/>
          <p:nvPr/>
        </p:nvPicPr>
        <p:blipFill>
          <a:blip r:embed="rId3" cstate="print"/>
          <a:srcRect l="35983" t="18530" r="36110" b="32907"/>
          <a:stretch>
            <a:fillRect/>
          </a:stretch>
        </p:blipFill>
        <p:spPr bwMode="auto">
          <a:xfrm>
            <a:off x="611560" y="1916832"/>
            <a:ext cx="2160240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Людмила Давыдовна\Рабочий стол\Новая папка22\DSC06184.JPG"/>
          <p:cNvPicPr/>
          <p:nvPr/>
        </p:nvPicPr>
        <p:blipFill>
          <a:blip r:embed="rId4" cstate="print"/>
          <a:srcRect l="36820" t="15974" r="36589" b="36102"/>
          <a:stretch>
            <a:fillRect/>
          </a:stretch>
        </p:blipFill>
        <p:spPr bwMode="auto">
          <a:xfrm>
            <a:off x="2051720" y="3861048"/>
            <a:ext cx="194421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Documents and Settings\Людмила Давыдовна\Рабочий стол\Новая папка22\DSC06186.JPG"/>
          <p:cNvPicPr/>
          <p:nvPr/>
        </p:nvPicPr>
        <p:blipFill>
          <a:blip r:embed="rId5" cstate="print"/>
          <a:srcRect l="37247" t="13099" r="34626" b="35783"/>
          <a:stretch>
            <a:fillRect/>
          </a:stretch>
        </p:blipFill>
        <p:spPr bwMode="auto">
          <a:xfrm>
            <a:off x="3779912" y="1988840"/>
            <a:ext cx="2079104" cy="269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Documents and Settings\Людмила Давыдовна\Рабочий стол\Новая папка22\DSC06182.JPG"/>
          <p:cNvPicPr/>
          <p:nvPr/>
        </p:nvPicPr>
        <p:blipFill>
          <a:blip r:embed="rId6" cstate="print"/>
          <a:srcRect l="37390" t="29665" r="35468" b="26794"/>
          <a:stretch>
            <a:fillRect/>
          </a:stretch>
        </p:blipFill>
        <p:spPr bwMode="auto">
          <a:xfrm>
            <a:off x="5436096" y="3861048"/>
            <a:ext cx="212372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Documents and Settings\Людмила Давыдовна\Рабочий стол\SDC10861.JPG"/>
          <p:cNvPicPr/>
          <p:nvPr/>
        </p:nvPicPr>
        <p:blipFill>
          <a:blip r:embed="rId7" cstate="print"/>
          <a:srcRect l="29110" t="8547" r="25093"/>
          <a:stretch>
            <a:fillRect/>
          </a:stretch>
        </p:blipFill>
        <p:spPr bwMode="auto">
          <a:xfrm>
            <a:off x="6983760" y="1916832"/>
            <a:ext cx="216024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dirty="0" smtClean="0"/>
              <a:t>Вахта ПАМЯТИ</a:t>
            </a:r>
            <a:endParaRPr lang="ru-RU" dirty="0"/>
          </a:p>
        </p:txBody>
      </p:sp>
      <p:pic>
        <p:nvPicPr>
          <p:cNvPr id="2050" name="Picture 2" descr="C:\Users\User\Desktop\Все фото\фото\SDC1119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1412776"/>
            <a:ext cx="2664295" cy="2016225"/>
          </a:xfrm>
          <a:prstGeom prst="rect">
            <a:avLst/>
          </a:prstGeom>
          <a:noFill/>
        </p:spPr>
      </p:pic>
      <p:pic>
        <p:nvPicPr>
          <p:cNvPr id="2051" name="Picture 3" descr="C:\Users\User\Desktop\Все фото\фото\SDC112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1556792"/>
            <a:ext cx="2771800" cy="2204864"/>
          </a:xfrm>
          <a:prstGeom prst="rect">
            <a:avLst/>
          </a:prstGeom>
          <a:noFill/>
        </p:spPr>
      </p:pic>
      <p:pic>
        <p:nvPicPr>
          <p:cNvPr id="2052" name="Picture 4" descr="C:\Users\User\Desktop\Все фото\фото\SDC112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2996952"/>
            <a:ext cx="2376264" cy="2448272"/>
          </a:xfrm>
          <a:prstGeom prst="rect">
            <a:avLst/>
          </a:prstGeom>
          <a:noFill/>
        </p:spPr>
      </p:pic>
      <p:pic>
        <p:nvPicPr>
          <p:cNvPr id="2053" name="Picture 5" descr="C:\Users\User\Desktop\Все фото\фото\SDC1123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4149080"/>
            <a:ext cx="2339752" cy="2304256"/>
          </a:xfrm>
          <a:prstGeom prst="rect">
            <a:avLst/>
          </a:prstGeom>
          <a:noFill/>
        </p:spPr>
      </p:pic>
      <p:pic>
        <p:nvPicPr>
          <p:cNvPr id="2054" name="Picture 6" descr="C:\Users\User\Desktop\Все фото\фото\SDC1122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9832" y="1484784"/>
            <a:ext cx="3024336" cy="2160240"/>
          </a:xfrm>
          <a:prstGeom prst="rect">
            <a:avLst/>
          </a:prstGeom>
          <a:noFill/>
        </p:spPr>
      </p:pic>
      <p:pic>
        <p:nvPicPr>
          <p:cNvPr id="2055" name="Picture 7" descr="C:\Users\User\Desktop\Все фото\фото\SDC1123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60032" y="2996952"/>
            <a:ext cx="2067694" cy="2300875"/>
          </a:xfrm>
          <a:prstGeom prst="rect">
            <a:avLst/>
          </a:prstGeom>
          <a:noFill/>
        </p:spPr>
      </p:pic>
      <p:pic>
        <p:nvPicPr>
          <p:cNvPr id="2056" name="Picture 8" descr="C:\Users\User\Desktop\Все фото\фото\SDC1124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19872" y="4941168"/>
            <a:ext cx="1883701" cy="1512168"/>
          </a:xfrm>
          <a:prstGeom prst="rect">
            <a:avLst/>
          </a:prstGeom>
          <a:noFill/>
        </p:spPr>
      </p:pic>
      <p:pic>
        <p:nvPicPr>
          <p:cNvPr id="2057" name="Picture 9" descr="C:\Users\User\Desktop\Все фото\100SSCAM\SDC1173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1520" y="4653136"/>
            <a:ext cx="2339752" cy="1754814"/>
          </a:xfrm>
          <a:prstGeom prst="rect">
            <a:avLst/>
          </a:prstGeom>
          <a:noFill/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создание условий для формирования социально активной, нравственно полноценной и физически здоровой личности.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2748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формирование у школьников гражданской ответственности и правового</a:t>
            </a:r>
          </a:p>
          <a:p>
            <a:r>
              <a:rPr lang="ru-RU" dirty="0" smtClean="0"/>
              <a:t>самосознания, духовности и культуры, инициативности, самостоятельности, толерантности, способности к успешной социализации.</a:t>
            </a:r>
          </a:p>
          <a:p>
            <a:endParaRPr lang="ru-RU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Гражданско-правовое образование</a:t>
            </a:r>
            <a:r>
              <a:rPr lang="ru-RU" dirty="0" smtClean="0"/>
              <a:t> </a:t>
            </a:r>
            <a:r>
              <a:rPr lang="ru-RU" b="1" dirty="0" smtClean="0"/>
              <a:t>и воспитание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Комплексная деятельность участников образовательного процесса и общественных институтов, направленная на создание условий для усвоения обучающимися специальных знаний, умений и навыков, развитие гражданских качеств личности, приобретения ими позитивного социального опыта.</a:t>
            </a:r>
            <a:endParaRPr lang="ru-RU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Воспитательные технологии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dirty="0" smtClean="0"/>
              <a:t>Технология включения учащихся в процесс социокультурной практики;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Технология организации конструктивного взаимодействия  воспитанников и значимых взрослых.</a:t>
            </a:r>
            <a:endParaRPr lang="ru-RU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Петербургская модель гражданско-правового воспитания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Концепция гражданско-правового образования в школе была разработана в Санкт-Петербургском университете педагогического мастерства в 1994 г. Автор концепции  Натали </a:t>
            </a:r>
            <a:r>
              <a:rPr lang="ru-RU" dirty="0" err="1" smtClean="0"/>
              <a:t>Элиасберг</a:t>
            </a:r>
            <a:r>
              <a:rPr lang="ru-RU" dirty="0" smtClean="0"/>
              <a:t>. После экспериментальной проверки в ОУ Санкт-Петербурга предложенная система гражданско-правового образования в мае 1995 г. была представлена на коллегии Комитета по образованию Администрации Санкт-Петербурга и рекомендована к внедрению в ОУ города. К 1998 г. была завершена работа по созданию целостного научного и учебно-методического комплекса по этико-правовому образованию и воспитанию гражданина России. Свидетельством высокой оценки качества и значимости данного комплекса для развития образования в РФ явилось присуждение в 2000 г. автору концепции и комплекса книг Государственной премии Правительства РФ в области образования. С 1998 г. по рекомендации КО Санкт-Петербурга началось внедрение системы гражданско-правового образования в массовую практику ОУ города.</a:t>
            </a:r>
          </a:p>
          <a:p>
            <a:endParaRPr lang="ru-RU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Результаты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ru-RU" b="1" i="1" dirty="0" smtClean="0"/>
              <a:t>социально-гражданская компетентность</a:t>
            </a:r>
            <a:r>
              <a:rPr lang="ru-RU" dirty="0" smtClean="0"/>
              <a:t>, в основе которой — совокупность знаний в области социологии, права, экономики, политологии, позволяющих личности свободно ориентироваться в жизни гражданского общества, правильно определять способы своего поведения и жизненные планы;</a:t>
            </a:r>
          </a:p>
          <a:p>
            <a:pPr lvl="0"/>
            <a:r>
              <a:rPr lang="ru-RU" b="1" i="1" dirty="0" smtClean="0"/>
              <a:t>гражданственность</a:t>
            </a:r>
            <a:r>
              <a:rPr lang="ru-RU" dirty="0" smtClean="0"/>
              <a:t> — наличие у человека системы социально значимых нравственных ценностных ориентиров, питающих чувства причастности к судьбе Отечества, определяющих готовность принять на себя моральную ответственность за прошлое, настоящее, будущее, установку на активное участие в развитии своей страны, в общественной жизни в формах, отвечающих моральным и правовым нормам;</a:t>
            </a:r>
          </a:p>
          <a:p>
            <a:r>
              <a:rPr lang="ru-RU" b="1" i="1" dirty="0" smtClean="0"/>
              <a:t>гражданская активность</a:t>
            </a:r>
            <a:r>
              <a:rPr lang="ru-RU" dirty="0" smtClean="0"/>
              <a:t> — накопление опыта реальных социально значимых дел, участия в гражданских объединениях и акциях, направленных на защиту прав граждан, укрепление правопорядка.</a:t>
            </a:r>
            <a:endParaRPr lang="ru-RU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Достойный гражданин России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это человек, обладающий широкими правами, адекватными международной Хартии прав человека, знающий свои права и умеющий их защищать, нетерпимый к любым проявлениям насилия и произвола, человек честно, по велению сердца выполняющий свои обязанности, чувствующий неразрывную связь с Отечеством, его прошлым, настоящим и будущим, постоянно берущий на себя ответственность за его судьбу, своими конкретными делами помогающий стране стать сильнее и богаче.</a:t>
            </a:r>
            <a:endParaRPr lang="ru-RU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Экскурсии в Музеи Ставропольского края</a:t>
            </a:r>
            <a:endParaRPr lang="ru-RU" dirty="0"/>
          </a:p>
        </p:txBody>
      </p:sp>
      <p:pic>
        <p:nvPicPr>
          <p:cNvPr id="4" name="Содержимое 3" descr="C:\Documents and Settings\Admin\Рабочий стол\collage1.jpg"/>
          <p:cNvPicPr>
            <a:picLocks noGrp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785786" y="1714488"/>
            <a:ext cx="7786742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430</TotalTime>
  <Words>963</Words>
  <Application>Microsoft Office PowerPoint</Application>
  <PresentationFormat>Екран (4:3)</PresentationFormat>
  <Paragraphs>98</Paragraphs>
  <Slides>19</Slides>
  <Notes>18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19</vt:i4>
      </vt:variant>
    </vt:vector>
  </HeadingPairs>
  <TitlesOfParts>
    <vt:vector size="20" baseType="lpstr">
      <vt:lpstr>Обычная</vt:lpstr>
      <vt:lpstr>Гражданско- правовое воспитание</vt:lpstr>
      <vt:lpstr>Цель:</vt:lpstr>
      <vt:lpstr>Задачи:</vt:lpstr>
      <vt:lpstr>Гражданско-правовое образование и воспитание</vt:lpstr>
      <vt:lpstr>Воспитательные технологии</vt:lpstr>
      <vt:lpstr>Петербургская модель гражданско-правового воспитания</vt:lpstr>
      <vt:lpstr>Результаты</vt:lpstr>
      <vt:lpstr>Достойный гражданин России </vt:lpstr>
      <vt:lpstr>Экскурсии в Музеи Ставропольского края</vt:lpstr>
      <vt:lpstr>Презентація PowerPoint</vt:lpstr>
      <vt:lpstr>Поисковая работа</vt:lpstr>
      <vt:lpstr>Работа над книгой памяти</vt:lpstr>
      <vt:lpstr>Книга памяти</vt:lpstr>
      <vt:lpstr>Традиционные мероприятия</vt:lpstr>
      <vt:lpstr>Традиционные  мероприятия</vt:lpstr>
      <vt:lpstr>По местам былых сражений</vt:lpstr>
      <vt:lpstr>Дорогами АФГАНА</vt:lpstr>
      <vt:lpstr>Вахта ПАМЯТИ</vt:lpstr>
      <vt:lpstr>СПАСИБО ЗА ВНИМАНИЕ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Гражданско- правовое воспитание</dc:title>
  <dc:creator>Admin</dc:creator>
  <cp:lastModifiedBy>LEGION</cp:lastModifiedBy>
  <cp:revision>20</cp:revision>
  <dcterms:created xsi:type="dcterms:W3CDTF">2011-11-02T02:09:30Z</dcterms:created>
  <dcterms:modified xsi:type="dcterms:W3CDTF">2015-01-28T11:11:12Z</dcterms:modified>
</cp:coreProperties>
</file>