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0"/>
  </p:notes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57" r:id="rId10"/>
    <p:sldId id="258" r:id="rId11"/>
    <p:sldId id="259" r:id="rId12"/>
    <p:sldId id="290" r:id="rId13"/>
    <p:sldId id="260" r:id="rId14"/>
    <p:sldId id="294" r:id="rId15"/>
    <p:sldId id="270" r:id="rId16"/>
    <p:sldId id="271" r:id="rId17"/>
    <p:sldId id="273" r:id="rId18"/>
    <p:sldId id="274" r:id="rId19"/>
    <p:sldId id="262" r:id="rId20"/>
    <p:sldId id="263" r:id="rId21"/>
    <p:sldId id="264" r:id="rId22"/>
    <p:sldId id="265" r:id="rId23"/>
    <p:sldId id="275" r:id="rId24"/>
    <p:sldId id="276" r:id="rId25"/>
    <p:sldId id="261" r:id="rId26"/>
    <p:sldId id="266" r:id="rId27"/>
    <p:sldId id="267" r:id="rId28"/>
    <p:sldId id="268" r:id="rId29"/>
    <p:sldId id="277" r:id="rId30"/>
    <p:sldId id="269" r:id="rId31"/>
    <p:sldId id="272" r:id="rId32"/>
    <p:sldId id="278" r:id="rId33"/>
    <p:sldId id="279" r:id="rId34"/>
    <p:sldId id="280" r:id="rId35"/>
    <p:sldId id="291" r:id="rId36"/>
    <p:sldId id="292" r:id="rId37"/>
    <p:sldId id="281" r:id="rId38"/>
    <p:sldId id="29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FF"/>
    <a:srgbClr val="000000"/>
    <a:srgbClr val="FFFF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73CC30-B099-4C94-9B52-BA2BDF2BCEE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5E666C8-8EEE-4AA2-A9B6-BFDB4425C69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rPr>
            <a:t>Основные глобальные экологические проблемы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/>
              </a:outerShdw>
            </a:effectLst>
            <a:latin typeface="Arial" charset="0"/>
            <a:cs typeface="Arial" charset="0"/>
          </a:endParaRPr>
        </a:p>
      </dgm:t>
    </dgm:pt>
    <dgm:pt modelId="{94FCC29D-8B47-4542-BCB7-DBF61DFF77F2}" type="parTrans" cxnId="{6EFEF471-1F7B-4627-B5CC-C75FC9A75830}">
      <dgm:prSet/>
      <dgm:spPr/>
    </dgm:pt>
    <dgm:pt modelId="{FC003716-C350-4838-9DEA-25B8D331AEA1}" type="sibTrans" cxnId="{6EFEF471-1F7B-4627-B5CC-C75FC9A75830}">
      <dgm:prSet/>
      <dgm:spPr/>
    </dgm:pt>
    <dgm:pt modelId="{9377AE1B-CD59-4F81-B88B-5E4966816F3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Разрушение природной среды</a:t>
          </a:r>
          <a:r>
            <a:rPr kumimoji="0" 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.</a:t>
          </a:r>
          <a:endParaRPr kumimoji="0" lang="ru-RU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C6DB41E6-AE3D-4013-A937-44B9DA061F0F}" type="parTrans" cxnId="{3A84F58D-E294-4592-B4B8-6313C64D52B1}">
      <dgm:prSet/>
      <dgm:spPr/>
    </dgm:pt>
    <dgm:pt modelId="{A0547812-F697-44B6-92AE-5D15CA3CF6CB}" type="sibTrans" cxnId="{3A84F58D-E294-4592-B4B8-6313C64D52B1}">
      <dgm:prSet/>
      <dgm:spPr/>
    </dgm:pt>
    <dgm:pt modelId="{D76D4892-41F0-46EF-BCCD-CD1D34C9F56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Загрязнение атмосферы</a:t>
          </a:r>
          <a:endParaRPr kumimoji="0" lang="ru-RU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9E0ED825-4956-4160-9026-71D231882651}" type="parTrans" cxnId="{AB1371FF-1234-40C9-9D93-DE305E42C54E}">
      <dgm:prSet/>
      <dgm:spPr/>
    </dgm:pt>
    <dgm:pt modelId="{559BF729-B04D-41BD-ADAB-05AE5E9C0189}" type="sibTrans" cxnId="{AB1371FF-1234-40C9-9D93-DE305E42C54E}">
      <dgm:prSet/>
      <dgm:spPr/>
    </dgm:pt>
    <dgm:pt modelId="{CB002617-04EC-4163-AAAA-D7135D04E31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Загрязнение почвы</a:t>
          </a:r>
          <a:endParaRPr kumimoji="0" lang="ru-RU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D154125B-E5C8-4A71-BAF7-07421228298D}" type="parTrans" cxnId="{000C8CE4-7407-49E4-B4A3-F84D41BEF96E}">
      <dgm:prSet/>
      <dgm:spPr/>
    </dgm:pt>
    <dgm:pt modelId="{F69742B0-4D5C-4A5E-9BF7-7E8E78210727}" type="sibTrans" cxnId="{000C8CE4-7407-49E4-B4A3-F84D41BEF96E}">
      <dgm:prSet/>
      <dgm:spPr/>
    </dgm:pt>
    <dgm:pt modelId="{52F6BC6C-E0A6-408A-8470-DA2A7F8F6A1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Загрязнение воды.</a:t>
          </a:r>
          <a:endParaRPr kumimoji="0" lang="ru-RU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8AD0FD30-8C1A-4D69-B52A-5CD5DB95CA42}" type="parTrans" cxnId="{E7B64C34-F48C-493D-B10F-2BEF2CEF1469}">
      <dgm:prSet/>
      <dgm:spPr/>
    </dgm:pt>
    <dgm:pt modelId="{1C350F2A-B377-49A4-BCDC-C01B78C1925A}" type="sibTrans" cxnId="{E7B64C34-F48C-493D-B10F-2BEF2CEF1469}">
      <dgm:prSet/>
      <dgm:spPr/>
    </dgm:pt>
    <dgm:pt modelId="{C1688515-A858-4558-9067-09A8A95DDB7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Проблема озонового слоя</a:t>
          </a:r>
          <a:r>
            <a:rPr kumimoji="0" 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.</a:t>
          </a:r>
          <a:endParaRPr kumimoji="0" lang="ru-RU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740FA4D-8484-44D2-AA79-AB039464056E}" type="parTrans" cxnId="{5C71B5BA-00DA-4A0E-B496-1297D0BE483A}">
      <dgm:prSet/>
      <dgm:spPr/>
    </dgm:pt>
    <dgm:pt modelId="{69120A3F-0ED5-4F9C-9C3D-7ACBFB6B3BF8}" type="sibTrans" cxnId="{5C71B5BA-00DA-4A0E-B496-1297D0BE483A}">
      <dgm:prSet/>
      <dgm:spPr/>
    </dgm:pt>
    <dgm:pt modelId="{3B150295-6C85-4E3B-82AB-B60D6C75F24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Проблема кислотных осадков</a:t>
          </a:r>
          <a:endParaRPr kumimoji="0" lang="ru-RU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AA576462-634D-47E5-B77D-E5BF2C8EFE32}" type="parTrans" cxnId="{B64DA9A6-155D-4005-9C5D-8F56A010FF68}">
      <dgm:prSet/>
      <dgm:spPr/>
    </dgm:pt>
    <dgm:pt modelId="{A5257DDE-62F5-4F88-BA2F-764A7A60C913}" type="sibTrans" cxnId="{B64DA9A6-155D-4005-9C5D-8F56A010FF68}">
      <dgm:prSet/>
      <dgm:spPr/>
    </dgm:pt>
    <dgm:pt modelId="{2D86A660-6E78-47DB-97AC-A4033BE84A6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Проблема парникового эффекта</a:t>
          </a:r>
          <a:endParaRPr kumimoji="0" lang="ru-RU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8B616805-458F-4A04-A393-43D46F06678E}" type="parTrans" cxnId="{95FA32FF-27F6-493C-BF9C-D9D04F0FDD90}">
      <dgm:prSet/>
      <dgm:spPr/>
    </dgm:pt>
    <dgm:pt modelId="{AFA1FFEC-1DCD-44C9-92AE-BF9FBD661757}" type="sibTrans" cxnId="{95FA32FF-27F6-493C-BF9C-D9D04F0FDD90}">
      <dgm:prSet/>
      <dgm:spPr/>
    </dgm:pt>
    <dgm:pt modelId="{DAE1C559-FE7E-4725-BB6C-1BDAF48CB3B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Сокращение видового биоразнообразия 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/>
              </a:outerShdw>
            </a:effectLst>
            <a:latin typeface="Arial" charset="0"/>
            <a:cs typeface="Arial" charset="0"/>
          </a:endParaRPr>
        </a:p>
      </dgm:t>
    </dgm:pt>
    <dgm:pt modelId="{4F3C0D15-1A44-452E-89F6-5E1088AF20A8}" type="parTrans" cxnId="{5AD799E1-EED6-46F4-A268-FC2BADF29A2D}">
      <dgm:prSet/>
      <dgm:spPr/>
    </dgm:pt>
    <dgm:pt modelId="{6FE116D8-CBEA-4AB8-AD74-8D26B81B5CEC}" type="sibTrans" cxnId="{5AD799E1-EED6-46F4-A268-FC2BADF29A2D}">
      <dgm:prSet/>
      <dgm:spPr/>
    </dgm:pt>
    <dgm:pt modelId="{2447259A-A110-4C6D-AB73-212031F08A21}" type="pres">
      <dgm:prSet presAssocID="{D773CC30-B099-4C94-9B52-BA2BDF2BCEE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02F08EF-96DA-478F-A88C-F2BF7FEB33A3}" type="pres">
      <dgm:prSet presAssocID="{65E666C8-8EEE-4AA2-A9B6-BFDB4425C693}" presName="hierRoot1" presStyleCnt="0">
        <dgm:presLayoutVars>
          <dgm:hierBranch val="r"/>
        </dgm:presLayoutVars>
      </dgm:prSet>
      <dgm:spPr/>
    </dgm:pt>
    <dgm:pt modelId="{FBAC69E2-67FF-4CBC-A223-77C0BC037571}" type="pres">
      <dgm:prSet presAssocID="{65E666C8-8EEE-4AA2-A9B6-BFDB4425C693}" presName="rootComposite1" presStyleCnt="0"/>
      <dgm:spPr/>
    </dgm:pt>
    <dgm:pt modelId="{C73087F5-EB2D-47FD-B311-BD0A6F1968EF}" type="pres">
      <dgm:prSet presAssocID="{65E666C8-8EEE-4AA2-A9B6-BFDB4425C693}" presName="rootText1" presStyleLbl="node0" presStyleIdx="0" presStyleCnt="1">
        <dgm:presLayoutVars>
          <dgm:chPref val="3"/>
        </dgm:presLayoutVars>
      </dgm:prSet>
      <dgm:spPr/>
    </dgm:pt>
    <dgm:pt modelId="{442B5E3A-D3C5-4DC9-BECE-7A601F78D902}" type="pres">
      <dgm:prSet presAssocID="{65E666C8-8EEE-4AA2-A9B6-BFDB4425C693}" presName="rootConnector1" presStyleLbl="node1" presStyleIdx="0" presStyleCnt="0"/>
      <dgm:spPr/>
    </dgm:pt>
    <dgm:pt modelId="{9017B18A-76AD-4DC7-B4E7-E17F1F221941}" type="pres">
      <dgm:prSet presAssocID="{65E666C8-8EEE-4AA2-A9B6-BFDB4425C693}" presName="hierChild2" presStyleCnt="0"/>
      <dgm:spPr/>
    </dgm:pt>
    <dgm:pt modelId="{43DF0EF4-7EB1-4396-A182-B3E4CF24645D}" type="pres">
      <dgm:prSet presAssocID="{C6DB41E6-AE3D-4013-A937-44B9DA061F0F}" presName="Name50" presStyleLbl="parChTrans1D2" presStyleIdx="0" presStyleCnt="8"/>
      <dgm:spPr/>
    </dgm:pt>
    <dgm:pt modelId="{2AF0DCED-B336-4F65-B602-C52929D11FD3}" type="pres">
      <dgm:prSet presAssocID="{9377AE1B-CD59-4F81-B88B-5E4966816F30}" presName="hierRoot2" presStyleCnt="0">
        <dgm:presLayoutVars>
          <dgm:hierBranch/>
        </dgm:presLayoutVars>
      </dgm:prSet>
      <dgm:spPr/>
    </dgm:pt>
    <dgm:pt modelId="{D518789E-48F7-4C37-B030-145B93703992}" type="pres">
      <dgm:prSet presAssocID="{9377AE1B-CD59-4F81-B88B-5E4966816F30}" presName="rootComposite" presStyleCnt="0"/>
      <dgm:spPr/>
    </dgm:pt>
    <dgm:pt modelId="{ED3823C0-2F21-461C-8E35-FD0EA76D5D78}" type="pres">
      <dgm:prSet presAssocID="{9377AE1B-CD59-4F81-B88B-5E4966816F30}" presName="rootText" presStyleLbl="node2" presStyleIdx="0" presStyleCnt="8">
        <dgm:presLayoutVars>
          <dgm:chPref val="3"/>
        </dgm:presLayoutVars>
      </dgm:prSet>
      <dgm:spPr/>
    </dgm:pt>
    <dgm:pt modelId="{C2B3C1A2-B0EF-4F66-9ECF-D83847568536}" type="pres">
      <dgm:prSet presAssocID="{9377AE1B-CD59-4F81-B88B-5E4966816F30}" presName="rootConnector" presStyleLbl="node2" presStyleIdx="0" presStyleCnt="8"/>
      <dgm:spPr/>
    </dgm:pt>
    <dgm:pt modelId="{AE69CF5C-0411-4F0A-AC55-BCE85CDCBE1F}" type="pres">
      <dgm:prSet presAssocID="{9377AE1B-CD59-4F81-B88B-5E4966816F30}" presName="hierChild4" presStyleCnt="0"/>
      <dgm:spPr/>
    </dgm:pt>
    <dgm:pt modelId="{78B1C372-B059-41DD-B12D-F39A9E4CDF80}" type="pres">
      <dgm:prSet presAssocID="{9377AE1B-CD59-4F81-B88B-5E4966816F30}" presName="hierChild5" presStyleCnt="0"/>
      <dgm:spPr/>
    </dgm:pt>
    <dgm:pt modelId="{4EAE906D-4A67-4257-9D96-3000BC433F30}" type="pres">
      <dgm:prSet presAssocID="{9E0ED825-4956-4160-9026-71D231882651}" presName="Name50" presStyleLbl="parChTrans1D2" presStyleIdx="1" presStyleCnt="8"/>
      <dgm:spPr/>
    </dgm:pt>
    <dgm:pt modelId="{7A4D66FA-C34C-4CAE-93E6-1753E56D1623}" type="pres">
      <dgm:prSet presAssocID="{D76D4892-41F0-46EF-BCCD-CD1D34C9F563}" presName="hierRoot2" presStyleCnt="0">
        <dgm:presLayoutVars>
          <dgm:hierBranch/>
        </dgm:presLayoutVars>
      </dgm:prSet>
      <dgm:spPr/>
    </dgm:pt>
    <dgm:pt modelId="{D7D018DA-E38C-402B-A735-24F7338D5A63}" type="pres">
      <dgm:prSet presAssocID="{D76D4892-41F0-46EF-BCCD-CD1D34C9F563}" presName="rootComposite" presStyleCnt="0"/>
      <dgm:spPr/>
    </dgm:pt>
    <dgm:pt modelId="{854C9E6C-238E-4329-98CA-B3B2FD8D43C4}" type="pres">
      <dgm:prSet presAssocID="{D76D4892-41F0-46EF-BCCD-CD1D34C9F563}" presName="rootText" presStyleLbl="node2" presStyleIdx="1" presStyleCnt="8">
        <dgm:presLayoutVars>
          <dgm:chPref val="3"/>
        </dgm:presLayoutVars>
      </dgm:prSet>
      <dgm:spPr/>
    </dgm:pt>
    <dgm:pt modelId="{E50FF8FF-6B48-4BEA-8644-5C7F3575FC50}" type="pres">
      <dgm:prSet presAssocID="{D76D4892-41F0-46EF-BCCD-CD1D34C9F563}" presName="rootConnector" presStyleLbl="node2" presStyleIdx="1" presStyleCnt="8"/>
      <dgm:spPr/>
    </dgm:pt>
    <dgm:pt modelId="{71364934-5FD5-438F-AA6F-40DDB33EC7E6}" type="pres">
      <dgm:prSet presAssocID="{D76D4892-41F0-46EF-BCCD-CD1D34C9F563}" presName="hierChild4" presStyleCnt="0"/>
      <dgm:spPr/>
    </dgm:pt>
    <dgm:pt modelId="{2A62CBD6-F76F-4CCE-A01A-CFAEA42FB7F7}" type="pres">
      <dgm:prSet presAssocID="{D76D4892-41F0-46EF-BCCD-CD1D34C9F563}" presName="hierChild5" presStyleCnt="0"/>
      <dgm:spPr/>
    </dgm:pt>
    <dgm:pt modelId="{F62C3517-5950-4DD5-A201-F587E551AB7C}" type="pres">
      <dgm:prSet presAssocID="{D154125B-E5C8-4A71-BAF7-07421228298D}" presName="Name50" presStyleLbl="parChTrans1D2" presStyleIdx="2" presStyleCnt="8"/>
      <dgm:spPr/>
    </dgm:pt>
    <dgm:pt modelId="{715DE3FE-B952-4EAA-9534-0E37CA43C5C1}" type="pres">
      <dgm:prSet presAssocID="{CB002617-04EC-4163-AAAA-D7135D04E31F}" presName="hierRoot2" presStyleCnt="0">
        <dgm:presLayoutVars>
          <dgm:hierBranch/>
        </dgm:presLayoutVars>
      </dgm:prSet>
      <dgm:spPr/>
    </dgm:pt>
    <dgm:pt modelId="{73BE5EB3-3788-4796-9278-FDBB756DD5B9}" type="pres">
      <dgm:prSet presAssocID="{CB002617-04EC-4163-AAAA-D7135D04E31F}" presName="rootComposite" presStyleCnt="0"/>
      <dgm:spPr/>
    </dgm:pt>
    <dgm:pt modelId="{280F9DE1-31DD-4D80-A47F-A1ACA85220E0}" type="pres">
      <dgm:prSet presAssocID="{CB002617-04EC-4163-AAAA-D7135D04E31F}" presName="rootText" presStyleLbl="node2" presStyleIdx="2" presStyleCnt="8">
        <dgm:presLayoutVars>
          <dgm:chPref val="3"/>
        </dgm:presLayoutVars>
      </dgm:prSet>
      <dgm:spPr/>
    </dgm:pt>
    <dgm:pt modelId="{F53841E0-A424-4865-ADF6-3BB29A800B13}" type="pres">
      <dgm:prSet presAssocID="{CB002617-04EC-4163-AAAA-D7135D04E31F}" presName="rootConnector" presStyleLbl="node2" presStyleIdx="2" presStyleCnt="8"/>
      <dgm:spPr/>
    </dgm:pt>
    <dgm:pt modelId="{943ACF24-9D24-4EF1-A8E5-9B9D29A8F88D}" type="pres">
      <dgm:prSet presAssocID="{CB002617-04EC-4163-AAAA-D7135D04E31F}" presName="hierChild4" presStyleCnt="0"/>
      <dgm:spPr/>
    </dgm:pt>
    <dgm:pt modelId="{790430C0-B6BC-4CEA-955D-8C78C79DA7A7}" type="pres">
      <dgm:prSet presAssocID="{CB002617-04EC-4163-AAAA-D7135D04E31F}" presName="hierChild5" presStyleCnt="0"/>
      <dgm:spPr/>
    </dgm:pt>
    <dgm:pt modelId="{762C0E4C-C050-4DD0-A114-C7A1F9498A63}" type="pres">
      <dgm:prSet presAssocID="{8AD0FD30-8C1A-4D69-B52A-5CD5DB95CA42}" presName="Name50" presStyleLbl="parChTrans1D2" presStyleIdx="3" presStyleCnt="8"/>
      <dgm:spPr/>
    </dgm:pt>
    <dgm:pt modelId="{9CAAA9C5-12BA-4ED4-BB83-8E29171C5044}" type="pres">
      <dgm:prSet presAssocID="{52F6BC6C-E0A6-408A-8470-DA2A7F8F6A1E}" presName="hierRoot2" presStyleCnt="0">
        <dgm:presLayoutVars>
          <dgm:hierBranch/>
        </dgm:presLayoutVars>
      </dgm:prSet>
      <dgm:spPr/>
    </dgm:pt>
    <dgm:pt modelId="{068176AC-9910-4A52-9927-3F8264B2EE85}" type="pres">
      <dgm:prSet presAssocID="{52F6BC6C-E0A6-408A-8470-DA2A7F8F6A1E}" presName="rootComposite" presStyleCnt="0"/>
      <dgm:spPr/>
    </dgm:pt>
    <dgm:pt modelId="{4AF0201F-1DDC-4566-BEE7-73008A48AB25}" type="pres">
      <dgm:prSet presAssocID="{52F6BC6C-E0A6-408A-8470-DA2A7F8F6A1E}" presName="rootText" presStyleLbl="node2" presStyleIdx="3" presStyleCnt="8">
        <dgm:presLayoutVars>
          <dgm:chPref val="3"/>
        </dgm:presLayoutVars>
      </dgm:prSet>
      <dgm:spPr/>
    </dgm:pt>
    <dgm:pt modelId="{89530A27-0FB3-48F9-BDBB-081823EB260D}" type="pres">
      <dgm:prSet presAssocID="{52F6BC6C-E0A6-408A-8470-DA2A7F8F6A1E}" presName="rootConnector" presStyleLbl="node2" presStyleIdx="3" presStyleCnt="8"/>
      <dgm:spPr/>
    </dgm:pt>
    <dgm:pt modelId="{33A7D1FB-8AF4-4B17-9DD5-00151ED6A312}" type="pres">
      <dgm:prSet presAssocID="{52F6BC6C-E0A6-408A-8470-DA2A7F8F6A1E}" presName="hierChild4" presStyleCnt="0"/>
      <dgm:spPr/>
    </dgm:pt>
    <dgm:pt modelId="{D825E9D3-FAC0-4D2F-9EA2-1794C4C375F9}" type="pres">
      <dgm:prSet presAssocID="{52F6BC6C-E0A6-408A-8470-DA2A7F8F6A1E}" presName="hierChild5" presStyleCnt="0"/>
      <dgm:spPr/>
    </dgm:pt>
    <dgm:pt modelId="{BAD3A43C-0E9A-436B-8AE2-83EA2C219CD4}" type="pres">
      <dgm:prSet presAssocID="{F740FA4D-8484-44D2-AA79-AB039464056E}" presName="Name50" presStyleLbl="parChTrans1D2" presStyleIdx="4" presStyleCnt="8"/>
      <dgm:spPr/>
    </dgm:pt>
    <dgm:pt modelId="{044295BA-844C-429C-A069-EB9B2DE7D1D1}" type="pres">
      <dgm:prSet presAssocID="{C1688515-A858-4558-9067-09A8A95DDB70}" presName="hierRoot2" presStyleCnt="0">
        <dgm:presLayoutVars>
          <dgm:hierBranch/>
        </dgm:presLayoutVars>
      </dgm:prSet>
      <dgm:spPr/>
    </dgm:pt>
    <dgm:pt modelId="{91F32C84-0395-4F2B-925B-9F5CDFEFAAA5}" type="pres">
      <dgm:prSet presAssocID="{C1688515-A858-4558-9067-09A8A95DDB70}" presName="rootComposite" presStyleCnt="0"/>
      <dgm:spPr/>
    </dgm:pt>
    <dgm:pt modelId="{B26C3DFD-8645-411F-8CF5-C80D439F71B9}" type="pres">
      <dgm:prSet presAssocID="{C1688515-A858-4558-9067-09A8A95DDB70}" presName="rootText" presStyleLbl="node2" presStyleIdx="4" presStyleCnt="8">
        <dgm:presLayoutVars>
          <dgm:chPref val="3"/>
        </dgm:presLayoutVars>
      </dgm:prSet>
      <dgm:spPr/>
    </dgm:pt>
    <dgm:pt modelId="{EBE05EB5-3CB8-44C8-A6A8-C44B1F997ED6}" type="pres">
      <dgm:prSet presAssocID="{C1688515-A858-4558-9067-09A8A95DDB70}" presName="rootConnector" presStyleLbl="node2" presStyleIdx="4" presStyleCnt="8"/>
      <dgm:spPr/>
    </dgm:pt>
    <dgm:pt modelId="{35A52538-FF82-4685-8230-573CDEC4D735}" type="pres">
      <dgm:prSet presAssocID="{C1688515-A858-4558-9067-09A8A95DDB70}" presName="hierChild4" presStyleCnt="0"/>
      <dgm:spPr/>
    </dgm:pt>
    <dgm:pt modelId="{DE41CA46-5911-4362-8505-54047A881928}" type="pres">
      <dgm:prSet presAssocID="{C1688515-A858-4558-9067-09A8A95DDB70}" presName="hierChild5" presStyleCnt="0"/>
      <dgm:spPr/>
    </dgm:pt>
    <dgm:pt modelId="{D5226E8F-7FBA-4B11-A29C-99E1D90538A9}" type="pres">
      <dgm:prSet presAssocID="{AA576462-634D-47E5-B77D-E5BF2C8EFE32}" presName="Name50" presStyleLbl="parChTrans1D2" presStyleIdx="5" presStyleCnt="8"/>
      <dgm:spPr/>
    </dgm:pt>
    <dgm:pt modelId="{87C1C136-09AB-40E7-B7CA-04C92CC9432A}" type="pres">
      <dgm:prSet presAssocID="{3B150295-6C85-4E3B-82AB-B60D6C75F247}" presName="hierRoot2" presStyleCnt="0">
        <dgm:presLayoutVars>
          <dgm:hierBranch/>
        </dgm:presLayoutVars>
      </dgm:prSet>
      <dgm:spPr/>
    </dgm:pt>
    <dgm:pt modelId="{BBD68295-2EB6-4179-8698-65247266E9DE}" type="pres">
      <dgm:prSet presAssocID="{3B150295-6C85-4E3B-82AB-B60D6C75F247}" presName="rootComposite" presStyleCnt="0"/>
      <dgm:spPr/>
    </dgm:pt>
    <dgm:pt modelId="{D4FE78E1-8437-4E52-ADA9-4698662FA3A7}" type="pres">
      <dgm:prSet presAssocID="{3B150295-6C85-4E3B-82AB-B60D6C75F247}" presName="rootText" presStyleLbl="node2" presStyleIdx="5" presStyleCnt="8">
        <dgm:presLayoutVars>
          <dgm:chPref val="3"/>
        </dgm:presLayoutVars>
      </dgm:prSet>
      <dgm:spPr/>
    </dgm:pt>
    <dgm:pt modelId="{D1C2A1F9-19FB-4708-8BD1-1264A694CDFD}" type="pres">
      <dgm:prSet presAssocID="{3B150295-6C85-4E3B-82AB-B60D6C75F247}" presName="rootConnector" presStyleLbl="node2" presStyleIdx="5" presStyleCnt="8"/>
      <dgm:spPr/>
    </dgm:pt>
    <dgm:pt modelId="{6361C0B6-AC13-45E1-8C4E-0FC3DAB2AD0F}" type="pres">
      <dgm:prSet presAssocID="{3B150295-6C85-4E3B-82AB-B60D6C75F247}" presName="hierChild4" presStyleCnt="0"/>
      <dgm:spPr/>
    </dgm:pt>
    <dgm:pt modelId="{388B9197-7AE4-42AF-982D-E7CF0BD4212E}" type="pres">
      <dgm:prSet presAssocID="{3B150295-6C85-4E3B-82AB-B60D6C75F247}" presName="hierChild5" presStyleCnt="0"/>
      <dgm:spPr/>
    </dgm:pt>
    <dgm:pt modelId="{326FCE68-7A65-4580-9A18-6AE215337E92}" type="pres">
      <dgm:prSet presAssocID="{8B616805-458F-4A04-A393-43D46F06678E}" presName="Name50" presStyleLbl="parChTrans1D2" presStyleIdx="6" presStyleCnt="8"/>
      <dgm:spPr/>
    </dgm:pt>
    <dgm:pt modelId="{A6C58668-2716-4DEC-A312-7B3DA9604E39}" type="pres">
      <dgm:prSet presAssocID="{2D86A660-6E78-47DB-97AC-A4033BE84A68}" presName="hierRoot2" presStyleCnt="0">
        <dgm:presLayoutVars>
          <dgm:hierBranch/>
        </dgm:presLayoutVars>
      </dgm:prSet>
      <dgm:spPr/>
    </dgm:pt>
    <dgm:pt modelId="{12B350E7-2E1D-47D3-A23F-0D55B67205E8}" type="pres">
      <dgm:prSet presAssocID="{2D86A660-6E78-47DB-97AC-A4033BE84A68}" presName="rootComposite" presStyleCnt="0"/>
      <dgm:spPr/>
    </dgm:pt>
    <dgm:pt modelId="{E32A5CE9-DD1F-4ED8-9A87-33D32F3AD19B}" type="pres">
      <dgm:prSet presAssocID="{2D86A660-6E78-47DB-97AC-A4033BE84A68}" presName="rootText" presStyleLbl="node2" presStyleIdx="6" presStyleCnt="8">
        <dgm:presLayoutVars>
          <dgm:chPref val="3"/>
        </dgm:presLayoutVars>
      </dgm:prSet>
      <dgm:spPr/>
    </dgm:pt>
    <dgm:pt modelId="{5EA4FE75-912C-446A-9FA3-9801735F5E50}" type="pres">
      <dgm:prSet presAssocID="{2D86A660-6E78-47DB-97AC-A4033BE84A68}" presName="rootConnector" presStyleLbl="node2" presStyleIdx="6" presStyleCnt="8"/>
      <dgm:spPr/>
    </dgm:pt>
    <dgm:pt modelId="{C172FC76-7422-4A92-AA61-24D470A64B83}" type="pres">
      <dgm:prSet presAssocID="{2D86A660-6E78-47DB-97AC-A4033BE84A68}" presName="hierChild4" presStyleCnt="0"/>
      <dgm:spPr/>
    </dgm:pt>
    <dgm:pt modelId="{D4868371-0412-481D-BB70-7F8FBE252040}" type="pres">
      <dgm:prSet presAssocID="{2D86A660-6E78-47DB-97AC-A4033BE84A68}" presName="hierChild5" presStyleCnt="0"/>
      <dgm:spPr/>
    </dgm:pt>
    <dgm:pt modelId="{AF679345-477D-4310-9BE7-6C586C5B9670}" type="pres">
      <dgm:prSet presAssocID="{4F3C0D15-1A44-452E-89F6-5E1088AF20A8}" presName="Name50" presStyleLbl="parChTrans1D2" presStyleIdx="7" presStyleCnt="8"/>
      <dgm:spPr/>
    </dgm:pt>
    <dgm:pt modelId="{4B7C8BCE-569C-4CB5-942B-5509C364EBC2}" type="pres">
      <dgm:prSet presAssocID="{DAE1C559-FE7E-4725-BB6C-1BDAF48CB3B2}" presName="hierRoot2" presStyleCnt="0">
        <dgm:presLayoutVars>
          <dgm:hierBranch/>
        </dgm:presLayoutVars>
      </dgm:prSet>
      <dgm:spPr/>
    </dgm:pt>
    <dgm:pt modelId="{919F71F7-9DD4-41EA-B25D-21130C011C01}" type="pres">
      <dgm:prSet presAssocID="{DAE1C559-FE7E-4725-BB6C-1BDAF48CB3B2}" presName="rootComposite" presStyleCnt="0"/>
      <dgm:spPr/>
    </dgm:pt>
    <dgm:pt modelId="{764B7BC7-805C-47EB-9206-717D5A0C0D29}" type="pres">
      <dgm:prSet presAssocID="{DAE1C559-FE7E-4725-BB6C-1BDAF48CB3B2}" presName="rootText" presStyleLbl="node2" presStyleIdx="7" presStyleCnt="8">
        <dgm:presLayoutVars>
          <dgm:chPref val="3"/>
        </dgm:presLayoutVars>
      </dgm:prSet>
      <dgm:spPr/>
    </dgm:pt>
    <dgm:pt modelId="{70125456-8076-42A1-A70A-2ACC4375674E}" type="pres">
      <dgm:prSet presAssocID="{DAE1C559-FE7E-4725-BB6C-1BDAF48CB3B2}" presName="rootConnector" presStyleLbl="node2" presStyleIdx="7" presStyleCnt="8"/>
      <dgm:spPr/>
    </dgm:pt>
    <dgm:pt modelId="{7E1DC8BA-789D-44AD-8501-654417DD3DB4}" type="pres">
      <dgm:prSet presAssocID="{DAE1C559-FE7E-4725-BB6C-1BDAF48CB3B2}" presName="hierChild4" presStyleCnt="0"/>
      <dgm:spPr/>
    </dgm:pt>
    <dgm:pt modelId="{B0484DD7-1755-458C-8585-F2A5889AEC6D}" type="pres">
      <dgm:prSet presAssocID="{DAE1C559-FE7E-4725-BB6C-1BDAF48CB3B2}" presName="hierChild5" presStyleCnt="0"/>
      <dgm:spPr/>
    </dgm:pt>
    <dgm:pt modelId="{7172189C-9657-4B7A-B6C5-2A27D774ABEC}" type="pres">
      <dgm:prSet presAssocID="{65E666C8-8EEE-4AA2-A9B6-BFDB4425C693}" presName="hierChild3" presStyleCnt="0"/>
      <dgm:spPr/>
    </dgm:pt>
  </dgm:ptLst>
  <dgm:cxnLst>
    <dgm:cxn modelId="{467FD160-A63B-43FC-9C8A-E15B9FE1AA6D}" type="presOf" srcId="{AA576462-634D-47E5-B77D-E5BF2C8EFE32}" destId="{D5226E8F-7FBA-4B11-A29C-99E1D90538A9}" srcOrd="0" destOrd="0" presId="urn:microsoft.com/office/officeart/2005/8/layout/orgChart1"/>
    <dgm:cxn modelId="{000C8CE4-7407-49E4-B4A3-F84D41BEF96E}" srcId="{65E666C8-8EEE-4AA2-A9B6-BFDB4425C693}" destId="{CB002617-04EC-4163-AAAA-D7135D04E31F}" srcOrd="2" destOrd="0" parTransId="{D154125B-E5C8-4A71-BAF7-07421228298D}" sibTransId="{F69742B0-4D5C-4A5E-9BF7-7E8E78210727}"/>
    <dgm:cxn modelId="{D9AE350D-9CF0-40D2-8B8C-B0B5A0898852}" type="presOf" srcId="{D76D4892-41F0-46EF-BCCD-CD1D34C9F563}" destId="{854C9E6C-238E-4329-98CA-B3B2FD8D43C4}" srcOrd="0" destOrd="0" presId="urn:microsoft.com/office/officeart/2005/8/layout/orgChart1"/>
    <dgm:cxn modelId="{36B9B1D5-AAB1-4CE1-A3FE-86286A423331}" type="presOf" srcId="{4F3C0D15-1A44-452E-89F6-5E1088AF20A8}" destId="{AF679345-477D-4310-9BE7-6C586C5B9670}" srcOrd="0" destOrd="0" presId="urn:microsoft.com/office/officeart/2005/8/layout/orgChart1"/>
    <dgm:cxn modelId="{34B2D491-BDA2-4FE5-A2C0-25D73B20A207}" type="presOf" srcId="{52F6BC6C-E0A6-408A-8470-DA2A7F8F6A1E}" destId="{89530A27-0FB3-48F9-BDBB-081823EB260D}" srcOrd="1" destOrd="0" presId="urn:microsoft.com/office/officeart/2005/8/layout/orgChart1"/>
    <dgm:cxn modelId="{C6654BB9-ACE2-4D82-9038-F1BCF9D0C5F6}" type="presOf" srcId="{DAE1C559-FE7E-4725-BB6C-1BDAF48CB3B2}" destId="{764B7BC7-805C-47EB-9206-717D5A0C0D29}" srcOrd="0" destOrd="0" presId="urn:microsoft.com/office/officeart/2005/8/layout/orgChart1"/>
    <dgm:cxn modelId="{81E90DF4-C952-4FAD-9472-160A2A782C54}" type="presOf" srcId="{65E666C8-8EEE-4AA2-A9B6-BFDB4425C693}" destId="{C73087F5-EB2D-47FD-B311-BD0A6F1968EF}" srcOrd="0" destOrd="0" presId="urn:microsoft.com/office/officeart/2005/8/layout/orgChart1"/>
    <dgm:cxn modelId="{15D5BC3C-972A-4161-8D78-BE33DB0F6AEC}" type="presOf" srcId="{C1688515-A858-4558-9067-09A8A95DDB70}" destId="{EBE05EB5-3CB8-44C8-A6A8-C44B1F997ED6}" srcOrd="1" destOrd="0" presId="urn:microsoft.com/office/officeart/2005/8/layout/orgChart1"/>
    <dgm:cxn modelId="{410DCAB2-3A8D-4810-99AA-CDFD1519BED6}" type="presOf" srcId="{D76D4892-41F0-46EF-BCCD-CD1D34C9F563}" destId="{E50FF8FF-6B48-4BEA-8644-5C7F3575FC50}" srcOrd="1" destOrd="0" presId="urn:microsoft.com/office/officeart/2005/8/layout/orgChart1"/>
    <dgm:cxn modelId="{ABDD44B5-3919-4647-9B5A-485BC075A01B}" type="presOf" srcId="{9377AE1B-CD59-4F81-B88B-5E4966816F30}" destId="{ED3823C0-2F21-461C-8E35-FD0EA76D5D78}" srcOrd="0" destOrd="0" presId="urn:microsoft.com/office/officeart/2005/8/layout/orgChart1"/>
    <dgm:cxn modelId="{A6276856-A08B-47D1-92B4-7269C821448D}" type="presOf" srcId="{3B150295-6C85-4E3B-82AB-B60D6C75F247}" destId="{D1C2A1F9-19FB-4708-8BD1-1264A694CDFD}" srcOrd="1" destOrd="0" presId="urn:microsoft.com/office/officeart/2005/8/layout/orgChart1"/>
    <dgm:cxn modelId="{AB1371FF-1234-40C9-9D93-DE305E42C54E}" srcId="{65E666C8-8EEE-4AA2-A9B6-BFDB4425C693}" destId="{D76D4892-41F0-46EF-BCCD-CD1D34C9F563}" srcOrd="1" destOrd="0" parTransId="{9E0ED825-4956-4160-9026-71D231882651}" sibTransId="{559BF729-B04D-41BD-ADAB-05AE5E9C0189}"/>
    <dgm:cxn modelId="{B88F3C8C-336A-470F-9962-48E3FFC5C993}" type="presOf" srcId="{D773CC30-B099-4C94-9B52-BA2BDF2BCEE5}" destId="{2447259A-A110-4C6D-AB73-212031F08A21}" srcOrd="0" destOrd="0" presId="urn:microsoft.com/office/officeart/2005/8/layout/orgChart1"/>
    <dgm:cxn modelId="{578A1927-7524-4FA7-8495-0FBEDEED5E56}" type="presOf" srcId="{F740FA4D-8484-44D2-AA79-AB039464056E}" destId="{BAD3A43C-0E9A-436B-8AE2-83EA2C219CD4}" srcOrd="0" destOrd="0" presId="urn:microsoft.com/office/officeart/2005/8/layout/orgChart1"/>
    <dgm:cxn modelId="{589118E4-4201-41C7-B1E8-37360FAA1341}" type="presOf" srcId="{CB002617-04EC-4163-AAAA-D7135D04E31F}" destId="{F53841E0-A424-4865-ADF6-3BB29A800B13}" srcOrd="1" destOrd="0" presId="urn:microsoft.com/office/officeart/2005/8/layout/orgChart1"/>
    <dgm:cxn modelId="{5C71B5BA-00DA-4A0E-B496-1297D0BE483A}" srcId="{65E666C8-8EEE-4AA2-A9B6-BFDB4425C693}" destId="{C1688515-A858-4558-9067-09A8A95DDB70}" srcOrd="4" destOrd="0" parTransId="{F740FA4D-8484-44D2-AA79-AB039464056E}" sibTransId="{69120A3F-0ED5-4F9C-9C3D-7ACBFB6B3BF8}"/>
    <dgm:cxn modelId="{311AD91B-3BEB-470D-9F97-62D20ECBF072}" type="presOf" srcId="{D154125B-E5C8-4A71-BAF7-07421228298D}" destId="{F62C3517-5950-4DD5-A201-F587E551AB7C}" srcOrd="0" destOrd="0" presId="urn:microsoft.com/office/officeart/2005/8/layout/orgChart1"/>
    <dgm:cxn modelId="{1209B26C-5EB9-4695-847B-64DA94EC058D}" type="presOf" srcId="{2D86A660-6E78-47DB-97AC-A4033BE84A68}" destId="{E32A5CE9-DD1F-4ED8-9A87-33D32F3AD19B}" srcOrd="0" destOrd="0" presId="urn:microsoft.com/office/officeart/2005/8/layout/orgChart1"/>
    <dgm:cxn modelId="{C42E540A-8628-4D13-AA09-DB568CC60F30}" type="presOf" srcId="{3B150295-6C85-4E3B-82AB-B60D6C75F247}" destId="{D4FE78E1-8437-4E52-ADA9-4698662FA3A7}" srcOrd="0" destOrd="0" presId="urn:microsoft.com/office/officeart/2005/8/layout/orgChart1"/>
    <dgm:cxn modelId="{887AD7D9-B900-4832-AE8E-C9C56D31C111}" type="presOf" srcId="{CB002617-04EC-4163-AAAA-D7135D04E31F}" destId="{280F9DE1-31DD-4D80-A47F-A1ACA85220E0}" srcOrd="0" destOrd="0" presId="urn:microsoft.com/office/officeart/2005/8/layout/orgChart1"/>
    <dgm:cxn modelId="{932B26C0-D04D-4935-9080-A431CBEA3508}" type="presOf" srcId="{52F6BC6C-E0A6-408A-8470-DA2A7F8F6A1E}" destId="{4AF0201F-1DDC-4566-BEE7-73008A48AB25}" srcOrd="0" destOrd="0" presId="urn:microsoft.com/office/officeart/2005/8/layout/orgChart1"/>
    <dgm:cxn modelId="{2E59F2C0-04F1-48BE-A4AB-0EF59102204F}" type="presOf" srcId="{8B616805-458F-4A04-A393-43D46F06678E}" destId="{326FCE68-7A65-4580-9A18-6AE215337E92}" srcOrd="0" destOrd="0" presId="urn:microsoft.com/office/officeart/2005/8/layout/orgChart1"/>
    <dgm:cxn modelId="{3A84F58D-E294-4592-B4B8-6313C64D52B1}" srcId="{65E666C8-8EEE-4AA2-A9B6-BFDB4425C693}" destId="{9377AE1B-CD59-4F81-B88B-5E4966816F30}" srcOrd="0" destOrd="0" parTransId="{C6DB41E6-AE3D-4013-A937-44B9DA061F0F}" sibTransId="{A0547812-F697-44B6-92AE-5D15CA3CF6CB}"/>
    <dgm:cxn modelId="{655E7F69-B93F-495B-BE68-86AD179016AE}" type="presOf" srcId="{C1688515-A858-4558-9067-09A8A95DDB70}" destId="{B26C3DFD-8645-411F-8CF5-C80D439F71B9}" srcOrd="0" destOrd="0" presId="urn:microsoft.com/office/officeart/2005/8/layout/orgChart1"/>
    <dgm:cxn modelId="{7B67C49B-22A8-40BC-8E47-1D2638CFE5D8}" type="presOf" srcId="{9E0ED825-4956-4160-9026-71D231882651}" destId="{4EAE906D-4A67-4257-9D96-3000BC433F30}" srcOrd="0" destOrd="0" presId="urn:microsoft.com/office/officeart/2005/8/layout/orgChart1"/>
    <dgm:cxn modelId="{B64DA9A6-155D-4005-9C5D-8F56A010FF68}" srcId="{65E666C8-8EEE-4AA2-A9B6-BFDB4425C693}" destId="{3B150295-6C85-4E3B-82AB-B60D6C75F247}" srcOrd="5" destOrd="0" parTransId="{AA576462-634D-47E5-B77D-E5BF2C8EFE32}" sibTransId="{A5257DDE-62F5-4F88-BA2F-764A7A60C913}"/>
    <dgm:cxn modelId="{6EFEF471-1F7B-4627-B5CC-C75FC9A75830}" srcId="{D773CC30-B099-4C94-9B52-BA2BDF2BCEE5}" destId="{65E666C8-8EEE-4AA2-A9B6-BFDB4425C693}" srcOrd="0" destOrd="0" parTransId="{94FCC29D-8B47-4542-BCB7-DBF61DFF77F2}" sibTransId="{FC003716-C350-4838-9DEA-25B8D331AEA1}"/>
    <dgm:cxn modelId="{584C1F7F-AD88-4817-9052-B594DD13CF07}" type="presOf" srcId="{C6DB41E6-AE3D-4013-A937-44B9DA061F0F}" destId="{43DF0EF4-7EB1-4396-A182-B3E4CF24645D}" srcOrd="0" destOrd="0" presId="urn:microsoft.com/office/officeart/2005/8/layout/orgChart1"/>
    <dgm:cxn modelId="{E7B64C34-F48C-493D-B10F-2BEF2CEF1469}" srcId="{65E666C8-8EEE-4AA2-A9B6-BFDB4425C693}" destId="{52F6BC6C-E0A6-408A-8470-DA2A7F8F6A1E}" srcOrd="3" destOrd="0" parTransId="{8AD0FD30-8C1A-4D69-B52A-5CD5DB95CA42}" sibTransId="{1C350F2A-B377-49A4-BCDC-C01B78C1925A}"/>
    <dgm:cxn modelId="{D9FCE5E3-1671-4978-9598-57B689B66D02}" type="presOf" srcId="{65E666C8-8EEE-4AA2-A9B6-BFDB4425C693}" destId="{442B5E3A-D3C5-4DC9-BECE-7A601F78D902}" srcOrd="1" destOrd="0" presId="urn:microsoft.com/office/officeart/2005/8/layout/orgChart1"/>
    <dgm:cxn modelId="{D29DBC99-EB98-4B01-8715-C1B1242096EC}" type="presOf" srcId="{2D86A660-6E78-47DB-97AC-A4033BE84A68}" destId="{5EA4FE75-912C-446A-9FA3-9801735F5E50}" srcOrd="1" destOrd="0" presId="urn:microsoft.com/office/officeart/2005/8/layout/orgChart1"/>
    <dgm:cxn modelId="{5AD799E1-EED6-46F4-A268-FC2BADF29A2D}" srcId="{65E666C8-8EEE-4AA2-A9B6-BFDB4425C693}" destId="{DAE1C559-FE7E-4725-BB6C-1BDAF48CB3B2}" srcOrd="7" destOrd="0" parTransId="{4F3C0D15-1A44-452E-89F6-5E1088AF20A8}" sibTransId="{6FE116D8-CBEA-4AB8-AD74-8D26B81B5CEC}"/>
    <dgm:cxn modelId="{E8835E1A-DCC3-4A2D-B603-040426C73FE9}" type="presOf" srcId="{DAE1C559-FE7E-4725-BB6C-1BDAF48CB3B2}" destId="{70125456-8076-42A1-A70A-2ACC4375674E}" srcOrd="1" destOrd="0" presId="urn:microsoft.com/office/officeart/2005/8/layout/orgChart1"/>
    <dgm:cxn modelId="{089DB911-317B-4743-9F74-D13FA8BDBDB7}" type="presOf" srcId="{9377AE1B-CD59-4F81-B88B-5E4966816F30}" destId="{C2B3C1A2-B0EF-4F66-9ECF-D83847568536}" srcOrd="1" destOrd="0" presId="urn:microsoft.com/office/officeart/2005/8/layout/orgChart1"/>
    <dgm:cxn modelId="{35408D38-0F21-4441-A53B-1BADA4CB3094}" type="presOf" srcId="{8AD0FD30-8C1A-4D69-B52A-5CD5DB95CA42}" destId="{762C0E4C-C050-4DD0-A114-C7A1F9498A63}" srcOrd="0" destOrd="0" presId="urn:microsoft.com/office/officeart/2005/8/layout/orgChart1"/>
    <dgm:cxn modelId="{95FA32FF-27F6-493C-BF9C-D9D04F0FDD90}" srcId="{65E666C8-8EEE-4AA2-A9B6-BFDB4425C693}" destId="{2D86A660-6E78-47DB-97AC-A4033BE84A68}" srcOrd="6" destOrd="0" parTransId="{8B616805-458F-4A04-A393-43D46F06678E}" sibTransId="{AFA1FFEC-1DCD-44C9-92AE-BF9FBD661757}"/>
    <dgm:cxn modelId="{824D33C7-0734-42D9-B90E-E563A684E79C}" type="presParOf" srcId="{2447259A-A110-4C6D-AB73-212031F08A21}" destId="{102F08EF-96DA-478F-A88C-F2BF7FEB33A3}" srcOrd="0" destOrd="0" presId="urn:microsoft.com/office/officeart/2005/8/layout/orgChart1"/>
    <dgm:cxn modelId="{C0B49396-9A0F-4465-9B2D-0398CC25D9FB}" type="presParOf" srcId="{102F08EF-96DA-478F-A88C-F2BF7FEB33A3}" destId="{FBAC69E2-67FF-4CBC-A223-77C0BC037571}" srcOrd="0" destOrd="0" presId="urn:microsoft.com/office/officeart/2005/8/layout/orgChart1"/>
    <dgm:cxn modelId="{F974A2D0-2B96-423C-9134-EFE665E02767}" type="presParOf" srcId="{FBAC69E2-67FF-4CBC-A223-77C0BC037571}" destId="{C73087F5-EB2D-47FD-B311-BD0A6F1968EF}" srcOrd="0" destOrd="0" presId="urn:microsoft.com/office/officeart/2005/8/layout/orgChart1"/>
    <dgm:cxn modelId="{AE100EAE-7143-472A-802B-85EC9570B1A5}" type="presParOf" srcId="{FBAC69E2-67FF-4CBC-A223-77C0BC037571}" destId="{442B5E3A-D3C5-4DC9-BECE-7A601F78D902}" srcOrd="1" destOrd="0" presId="urn:microsoft.com/office/officeart/2005/8/layout/orgChart1"/>
    <dgm:cxn modelId="{A3D18F1F-3BD7-4BB5-A1F4-09A4ADDD8029}" type="presParOf" srcId="{102F08EF-96DA-478F-A88C-F2BF7FEB33A3}" destId="{9017B18A-76AD-4DC7-B4E7-E17F1F221941}" srcOrd="1" destOrd="0" presId="urn:microsoft.com/office/officeart/2005/8/layout/orgChart1"/>
    <dgm:cxn modelId="{1CAE36C3-4B3C-4ED4-93DB-7C7703A0AE0A}" type="presParOf" srcId="{9017B18A-76AD-4DC7-B4E7-E17F1F221941}" destId="{43DF0EF4-7EB1-4396-A182-B3E4CF24645D}" srcOrd="0" destOrd="0" presId="urn:microsoft.com/office/officeart/2005/8/layout/orgChart1"/>
    <dgm:cxn modelId="{A461B549-4FC9-4B80-92EE-E56F0B55825C}" type="presParOf" srcId="{9017B18A-76AD-4DC7-B4E7-E17F1F221941}" destId="{2AF0DCED-B336-4F65-B602-C52929D11FD3}" srcOrd="1" destOrd="0" presId="urn:microsoft.com/office/officeart/2005/8/layout/orgChart1"/>
    <dgm:cxn modelId="{E5D2A6B0-B649-4558-B1F3-BCA3884D4295}" type="presParOf" srcId="{2AF0DCED-B336-4F65-B602-C52929D11FD3}" destId="{D518789E-48F7-4C37-B030-145B93703992}" srcOrd="0" destOrd="0" presId="urn:microsoft.com/office/officeart/2005/8/layout/orgChart1"/>
    <dgm:cxn modelId="{E605208B-C19F-47F9-98E5-A127CB411799}" type="presParOf" srcId="{D518789E-48F7-4C37-B030-145B93703992}" destId="{ED3823C0-2F21-461C-8E35-FD0EA76D5D78}" srcOrd="0" destOrd="0" presId="urn:microsoft.com/office/officeart/2005/8/layout/orgChart1"/>
    <dgm:cxn modelId="{D614018F-CEFC-4849-B360-647C0C4A7182}" type="presParOf" srcId="{D518789E-48F7-4C37-B030-145B93703992}" destId="{C2B3C1A2-B0EF-4F66-9ECF-D83847568536}" srcOrd="1" destOrd="0" presId="urn:microsoft.com/office/officeart/2005/8/layout/orgChart1"/>
    <dgm:cxn modelId="{A6D30EC7-DA14-44CA-B69D-900434053F73}" type="presParOf" srcId="{2AF0DCED-B336-4F65-B602-C52929D11FD3}" destId="{AE69CF5C-0411-4F0A-AC55-BCE85CDCBE1F}" srcOrd="1" destOrd="0" presId="urn:microsoft.com/office/officeart/2005/8/layout/orgChart1"/>
    <dgm:cxn modelId="{66CC33C7-5940-4B3A-9BCC-FDD4DF9CDBF0}" type="presParOf" srcId="{2AF0DCED-B336-4F65-B602-C52929D11FD3}" destId="{78B1C372-B059-41DD-B12D-F39A9E4CDF80}" srcOrd="2" destOrd="0" presId="urn:microsoft.com/office/officeart/2005/8/layout/orgChart1"/>
    <dgm:cxn modelId="{4C782F50-3DE0-4689-B863-C771FAAFF10D}" type="presParOf" srcId="{9017B18A-76AD-4DC7-B4E7-E17F1F221941}" destId="{4EAE906D-4A67-4257-9D96-3000BC433F30}" srcOrd="2" destOrd="0" presId="urn:microsoft.com/office/officeart/2005/8/layout/orgChart1"/>
    <dgm:cxn modelId="{CA54D098-6FC8-4552-9C92-DD08AF932B09}" type="presParOf" srcId="{9017B18A-76AD-4DC7-B4E7-E17F1F221941}" destId="{7A4D66FA-C34C-4CAE-93E6-1753E56D1623}" srcOrd="3" destOrd="0" presId="urn:microsoft.com/office/officeart/2005/8/layout/orgChart1"/>
    <dgm:cxn modelId="{FC12BF20-6B61-40EB-B808-623CD9BF105B}" type="presParOf" srcId="{7A4D66FA-C34C-4CAE-93E6-1753E56D1623}" destId="{D7D018DA-E38C-402B-A735-24F7338D5A63}" srcOrd="0" destOrd="0" presId="urn:microsoft.com/office/officeart/2005/8/layout/orgChart1"/>
    <dgm:cxn modelId="{355E36AF-1B6D-4D3E-A8CB-E02304D95F85}" type="presParOf" srcId="{D7D018DA-E38C-402B-A735-24F7338D5A63}" destId="{854C9E6C-238E-4329-98CA-B3B2FD8D43C4}" srcOrd="0" destOrd="0" presId="urn:microsoft.com/office/officeart/2005/8/layout/orgChart1"/>
    <dgm:cxn modelId="{E8769A42-BAC6-4498-96EB-9842F848D303}" type="presParOf" srcId="{D7D018DA-E38C-402B-A735-24F7338D5A63}" destId="{E50FF8FF-6B48-4BEA-8644-5C7F3575FC50}" srcOrd="1" destOrd="0" presId="urn:microsoft.com/office/officeart/2005/8/layout/orgChart1"/>
    <dgm:cxn modelId="{02E6785F-1F91-4453-BBA3-A40A3FAA4C2D}" type="presParOf" srcId="{7A4D66FA-C34C-4CAE-93E6-1753E56D1623}" destId="{71364934-5FD5-438F-AA6F-40DDB33EC7E6}" srcOrd="1" destOrd="0" presId="urn:microsoft.com/office/officeart/2005/8/layout/orgChart1"/>
    <dgm:cxn modelId="{F7D87808-1E70-4132-9FB5-43EAB6D20B38}" type="presParOf" srcId="{7A4D66FA-C34C-4CAE-93E6-1753E56D1623}" destId="{2A62CBD6-F76F-4CCE-A01A-CFAEA42FB7F7}" srcOrd="2" destOrd="0" presId="urn:microsoft.com/office/officeart/2005/8/layout/orgChart1"/>
    <dgm:cxn modelId="{049A318C-4421-439E-9082-16E04D45056D}" type="presParOf" srcId="{9017B18A-76AD-4DC7-B4E7-E17F1F221941}" destId="{F62C3517-5950-4DD5-A201-F587E551AB7C}" srcOrd="4" destOrd="0" presId="urn:microsoft.com/office/officeart/2005/8/layout/orgChart1"/>
    <dgm:cxn modelId="{4010357A-EB39-4CC2-B3FF-CC00C618AC19}" type="presParOf" srcId="{9017B18A-76AD-4DC7-B4E7-E17F1F221941}" destId="{715DE3FE-B952-4EAA-9534-0E37CA43C5C1}" srcOrd="5" destOrd="0" presId="urn:microsoft.com/office/officeart/2005/8/layout/orgChart1"/>
    <dgm:cxn modelId="{184521C6-A4FB-482B-8E04-E3604125644A}" type="presParOf" srcId="{715DE3FE-B952-4EAA-9534-0E37CA43C5C1}" destId="{73BE5EB3-3788-4796-9278-FDBB756DD5B9}" srcOrd="0" destOrd="0" presId="urn:microsoft.com/office/officeart/2005/8/layout/orgChart1"/>
    <dgm:cxn modelId="{05F21B92-C3AC-4F07-BA59-B15D82306655}" type="presParOf" srcId="{73BE5EB3-3788-4796-9278-FDBB756DD5B9}" destId="{280F9DE1-31DD-4D80-A47F-A1ACA85220E0}" srcOrd="0" destOrd="0" presId="urn:microsoft.com/office/officeart/2005/8/layout/orgChart1"/>
    <dgm:cxn modelId="{BA0488D2-82CA-4DA9-A313-CB8270CAC9CF}" type="presParOf" srcId="{73BE5EB3-3788-4796-9278-FDBB756DD5B9}" destId="{F53841E0-A424-4865-ADF6-3BB29A800B13}" srcOrd="1" destOrd="0" presId="urn:microsoft.com/office/officeart/2005/8/layout/orgChart1"/>
    <dgm:cxn modelId="{3C4607FC-DC82-45E6-AE51-471A6010C891}" type="presParOf" srcId="{715DE3FE-B952-4EAA-9534-0E37CA43C5C1}" destId="{943ACF24-9D24-4EF1-A8E5-9B9D29A8F88D}" srcOrd="1" destOrd="0" presId="urn:microsoft.com/office/officeart/2005/8/layout/orgChart1"/>
    <dgm:cxn modelId="{7FC8973A-6238-4103-ADBD-BCF055EAF436}" type="presParOf" srcId="{715DE3FE-B952-4EAA-9534-0E37CA43C5C1}" destId="{790430C0-B6BC-4CEA-955D-8C78C79DA7A7}" srcOrd="2" destOrd="0" presId="urn:microsoft.com/office/officeart/2005/8/layout/orgChart1"/>
    <dgm:cxn modelId="{712787EE-EAAA-4CB0-90F1-D4B9AB80E7C3}" type="presParOf" srcId="{9017B18A-76AD-4DC7-B4E7-E17F1F221941}" destId="{762C0E4C-C050-4DD0-A114-C7A1F9498A63}" srcOrd="6" destOrd="0" presId="urn:microsoft.com/office/officeart/2005/8/layout/orgChart1"/>
    <dgm:cxn modelId="{34D68807-5F9B-4814-A67D-6104651C0239}" type="presParOf" srcId="{9017B18A-76AD-4DC7-B4E7-E17F1F221941}" destId="{9CAAA9C5-12BA-4ED4-BB83-8E29171C5044}" srcOrd="7" destOrd="0" presId="urn:microsoft.com/office/officeart/2005/8/layout/orgChart1"/>
    <dgm:cxn modelId="{4D5867DB-FCCC-4EC6-9F81-0E4E7E48BAE2}" type="presParOf" srcId="{9CAAA9C5-12BA-4ED4-BB83-8E29171C5044}" destId="{068176AC-9910-4A52-9927-3F8264B2EE85}" srcOrd="0" destOrd="0" presId="urn:microsoft.com/office/officeart/2005/8/layout/orgChart1"/>
    <dgm:cxn modelId="{800D0020-71BA-4C67-B610-58B5A81F7D32}" type="presParOf" srcId="{068176AC-9910-4A52-9927-3F8264B2EE85}" destId="{4AF0201F-1DDC-4566-BEE7-73008A48AB25}" srcOrd="0" destOrd="0" presId="urn:microsoft.com/office/officeart/2005/8/layout/orgChart1"/>
    <dgm:cxn modelId="{E459140F-8AF2-4FBE-ADE3-5DA7508D93C1}" type="presParOf" srcId="{068176AC-9910-4A52-9927-3F8264B2EE85}" destId="{89530A27-0FB3-48F9-BDBB-081823EB260D}" srcOrd="1" destOrd="0" presId="urn:microsoft.com/office/officeart/2005/8/layout/orgChart1"/>
    <dgm:cxn modelId="{0CCC1FB7-CDC7-428B-8EF0-45CBB1F82C82}" type="presParOf" srcId="{9CAAA9C5-12BA-4ED4-BB83-8E29171C5044}" destId="{33A7D1FB-8AF4-4B17-9DD5-00151ED6A312}" srcOrd="1" destOrd="0" presId="urn:microsoft.com/office/officeart/2005/8/layout/orgChart1"/>
    <dgm:cxn modelId="{070DA34B-2755-4FE8-8FAF-81E7C425B470}" type="presParOf" srcId="{9CAAA9C5-12BA-4ED4-BB83-8E29171C5044}" destId="{D825E9D3-FAC0-4D2F-9EA2-1794C4C375F9}" srcOrd="2" destOrd="0" presId="urn:microsoft.com/office/officeart/2005/8/layout/orgChart1"/>
    <dgm:cxn modelId="{FF6DB432-3650-4D56-9917-133193CD6CE3}" type="presParOf" srcId="{9017B18A-76AD-4DC7-B4E7-E17F1F221941}" destId="{BAD3A43C-0E9A-436B-8AE2-83EA2C219CD4}" srcOrd="8" destOrd="0" presId="urn:microsoft.com/office/officeart/2005/8/layout/orgChart1"/>
    <dgm:cxn modelId="{69CCE075-9FF9-47DA-817B-7E21B181EC8A}" type="presParOf" srcId="{9017B18A-76AD-4DC7-B4E7-E17F1F221941}" destId="{044295BA-844C-429C-A069-EB9B2DE7D1D1}" srcOrd="9" destOrd="0" presId="urn:microsoft.com/office/officeart/2005/8/layout/orgChart1"/>
    <dgm:cxn modelId="{E7B3D53A-6985-45C9-985F-638240620F73}" type="presParOf" srcId="{044295BA-844C-429C-A069-EB9B2DE7D1D1}" destId="{91F32C84-0395-4F2B-925B-9F5CDFEFAAA5}" srcOrd="0" destOrd="0" presId="urn:microsoft.com/office/officeart/2005/8/layout/orgChart1"/>
    <dgm:cxn modelId="{5E2C8FD6-7DFD-46A8-8B7A-CA836B5F928D}" type="presParOf" srcId="{91F32C84-0395-4F2B-925B-9F5CDFEFAAA5}" destId="{B26C3DFD-8645-411F-8CF5-C80D439F71B9}" srcOrd="0" destOrd="0" presId="urn:microsoft.com/office/officeart/2005/8/layout/orgChart1"/>
    <dgm:cxn modelId="{6BB38B41-D153-4602-820A-5F2954DC487E}" type="presParOf" srcId="{91F32C84-0395-4F2B-925B-9F5CDFEFAAA5}" destId="{EBE05EB5-3CB8-44C8-A6A8-C44B1F997ED6}" srcOrd="1" destOrd="0" presId="urn:microsoft.com/office/officeart/2005/8/layout/orgChart1"/>
    <dgm:cxn modelId="{A1D22AA6-7514-4A29-BFD8-4619B08C9BA1}" type="presParOf" srcId="{044295BA-844C-429C-A069-EB9B2DE7D1D1}" destId="{35A52538-FF82-4685-8230-573CDEC4D735}" srcOrd="1" destOrd="0" presId="urn:microsoft.com/office/officeart/2005/8/layout/orgChart1"/>
    <dgm:cxn modelId="{C32776E4-B1D0-4252-AC4A-0BF25A68966C}" type="presParOf" srcId="{044295BA-844C-429C-A069-EB9B2DE7D1D1}" destId="{DE41CA46-5911-4362-8505-54047A881928}" srcOrd="2" destOrd="0" presId="urn:microsoft.com/office/officeart/2005/8/layout/orgChart1"/>
    <dgm:cxn modelId="{42C8161E-FD45-48EB-B10C-EE310EB5C115}" type="presParOf" srcId="{9017B18A-76AD-4DC7-B4E7-E17F1F221941}" destId="{D5226E8F-7FBA-4B11-A29C-99E1D90538A9}" srcOrd="10" destOrd="0" presId="urn:microsoft.com/office/officeart/2005/8/layout/orgChart1"/>
    <dgm:cxn modelId="{AA73FE6C-2EFC-4968-B159-68A2C8840474}" type="presParOf" srcId="{9017B18A-76AD-4DC7-B4E7-E17F1F221941}" destId="{87C1C136-09AB-40E7-B7CA-04C92CC9432A}" srcOrd="11" destOrd="0" presId="urn:microsoft.com/office/officeart/2005/8/layout/orgChart1"/>
    <dgm:cxn modelId="{A11B5431-39A7-4C57-949A-3B157AD7B2A3}" type="presParOf" srcId="{87C1C136-09AB-40E7-B7CA-04C92CC9432A}" destId="{BBD68295-2EB6-4179-8698-65247266E9DE}" srcOrd="0" destOrd="0" presId="urn:microsoft.com/office/officeart/2005/8/layout/orgChart1"/>
    <dgm:cxn modelId="{DB786B90-9CA0-4D7E-B892-5E2D16201708}" type="presParOf" srcId="{BBD68295-2EB6-4179-8698-65247266E9DE}" destId="{D4FE78E1-8437-4E52-ADA9-4698662FA3A7}" srcOrd="0" destOrd="0" presId="urn:microsoft.com/office/officeart/2005/8/layout/orgChart1"/>
    <dgm:cxn modelId="{6A67ADA0-05C6-416E-97C1-6FAD85874F95}" type="presParOf" srcId="{BBD68295-2EB6-4179-8698-65247266E9DE}" destId="{D1C2A1F9-19FB-4708-8BD1-1264A694CDFD}" srcOrd="1" destOrd="0" presId="urn:microsoft.com/office/officeart/2005/8/layout/orgChart1"/>
    <dgm:cxn modelId="{06C128AB-8394-4E53-B9D3-F8A04DC87F7F}" type="presParOf" srcId="{87C1C136-09AB-40E7-B7CA-04C92CC9432A}" destId="{6361C0B6-AC13-45E1-8C4E-0FC3DAB2AD0F}" srcOrd="1" destOrd="0" presId="urn:microsoft.com/office/officeart/2005/8/layout/orgChart1"/>
    <dgm:cxn modelId="{5DF1F11D-E4BB-4343-81BA-0967329BD469}" type="presParOf" srcId="{87C1C136-09AB-40E7-B7CA-04C92CC9432A}" destId="{388B9197-7AE4-42AF-982D-E7CF0BD4212E}" srcOrd="2" destOrd="0" presId="urn:microsoft.com/office/officeart/2005/8/layout/orgChart1"/>
    <dgm:cxn modelId="{C412C4FB-DC32-47C9-B758-724A9A485D4D}" type="presParOf" srcId="{9017B18A-76AD-4DC7-B4E7-E17F1F221941}" destId="{326FCE68-7A65-4580-9A18-6AE215337E92}" srcOrd="12" destOrd="0" presId="urn:microsoft.com/office/officeart/2005/8/layout/orgChart1"/>
    <dgm:cxn modelId="{18864861-42B2-4AC7-BC6F-42D78F5B7AD7}" type="presParOf" srcId="{9017B18A-76AD-4DC7-B4E7-E17F1F221941}" destId="{A6C58668-2716-4DEC-A312-7B3DA9604E39}" srcOrd="13" destOrd="0" presId="urn:microsoft.com/office/officeart/2005/8/layout/orgChart1"/>
    <dgm:cxn modelId="{B9847370-26CD-4E48-BCE9-D45FF916BE78}" type="presParOf" srcId="{A6C58668-2716-4DEC-A312-7B3DA9604E39}" destId="{12B350E7-2E1D-47D3-A23F-0D55B67205E8}" srcOrd="0" destOrd="0" presId="urn:microsoft.com/office/officeart/2005/8/layout/orgChart1"/>
    <dgm:cxn modelId="{CB5A5DE1-8498-4447-A845-57D498E30FA1}" type="presParOf" srcId="{12B350E7-2E1D-47D3-A23F-0D55B67205E8}" destId="{E32A5CE9-DD1F-4ED8-9A87-33D32F3AD19B}" srcOrd="0" destOrd="0" presId="urn:microsoft.com/office/officeart/2005/8/layout/orgChart1"/>
    <dgm:cxn modelId="{2C332A7C-5F04-43AC-A7DF-D8BDCBBD9272}" type="presParOf" srcId="{12B350E7-2E1D-47D3-A23F-0D55B67205E8}" destId="{5EA4FE75-912C-446A-9FA3-9801735F5E50}" srcOrd="1" destOrd="0" presId="urn:microsoft.com/office/officeart/2005/8/layout/orgChart1"/>
    <dgm:cxn modelId="{A6F5E67E-BF65-4230-A2D7-D6CB219CCC6A}" type="presParOf" srcId="{A6C58668-2716-4DEC-A312-7B3DA9604E39}" destId="{C172FC76-7422-4A92-AA61-24D470A64B83}" srcOrd="1" destOrd="0" presId="urn:microsoft.com/office/officeart/2005/8/layout/orgChart1"/>
    <dgm:cxn modelId="{6835477F-5E1E-48C8-A012-AA5D6CBDA165}" type="presParOf" srcId="{A6C58668-2716-4DEC-A312-7B3DA9604E39}" destId="{D4868371-0412-481D-BB70-7F8FBE252040}" srcOrd="2" destOrd="0" presId="urn:microsoft.com/office/officeart/2005/8/layout/orgChart1"/>
    <dgm:cxn modelId="{29657B0F-01B1-414F-8CB2-699824B8526E}" type="presParOf" srcId="{9017B18A-76AD-4DC7-B4E7-E17F1F221941}" destId="{AF679345-477D-4310-9BE7-6C586C5B9670}" srcOrd="14" destOrd="0" presId="urn:microsoft.com/office/officeart/2005/8/layout/orgChart1"/>
    <dgm:cxn modelId="{4113E1FB-E53A-4050-B730-6D81C22BBA8C}" type="presParOf" srcId="{9017B18A-76AD-4DC7-B4E7-E17F1F221941}" destId="{4B7C8BCE-569C-4CB5-942B-5509C364EBC2}" srcOrd="15" destOrd="0" presId="urn:microsoft.com/office/officeart/2005/8/layout/orgChart1"/>
    <dgm:cxn modelId="{1E03AAFA-4073-4302-80E6-4925506507EA}" type="presParOf" srcId="{4B7C8BCE-569C-4CB5-942B-5509C364EBC2}" destId="{919F71F7-9DD4-41EA-B25D-21130C011C01}" srcOrd="0" destOrd="0" presId="urn:microsoft.com/office/officeart/2005/8/layout/orgChart1"/>
    <dgm:cxn modelId="{30AC1425-2A0D-4B7F-AB2F-CE24B4F567A0}" type="presParOf" srcId="{919F71F7-9DD4-41EA-B25D-21130C011C01}" destId="{764B7BC7-805C-47EB-9206-717D5A0C0D29}" srcOrd="0" destOrd="0" presId="urn:microsoft.com/office/officeart/2005/8/layout/orgChart1"/>
    <dgm:cxn modelId="{70222863-C6B3-4FA7-B189-F21C3CDF1183}" type="presParOf" srcId="{919F71F7-9DD4-41EA-B25D-21130C011C01}" destId="{70125456-8076-42A1-A70A-2ACC4375674E}" srcOrd="1" destOrd="0" presId="urn:microsoft.com/office/officeart/2005/8/layout/orgChart1"/>
    <dgm:cxn modelId="{6432AB7F-9796-4FC6-9333-9329BFF0FF2E}" type="presParOf" srcId="{4B7C8BCE-569C-4CB5-942B-5509C364EBC2}" destId="{7E1DC8BA-789D-44AD-8501-654417DD3DB4}" srcOrd="1" destOrd="0" presId="urn:microsoft.com/office/officeart/2005/8/layout/orgChart1"/>
    <dgm:cxn modelId="{5E438465-82B9-4A98-9106-4FDE40E4D0F2}" type="presParOf" srcId="{4B7C8BCE-569C-4CB5-942B-5509C364EBC2}" destId="{B0484DD7-1755-458C-8585-F2A5889AEC6D}" srcOrd="2" destOrd="0" presId="urn:microsoft.com/office/officeart/2005/8/layout/orgChart1"/>
    <dgm:cxn modelId="{48EDD5C5-079D-4ABC-A903-5D588CC5A374}" type="presParOf" srcId="{102F08EF-96DA-478F-A88C-F2BF7FEB33A3}" destId="{7172189C-9657-4B7A-B6C5-2A27D774ABE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3EAC9-0E6D-4067-8CFF-D2D1D58CC7F2}" type="datetimeFigureOut">
              <a:rPr lang="uk-UA" smtClean="0"/>
              <a:t>10.11.2014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E7BB1-70ED-4BE3-8A1F-A3D52C9FF5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0560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Деятельность человечества и глобальные экологические проблемы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19556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dirty="0" smtClean="0"/>
          </a:p>
          <a:p>
            <a:r>
              <a:rPr lang="ru-RU" sz="1200" dirty="0" smtClean="0">
                <a:latin typeface="Arial" charset="0"/>
              </a:rPr>
              <a:t>Они глобальны потому, что охватывают все среды жизни всего человечества и отражают противоречия между производством и средой . Охватывают всю биосферу и околоземное космическое пространство.</a:t>
            </a:r>
            <a:endParaRPr lang="ru-RU" sz="1200" dirty="0">
              <a:latin typeface="Arial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4781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dirty="0" smtClean="0"/>
          </a:p>
          <a:p>
            <a:r>
              <a:rPr lang="ru-RU" sz="1200" dirty="0" smtClean="0">
                <a:latin typeface="Arial" charset="0"/>
              </a:rPr>
              <a:t>Природа менялась под воздействием человека с первых этапов развития цивилизации, но всепроникающий характер экологические проблемы приобрели в ХХ веке, когда человечество вступило в эпоху НТР. Изменения в природ-ной среде приобрели лавинообразный характер.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05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Arial" charset="0"/>
              </a:rPr>
              <a:t>К концу ХХ века возникла серьезная угроза нехватки сырья для производства. За ХХ век из недр извлечено более 50% железных руд, 70-80% нефти, 40% угля. Каждые 15 лет добыча сырья удваивается. Добыча полезных ископаемых ведет к отчуждению земель. В России общие площади разрушенных горными разработками земель составляют более 1 млн. га. Большие территории занимаются для складирования отвалов, которых ежегодно поднимается более 6 млрд. т. А понижение грунтовых вод в районах </a:t>
            </a:r>
            <a:r>
              <a:rPr lang="ru-RU" sz="1200" dirty="0" err="1" smtClean="0">
                <a:latin typeface="Arial" charset="0"/>
              </a:rPr>
              <a:t>местораждений</a:t>
            </a:r>
            <a:r>
              <a:rPr lang="ru-RU" sz="1200" dirty="0" smtClean="0">
                <a:latin typeface="Arial" charset="0"/>
              </a:rPr>
              <a:t> обесценивает тысячи гектар </a:t>
            </a:r>
            <a:r>
              <a:rPr lang="ru-RU" sz="1200" dirty="0" err="1" smtClean="0">
                <a:latin typeface="Arial" charset="0"/>
              </a:rPr>
              <a:t>плодо</a:t>
            </a:r>
            <a:r>
              <a:rPr lang="ru-RU" sz="1200" dirty="0" smtClean="0">
                <a:latin typeface="Arial" charset="0"/>
              </a:rPr>
              <a:t>-родных земель.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32086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dirty="0" smtClean="0"/>
          </a:p>
          <a:p>
            <a:r>
              <a:rPr lang="ru-RU" sz="1200" dirty="0" smtClean="0">
                <a:latin typeface="Arial" charset="0"/>
              </a:rPr>
              <a:t>Природа менялась под воздействием человека с первых этапов развития цивилизации, но всепроникающий характер экологические проблемы приобрели в ХХ веке, когда человечество вступило в эпоху НТР. Изменения в природ-ной среде приобрели лавинообразный характер.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2339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>
                <a:latin typeface="Arial" charset="0"/>
              </a:rPr>
              <a:t>С появлением мощной техники разработки полезных ископаемых все чаще ведется открытым способом – карьерным. Возникают типичные техногенные ландшафты, характеризующихся почти полным отсутствием почвенного покрова, расти-</a:t>
            </a:r>
            <a:r>
              <a:rPr lang="ru-RU" sz="1200" dirty="0" err="1" smtClean="0">
                <a:latin typeface="Arial" charset="0"/>
              </a:rPr>
              <a:t>тельности</a:t>
            </a:r>
            <a:r>
              <a:rPr lang="ru-RU" sz="1200" dirty="0" smtClean="0">
                <a:latin typeface="Arial" charset="0"/>
              </a:rPr>
              <a:t> и микроорганизмов.</a:t>
            </a:r>
          </a:p>
          <a:p>
            <a:r>
              <a:rPr lang="ru-RU" sz="1200" dirty="0" smtClean="0">
                <a:latin typeface="Arial" charset="0"/>
              </a:rPr>
              <a:t>Породы, содержащие золото, размывают мощными струями воды, что приводит к созданию «рукотворных пустынь».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5012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/>
              <a:t>Только из-за дефляции и эрозии почвы ежегодно из хозяйственного оборота выводится 8-9 млн. га. Особенно сильно эти процессы проявляются в степных районах.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2499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Arial" charset="0"/>
              </a:rPr>
              <a:t>Одним из проявлений жизни человека является огромное количество отходов. Наша расточительная цивилизация тратит ресурсы со все возрастающей скоростью (в среднем 1 американец за жизнь использует 1600 т. сырья, добытого из недр).</a:t>
            </a:r>
          </a:p>
          <a:p>
            <a:pPr>
              <a:lnSpc>
                <a:spcPct val="90000"/>
              </a:lnSpc>
            </a:pPr>
            <a:endParaRPr lang="ru-RU" sz="11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100" dirty="0" smtClean="0"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ru-RU" sz="1100" dirty="0" smtClean="0">
              <a:latin typeface="Arial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9263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CC00"/>
                </a:solidFill>
              </a:rPr>
              <a:t>Воздействие городской экосистемы на атмосферу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13678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>
                <a:latin typeface="Arial" charset="0"/>
              </a:rPr>
              <a:t>Наличие атмосферы и особенно ее состав – одно из главных условий для существования жизни на Земле. Уменьшение мощности озонового слоя, отражающего УФЛ, способно вызвать далеко идущие последствия. Изменения состава атмосферы могут происходить и под влиянием природных катастроф (извержение вулканов), но основные изменения происходят под влиянием хозяйственной деятельности человека.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08965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Источниками искусственного загряз-нения служат промышленные, транспортные и бытовые выбросы. При высокой концентрации газов, пыли во влажном воздухе в промышленных районах возникает ядовитый туман - </a:t>
            </a:r>
            <a:r>
              <a:rPr lang="ru-RU" sz="1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смог</a:t>
            </a:r>
            <a:endParaRPr lang="ru-RU" sz="12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3276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FF00FF"/>
                </a:solidFill>
              </a:rPr>
              <a:t>Глобальный экологический кризис -</a:t>
            </a:r>
            <a:r>
              <a:rPr lang="ru-RU" dirty="0" smtClean="0"/>
              <a:t> </a:t>
            </a:r>
          </a:p>
          <a:p>
            <a:r>
              <a:rPr lang="ru-RU" sz="1200" dirty="0" smtClean="0"/>
              <a:t>Обратимое критическое состояние ОС, угрожающее существованию живых организмов.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53998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Выбросы ТЭС, металлургических комбинатов и транспорта </a:t>
            </a:r>
            <a:r>
              <a:rPr lang="ru-RU" sz="12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содер</a:t>
            </a: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-жат большое коли-</a:t>
            </a:r>
            <a:r>
              <a:rPr lang="ru-RU" sz="12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чество</a:t>
            </a: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SO</a:t>
            </a:r>
            <a:r>
              <a:rPr lang="ru-RU" sz="105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11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приводит к выпаде-</a:t>
            </a:r>
            <a:r>
              <a:rPr lang="ru-RU" sz="12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нию</a:t>
            </a:r>
            <a:r>
              <a:rPr lang="ru-RU" sz="11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кислотных дождей</a:t>
            </a: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(диоксид серы растворяется в атмосферной влаге), которые угнетают растительность, ускоряют коррозию металла, разрушают строения.</a:t>
            </a:r>
          </a:p>
          <a:p>
            <a:pPr>
              <a:spcBef>
                <a:spcPct val="50000"/>
              </a:spcBef>
            </a:pP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Уничтоженный кислотными дождями хвойный лес – типичная картина деградации лесных массивов вокруг крупных промышленных районов Европы и Северной Америки.</a:t>
            </a:r>
          </a:p>
          <a:p>
            <a:pPr>
              <a:spcBef>
                <a:spcPct val="50000"/>
              </a:spcBef>
            </a:pP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Ущерб от кислотных дождей в Западной Европе достигает 1,1 млрд. долларов ежегодно, несмотря на самую совершенную очистку газовых выбросов.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99102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>
                <a:latin typeface="Arial" charset="0"/>
              </a:rPr>
              <a:t>Среди прочих газов в атмосферу поступает около 1 млрд. т. фреонов (используются в аэрозолях, холодильных установках), которые вместе с закисями азота (сверхзвуковая авиация и ракеты) в верхних слоях атмосферы разрушают озоновый слой. Уже сейчас в Северной Европе, Канаде, Австралии и Южной Америки резко возросла заболеваемость раком кожи.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32565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>
                <a:latin typeface="Arial" charset="0"/>
              </a:rPr>
              <a:t>Рост концентрации СО</a:t>
            </a:r>
            <a:r>
              <a:rPr lang="ru-RU" sz="900" dirty="0" smtClean="0">
                <a:latin typeface="Arial" charset="0"/>
              </a:rPr>
              <a:t>2</a:t>
            </a:r>
            <a:r>
              <a:rPr lang="ru-RU" sz="1200" dirty="0" smtClean="0">
                <a:latin typeface="Arial" charset="0"/>
              </a:rPr>
              <a:t> вызывает «парниковый эффект», ведущий к глобальному потеплению климата. За последние 30 лет в 8-10 раз возросло число засух; в 5 раз – появление мощных циклонов (ураганов). До    80 </a:t>
            </a:r>
            <a:r>
              <a:rPr lang="ru-RU" sz="1200" dirty="0" err="1" smtClean="0">
                <a:latin typeface="Arial" charset="0"/>
              </a:rPr>
              <a:t>гг</a:t>
            </a:r>
            <a:r>
              <a:rPr lang="ru-RU" sz="1200" dirty="0" smtClean="0">
                <a:latin typeface="Arial" charset="0"/>
              </a:rPr>
              <a:t> ХХ века средняя температура на планете была +15С, а к  2004 г. она возросла до +18С. </a:t>
            </a:r>
          </a:p>
          <a:p>
            <a:r>
              <a:rPr lang="ru-RU" sz="1200" dirty="0" smtClean="0">
                <a:latin typeface="Arial" charset="0"/>
              </a:rPr>
              <a:t>Потепление ускорило таяние ледников и началось повышение уровня океана. Возникла реальная угроза затопления таких стран, как Нидерланды, Япония, Южная Корея, Сингапур.</a:t>
            </a:r>
          </a:p>
          <a:p>
            <a:endParaRPr lang="ru-RU" sz="1200" dirty="0" smtClean="0">
              <a:latin typeface="Arial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3742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>
                <a:latin typeface="Arial" charset="0"/>
              </a:rPr>
              <a:t>В зонах наибольшего загрязнения атмосферы около крупных </a:t>
            </a:r>
            <a:r>
              <a:rPr lang="ru-RU" sz="1200" dirty="0" err="1" smtClean="0">
                <a:latin typeface="Arial" charset="0"/>
              </a:rPr>
              <a:t>промышлен-ных</a:t>
            </a:r>
            <a:r>
              <a:rPr lang="ru-RU" sz="1200" dirty="0" smtClean="0">
                <a:latin typeface="Arial" charset="0"/>
              </a:rPr>
              <a:t> городов </a:t>
            </a:r>
            <a:r>
              <a:rPr lang="ru-RU" sz="1200" dirty="0" err="1" smtClean="0">
                <a:latin typeface="Arial" charset="0"/>
              </a:rPr>
              <a:t>происхо-дит</a:t>
            </a:r>
            <a:r>
              <a:rPr lang="ru-RU" sz="1200" dirty="0" smtClean="0">
                <a:latin typeface="Arial" charset="0"/>
              </a:rPr>
              <a:t> увеличение частоты заболеваний органов дыхания, органов чувств, </a:t>
            </a:r>
            <a:r>
              <a:rPr lang="ru-RU" sz="1200" dirty="0" err="1" smtClean="0">
                <a:latin typeface="Arial" charset="0"/>
              </a:rPr>
              <a:t>различ-ных</a:t>
            </a:r>
            <a:r>
              <a:rPr lang="ru-RU" sz="1200" dirty="0" smtClean="0">
                <a:latin typeface="Arial" charset="0"/>
              </a:rPr>
              <a:t> аллергических заболеваний примерно в 2-3 раза. В этих регионах наиболее высокий показатель смертности – 14,9 на 1000 человек. Повысилась частота врожденных пороков развития </a:t>
            </a:r>
            <a:r>
              <a:rPr lang="ru-RU" sz="1200" dirty="0" err="1" smtClean="0">
                <a:latin typeface="Arial" charset="0"/>
              </a:rPr>
              <a:t>новорож</a:t>
            </a:r>
            <a:r>
              <a:rPr lang="ru-RU" sz="1200" dirty="0" smtClean="0">
                <a:latin typeface="Arial" charset="0"/>
              </a:rPr>
              <a:t>-денных.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9214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>
                <a:latin typeface="Arial" charset="0"/>
              </a:rPr>
              <a:t>Ресурсы пресной воды, пригодной для питья, орошения, снабжения промышленности, ограни-</a:t>
            </a:r>
            <a:r>
              <a:rPr lang="ru-RU" sz="1200" dirty="0" err="1" smtClean="0">
                <a:latin typeface="Arial" charset="0"/>
              </a:rPr>
              <a:t>чены</a:t>
            </a:r>
            <a:r>
              <a:rPr lang="ru-RU" sz="1200" dirty="0" smtClean="0">
                <a:latin typeface="Arial" charset="0"/>
              </a:rPr>
              <a:t> во всем мире. Главная причина – в </a:t>
            </a:r>
            <a:r>
              <a:rPr lang="ru-RU" sz="1200" dirty="0" err="1" smtClean="0">
                <a:latin typeface="Arial" charset="0"/>
              </a:rPr>
              <a:t>заг-рязнении</a:t>
            </a:r>
            <a:r>
              <a:rPr lang="ru-RU" sz="1200" dirty="0" smtClean="0">
                <a:latin typeface="Arial" charset="0"/>
              </a:rPr>
              <a:t> вод </a:t>
            </a:r>
            <a:r>
              <a:rPr lang="ru-RU" sz="1200" dirty="0" err="1" smtClean="0">
                <a:latin typeface="Arial" charset="0"/>
              </a:rPr>
              <a:t>промышлен-ными</a:t>
            </a:r>
            <a:r>
              <a:rPr lang="ru-RU" sz="1200" dirty="0" smtClean="0">
                <a:latin typeface="Arial" charset="0"/>
              </a:rPr>
              <a:t>, транспортными и коммунальными стоками. Реки, протекающие через с/х районы, насыщены удобрениями и </a:t>
            </a:r>
            <a:r>
              <a:rPr lang="ru-RU" sz="1200" dirty="0" err="1" smtClean="0">
                <a:latin typeface="Arial" charset="0"/>
              </a:rPr>
              <a:t>ядохими</a:t>
            </a:r>
            <a:r>
              <a:rPr lang="ru-RU" sz="1200" dirty="0" smtClean="0">
                <a:latin typeface="Arial" charset="0"/>
              </a:rPr>
              <a:t>-катами.</a:t>
            </a:r>
          </a:p>
          <a:p>
            <a:r>
              <a:rPr lang="ru-RU" sz="1200" dirty="0" smtClean="0">
                <a:latin typeface="Arial" charset="0"/>
              </a:rPr>
              <a:t>Сброс неочищенных бытовых стоков приводит к распространению инфекций. 80% </a:t>
            </a:r>
            <a:r>
              <a:rPr lang="ru-RU" sz="1200" dirty="0" err="1" smtClean="0">
                <a:latin typeface="Arial" charset="0"/>
              </a:rPr>
              <a:t>заболева-ний</a:t>
            </a:r>
            <a:r>
              <a:rPr lang="ru-RU" sz="1200" dirty="0" smtClean="0">
                <a:latin typeface="Arial" charset="0"/>
              </a:rPr>
              <a:t> и треть смертельных случаев связаны с потреб-</a:t>
            </a:r>
            <a:r>
              <a:rPr lang="ru-RU" sz="1200" dirty="0" err="1" smtClean="0">
                <a:latin typeface="Arial" charset="0"/>
              </a:rPr>
              <a:t>лением</a:t>
            </a:r>
            <a:r>
              <a:rPr lang="ru-RU" sz="1200" dirty="0" smtClean="0">
                <a:latin typeface="Arial" charset="0"/>
              </a:rPr>
              <a:t> загрязненной воды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7642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dirty="0" smtClean="0"/>
          </a:p>
          <a:p>
            <a:r>
              <a:rPr lang="ru-RU" sz="1200" dirty="0" smtClean="0">
                <a:latin typeface="Arial" charset="0"/>
              </a:rPr>
              <a:t>Освоение космоса, несмотря на огромную приносимую пользу, поставило перед человечеством ряд существенных проблем. Накопление в ОЗП техногенного мусора (остатков летательных аппаратов и спутников; в 2000 г. около 10 тыс. т., что в 200 раз больше массы метеоритных тел) создает реальную угрозу для действующих спутников и космических станций. Запуск ракет всегда негативно сказывается на состоянии атмосферы и приводит к резкому изменению погоды на огромных территориях.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70598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Гонка вооружений, накопление химического и бактериологического оружия, военные конфликты (даже локальные) – сильный удар по биосфере, т.к. современное оружие ориентировано на уничтожение всего живого. Все это приводит к тяжелым экологическим последствиям.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22289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dirty="0" smtClean="0"/>
          </a:p>
          <a:p>
            <a:r>
              <a:rPr lang="ru-RU" sz="1200" dirty="0" smtClean="0">
                <a:latin typeface="Arial" charset="0"/>
              </a:rPr>
              <a:t>Очень опасны для </a:t>
            </a:r>
            <a:r>
              <a:rPr lang="ru-RU" sz="1200" dirty="0" err="1" smtClean="0">
                <a:latin typeface="Arial" charset="0"/>
              </a:rPr>
              <a:t>биосфе-ры</a:t>
            </a:r>
            <a:r>
              <a:rPr lang="ru-RU" sz="1200" dirty="0" smtClean="0">
                <a:latin typeface="Arial" charset="0"/>
              </a:rPr>
              <a:t> отходы химической промышленности, а аварии на химических объектах вызывают массовые поражения людей и живот-</a:t>
            </a:r>
            <a:r>
              <a:rPr lang="ru-RU" sz="1200" dirty="0" err="1" smtClean="0">
                <a:latin typeface="Arial" charset="0"/>
              </a:rPr>
              <a:t>ных</a:t>
            </a:r>
            <a:r>
              <a:rPr lang="ru-RU" sz="1200" dirty="0" smtClean="0">
                <a:latin typeface="Arial" charset="0"/>
              </a:rPr>
              <a:t> и приводят к заражению всего приземного слоя биосферы (авария в </a:t>
            </a:r>
            <a:r>
              <a:rPr lang="ru-RU" sz="1200" dirty="0" err="1" smtClean="0">
                <a:latin typeface="Arial" charset="0"/>
              </a:rPr>
              <a:t>Бхопале</a:t>
            </a:r>
            <a:r>
              <a:rPr lang="ru-RU" sz="1200" dirty="0" smtClean="0">
                <a:latin typeface="Arial" charset="0"/>
              </a:rPr>
              <a:t> в 1984 г. привела к гибели 3 тыс. чел., 20 тыс. ослепли и у более 200 тыс. чел. отмечались параличи и </a:t>
            </a:r>
            <a:r>
              <a:rPr lang="ru-RU" sz="1200" dirty="0" err="1" smtClean="0">
                <a:latin typeface="Arial" charset="0"/>
              </a:rPr>
              <a:t>др.поражения</a:t>
            </a:r>
            <a:r>
              <a:rPr lang="ru-RU" sz="1200" dirty="0" smtClean="0">
                <a:latin typeface="Arial" charset="0"/>
              </a:rPr>
              <a:t>).</a:t>
            </a:r>
          </a:p>
          <a:p>
            <a:r>
              <a:rPr lang="ru-RU" sz="1200" dirty="0" smtClean="0">
                <a:latin typeface="Arial" charset="0"/>
              </a:rPr>
              <a:t>Опасных химические отходы часто складируют в щебеночных карьерах, а емкости с пестицидами и лабораторными отходами хранят на складах и маркируют как товар, а не отходы.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5975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>
                <a:latin typeface="Arial" charset="0"/>
              </a:rPr>
              <a:t>Самое опасное загрязнение окружающей среды – радиоактивное. Источниками </a:t>
            </a:r>
            <a:r>
              <a:rPr lang="ru-RU" sz="1200" dirty="0" err="1" smtClean="0">
                <a:latin typeface="Arial" charset="0"/>
              </a:rPr>
              <a:t>радиоактив-ного</a:t>
            </a:r>
            <a:r>
              <a:rPr lang="ru-RU" sz="1200" dirty="0" smtClean="0">
                <a:latin typeface="Arial" charset="0"/>
              </a:rPr>
              <a:t> загрязнения служат атомные взрывы, производство ядерного топлива, эксплуатация атомных судов, медицинское и научное оборудование, аварии на атомных электростанциях и предприятиях ( </a:t>
            </a:r>
            <a:r>
              <a:rPr lang="ru-RU" sz="1200" dirty="0" err="1" smtClean="0">
                <a:latin typeface="Arial" charset="0"/>
              </a:rPr>
              <a:t>на«Маяке</a:t>
            </a:r>
            <a:r>
              <a:rPr lang="ru-RU" sz="1200" dirty="0" smtClean="0">
                <a:latin typeface="Arial" charset="0"/>
              </a:rPr>
              <a:t>» в 1957 г., на Чернобыльской АЭС в 1986 г.). Повышение допустимых доз приводит к возникновению </a:t>
            </a:r>
            <a:r>
              <a:rPr lang="ru-RU" sz="1200" dirty="0" err="1" smtClean="0">
                <a:latin typeface="Arial" charset="0"/>
              </a:rPr>
              <a:t>злокачест</a:t>
            </a:r>
            <a:r>
              <a:rPr lang="ru-RU" sz="1200" dirty="0" smtClean="0">
                <a:latin typeface="Arial" charset="0"/>
              </a:rPr>
              <a:t>-венных новообразований, лейкемии и генетическим мутациям.</a:t>
            </a:r>
            <a:endParaRPr lang="ru-RU" sz="1200" dirty="0">
              <a:latin typeface="Arial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34597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Разработка нефтяных и газовых место-рождений </a:t>
            </a:r>
            <a:r>
              <a:rPr lang="ru-RU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приво-дит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к сильному загрязнению поверхности почвы, водоемов и гибели растений и животных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8853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FF00FF"/>
                </a:solidFill>
              </a:rPr>
              <a:t>Глобальная экологическая катастрофа -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Необратимое разрушение живой оболочки Земли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11689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Промышленные и бытовые отходы загрязняют все среды биосферы. На 1 жителя городов приходится 1-1,5 т. мусора в год. Для создания свалок (полигонов) бытовых отходов ежегодно их хозяйственного оборота выводится до 1 млн. га, а сжигание бытового мусора приводит к загрязнению атмосферы ядовитыми веществами.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71166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>
                <a:latin typeface="Arial" charset="0"/>
              </a:rPr>
              <a:t>Сверхвысокий прирост населения создает новые глобальные экологические проблемы. В 1830 г. население мира составляло 1 млрд. чел., в 1960 г – 3 млрд., а в 2000 г. – 6 млрд. человек. Прирост населения происходит за счет стран «третьего» мира, где голод, безработица, бедность и антисанитария превращают эти страны в зону повышенной смертности и политической нестабильности.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71395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Arial" charset="0"/>
              </a:rPr>
              <a:t>Появление растений способствовало накоплению О</a:t>
            </a:r>
            <a:r>
              <a:rPr lang="ru-RU" sz="900" dirty="0" smtClean="0">
                <a:latin typeface="Arial" charset="0"/>
              </a:rPr>
              <a:t>2</a:t>
            </a:r>
            <a:r>
              <a:rPr lang="ru-RU" sz="1200" dirty="0" smtClean="0">
                <a:latin typeface="Arial" charset="0"/>
              </a:rPr>
              <a:t> в атмосфере, обриванию озонового слоя, что создало поверхность суши пригодной для жизни и эволюции животных. Современная хозяйственная деятельность человека приводит к такому изменению экологических условий, что подрывает способность живой природы к </a:t>
            </a:r>
            <a:r>
              <a:rPr lang="ru-RU" sz="1200" dirty="0" err="1" smtClean="0">
                <a:latin typeface="Arial" charset="0"/>
              </a:rPr>
              <a:t>саморегуляции</a:t>
            </a:r>
            <a:r>
              <a:rPr lang="ru-RU" sz="1200" dirty="0" smtClean="0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Arial" charset="0"/>
              </a:rPr>
              <a:t>Сведение лесов грозит глобальными изменениями в биосфере. Особенно опасна гибель тропических лесов, где сосредоточено 60% видов растений, многие из которых не восстанавливаются после вырубки.</a:t>
            </a:r>
          </a:p>
          <a:p>
            <a:pPr>
              <a:lnSpc>
                <a:spcPct val="90000"/>
              </a:lnSpc>
            </a:pPr>
            <a:endParaRPr lang="ru-RU" sz="1200" dirty="0" smtClean="0">
              <a:latin typeface="Arial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73375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1200" dirty="0" smtClean="0">
                <a:latin typeface="Arial" charset="0"/>
              </a:rPr>
              <a:t>На протяжении всей своей жизни человек оказывал на животных прямое (истреблял) и косвенное (уничтожение мест обитания, вырубка лесов, распашка полей, загрязнение среды) воздействия.</a:t>
            </a:r>
          </a:p>
          <a:p>
            <a:r>
              <a:rPr lang="ru-RU" sz="1200" dirty="0" smtClean="0">
                <a:latin typeface="Arial" charset="0"/>
              </a:rPr>
              <a:t>За последние 400 лет с лица Земли по вине человека исчезло113 видов птиц, 83 вида млекопитающих и тысячи беспозвоночных.</a:t>
            </a:r>
          </a:p>
          <a:p>
            <a:r>
              <a:rPr lang="ru-RU" sz="1200" dirty="0" smtClean="0">
                <a:latin typeface="Arial" charset="0"/>
              </a:rPr>
              <a:t>Исчезновение многих видов может привести к </a:t>
            </a:r>
            <a:r>
              <a:rPr lang="ru-RU" sz="1200" dirty="0" err="1" smtClean="0">
                <a:latin typeface="Arial" charset="0"/>
              </a:rPr>
              <a:t>разбалан-сировке</a:t>
            </a:r>
            <a:r>
              <a:rPr lang="ru-RU" sz="1200" dirty="0" smtClean="0">
                <a:latin typeface="Arial" charset="0"/>
              </a:rPr>
              <a:t> экосистем. Свободные ниши займут низшие организмы, способные ускорить процесс деградации живых сообществ.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99263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Пути выхода из сложившейся ситуации: 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Осуществлять строгий контроль за выбросами вредных веществ. 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Повторное использование отходов. Вторичная переработка. 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Использовать фильтры, малоотходные технологии. 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Рациональное и полное использование ресурсов. Во время добычи нефти образуется попутный газ, который сжигают в факелах, а можно использовать как сырье для химической промышленности. Извлекать из руды все ценное (Норильск).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Восстановление лесов. В Швеции эта проблема решена. За последние 100 лет площадь лесов там увеличилась вдвое, так как они сажали 50 деревьев на одного жителя в год.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08379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Пути выхода из сложившейся ситуации: 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Осуществлять строгий контроль за выбросами вредных веществ. 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Повторное использование отходов. Вторичная переработка. 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Использовать фильтры, малоотходные технологии. 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Рациональное и полное использование ресурсов. Во время добычи нефти образуется попутный газ, который сжигают в факелах, а можно использовать как сырье для химической промышленности. Извлекать из руды все ценное (Норильск).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Восстановление лесов. В Швеции эта проблема решена. За последние 100 лет площадь лесов там увеличилась вдвое, так как они сажали 50 деревьев на одного жителя в год.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60230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1200" dirty="0" smtClean="0">
                <a:solidFill>
                  <a:srgbClr val="FFFF00"/>
                </a:solidFill>
              </a:rPr>
              <a:t>                        </a:t>
            </a: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Люди повинуются законам природы, даже когда </a:t>
            </a:r>
          </a:p>
          <a:p>
            <a:pPr>
              <a:buFont typeface="Wingdings" pitchFamily="2" charset="2"/>
              <a:buNone/>
            </a:pP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                                    действуют против них</a:t>
            </a:r>
          </a:p>
          <a:p>
            <a:pPr>
              <a:buFont typeface="Wingdings" pitchFamily="2" charset="2"/>
              <a:buNone/>
            </a:pP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                                                                                                 И.В. Гете</a:t>
            </a:r>
          </a:p>
          <a:p>
            <a:pPr>
              <a:buFont typeface="Wingdings" pitchFamily="2" charset="2"/>
              <a:buNone/>
            </a:pP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ru-RU" sz="1200" b="1" i="1" dirty="0" smtClean="0">
              <a:solidFill>
                <a:srgbClr val="FFFF00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ru-RU" sz="1600" dirty="0" smtClean="0">
                <a:solidFill>
                  <a:srgbClr val="FFFF00"/>
                </a:solidFill>
                <a:latin typeface="Arial" charset="0"/>
              </a:rPr>
              <a:t>	</a:t>
            </a:r>
            <a:r>
              <a:rPr lang="ru-RU" sz="1800" dirty="0" smtClean="0">
                <a:latin typeface="Arial" charset="0"/>
              </a:rPr>
              <a:t>Для решения глобальных экологических проблем требуется всестороннее, постоянное международное сотрудничество. Необходимы меры экономического, правового и воспитательного характера.</a:t>
            </a:r>
          </a:p>
          <a:p>
            <a:pPr>
              <a:buFont typeface="Wingdings" pitchFamily="2" charset="2"/>
              <a:buNone/>
            </a:pPr>
            <a:endParaRPr lang="ru-RU" sz="1800" dirty="0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Arial" charset="0"/>
              </a:rPr>
              <a:t>			</a:t>
            </a:r>
            <a:r>
              <a:rPr lang="ru-RU" sz="1200" b="1" i="1" dirty="0" smtClean="0">
                <a:latin typeface="Arial" charset="0"/>
              </a:rPr>
              <a:t>	</a:t>
            </a: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Два мира есть у человека:</a:t>
            </a:r>
          </a:p>
          <a:p>
            <a:pPr>
              <a:buFont typeface="Wingdings" pitchFamily="2" charset="2"/>
              <a:buNone/>
            </a:pP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                                           Один, который нас творил,</a:t>
            </a:r>
          </a:p>
          <a:p>
            <a:pPr>
              <a:buFont typeface="Wingdings" pitchFamily="2" charset="2"/>
              <a:buNone/>
            </a:pP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                                           Другой, который мы от века</a:t>
            </a:r>
          </a:p>
          <a:p>
            <a:pPr>
              <a:buFont typeface="Wingdings" pitchFamily="2" charset="2"/>
              <a:buNone/>
            </a:pP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                                           Творим, по мере наших сил.</a:t>
            </a:r>
          </a:p>
          <a:p>
            <a:pPr>
              <a:buFont typeface="Wingdings" pitchFamily="2" charset="2"/>
              <a:buNone/>
            </a:pP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                                                                                          Н. Заболоцкий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187353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</a:p>
          <a:p>
            <a:pPr algn="ctr"/>
            <a:r>
              <a:rPr lang="en-US" dirty="0" smtClean="0"/>
              <a:t>§</a:t>
            </a:r>
            <a:r>
              <a:rPr lang="ru-RU" dirty="0" smtClean="0"/>
              <a:t> 9 ?4, 5 (п)</a:t>
            </a: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38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5030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99FF99"/>
                </a:solidFill>
              </a:rPr>
              <a:t>Что такое глобальные проблемы?</a:t>
            </a:r>
            <a:endParaRPr lang="ru-RU" sz="2000" dirty="0" smtClean="0">
              <a:solidFill>
                <a:srgbClr val="99FF99"/>
              </a:solidFill>
            </a:endParaRPr>
          </a:p>
          <a:p>
            <a:r>
              <a:rPr lang="ru-RU" dirty="0" smtClean="0">
                <a:solidFill>
                  <a:srgbClr val="FF99FF"/>
                </a:solidFill>
              </a:rPr>
              <a:t>проблемы, возникающие в результате объективного развития общества, создающие угрозы всему человечеству и требующие для своего решения объединенных усилий всего мирового сообщества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2730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Глобальные проблемы человечества – это проблемы, касающиеся всего человечества. 	</a:t>
            </a:r>
            <a:br>
              <a:rPr lang="ru-RU" sz="1200" b="1" dirty="0" smtClean="0">
                <a:solidFill>
                  <a:srgbClr val="FF0000"/>
                </a:solidFill>
              </a:rPr>
            </a:br>
            <a:r>
              <a:rPr lang="ru-RU" sz="1200" b="1" dirty="0" smtClean="0">
                <a:solidFill>
                  <a:srgbClr val="FF0000"/>
                </a:solidFill>
              </a:rPr>
              <a:t>Ни одно государство не в состоянии справиться с этими проблемами.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4678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/>
              <a:t>Особенности глобальных проблем.</a:t>
            </a:r>
          </a:p>
          <a:p>
            <a:r>
              <a:rPr lang="ru-RU" sz="1200" dirty="0" smtClean="0"/>
              <a:t>Имеют планетарный, общемировой характер, затрагивают интересы всех народов мира.</a:t>
            </a:r>
          </a:p>
          <a:p>
            <a:r>
              <a:rPr lang="ru-RU" sz="1200" dirty="0" smtClean="0"/>
              <a:t>Угрожают деградацией и гибелью всему человечеству.</a:t>
            </a:r>
          </a:p>
          <a:p>
            <a:r>
              <a:rPr lang="ru-RU" sz="1200" dirty="0" smtClean="0"/>
              <a:t>Нуждаются в неотложных и эффективных решениях.</a:t>
            </a:r>
          </a:p>
          <a:p>
            <a:r>
              <a:rPr lang="ru-RU" sz="1200" dirty="0" smtClean="0"/>
              <a:t>Требуют коллективных усилий всех государств, совместных действий народов.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1325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Глобальные проблемы: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проблема экологии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сохранения мира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освоения космоса и Мирового океана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продовольственная проблема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проблема народонаселения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проблема преодоления отсталости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проблема сырья</a:t>
            </a:r>
            <a:r>
              <a:rPr lang="ru-RU" sz="1600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9898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/>
              <a:t>Причины глобальных проблем:</a:t>
            </a:r>
            <a:endParaRPr lang="ru-RU" sz="1600" b="1" dirty="0" smtClean="0"/>
          </a:p>
          <a:p>
            <a:r>
              <a:rPr lang="ru-RU" dirty="0" smtClean="0"/>
              <a:t>огромные масштабы человеческой деятельности, радикально изменяющей природу, общество, образ жизни людей.</a:t>
            </a:r>
            <a:endParaRPr lang="ru-RU" b="1" dirty="0" smtClean="0"/>
          </a:p>
          <a:p>
            <a:r>
              <a:rPr lang="ru-RU" dirty="0" smtClean="0"/>
              <a:t>неспособность человека рационально распорядиться этой могучей силой.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9416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dirty="0" smtClean="0"/>
          </a:p>
          <a:p>
            <a:r>
              <a:rPr lang="ru-RU" sz="1200" b="1" dirty="0" smtClean="0">
                <a:solidFill>
                  <a:srgbClr val="FFFF00"/>
                </a:solidFill>
                <a:latin typeface="Arial" charset="0"/>
              </a:rPr>
              <a:t>Никогда человек не имел такого влияния не окружающую его среду, как теперь, никогда это влияние не было так разнообразно и так сильно. Человек настоящего времени представляет из себя геологическую силу… </a:t>
            </a:r>
          </a:p>
          <a:p>
            <a:r>
              <a:rPr lang="ru-RU" sz="1200" b="1" dirty="0" smtClean="0">
                <a:solidFill>
                  <a:srgbClr val="FFFF00"/>
                </a:solidFill>
                <a:latin typeface="Arial" charset="0"/>
              </a:rPr>
              <a:t>                 </a:t>
            </a:r>
            <a:r>
              <a:rPr lang="ru-RU" sz="1200" b="1" i="1" dirty="0" smtClean="0">
                <a:solidFill>
                  <a:srgbClr val="FFFF00"/>
                </a:solidFill>
                <a:latin typeface="Arial" charset="0"/>
              </a:rPr>
              <a:t>В.И. Вернадский</a:t>
            </a:r>
          </a:p>
          <a:p>
            <a:endParaRPr lang="ru-RU" sz="1200" b="1" i="1" dirty="0" smtClean="0">
              <a:solidFill>
                <a:srgbClr val="FFFF00"/>
              </a:solidFill>
              <a:latin typeface="Arial" charset="0"/>
            </a:endParaRPr>
          </a:p>
          <a:p>
            <a:endParaRPr lang="ru-RU" sz="1200" b="1" i="1" dirty="0" smtClean="0">
              <a:solidFill>
                <a:srgbClr val="FFFF00"/>
              </a:solidFill>
              <a:latin typeface="Arial" charset="0"/>
            </a:endParaRPr>
          </a:p>
          <a:p>
            <a:r>
              <a:rPr lang="ru-RU" sz="1600" dirty="0" smtClean="0">
                <a:latin typeface="Arial" charset="0"/>
              </a:rPr>
              <a:t>Сложности и противоречия</a:t>
            </a:r>
            <a:r>
              <a:rPr lang="ru-RU" sz="1600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ru-RU" sz="1600" dirty="0" smtClean="0">
                <a:latin typeface="Arial" charset="0"/>
              </a:rPr>
              <a:t>социального, экономического и культурного развития человечества породили современные экологические проблемы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7BB1-70ED-4BE3-8A1F-A3D52C9FF5A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0313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74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717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8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9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720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0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209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210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211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9D5B18D-32DA-4EC1-81B4-44A4FEBD2BF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E7271-0C63-4B48-B53E-64570D68F0A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ACEB4-0704-47EA-93EE-F254A3B5FD9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4E12200-D938-4020-881F-BA19AD9DD73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2CDAD0F-C3F4-4F65-AA7A-41D2DA5F8D8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5035251-F47F-41D4-B4A0-7D4F0C53903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8E3F330-1D61-4313-95E7-5C41A59772D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05E645F-7F88-45CF-9F3F-C7678A58495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434D49B-8001-4C80-B814-4A0BA43577C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F72C1AD-AB1C-4302-ACD3-12F069E0473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0C80A4B-F0BC-46F8-AD7A-8F552B20F7B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20A54-7529-4E4C-A78B-9E98DDA31BF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9089553-860C-4A20-9F3D-B1FD802C374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148C0-C317-49E4-BFE6-82F02C6018D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4D8FE-CA5F-4C08-9DFA-9778C0539CF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320EE-DBF6-4108-9228-759E2A26842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9E876-8546-4605-AFB3-872926B1DF2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B64AC-F23A-4F26-A129-93312AE3EB6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44F59-AA9D-413E-A91A-04FD7F20BFE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DC3C3-2152-4984-8F79-40B842CEDC6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615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6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7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7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75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617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8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8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8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18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18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91EF7C79-CB09-4725-B447-D29E68DE42DC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18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95288" y="692150"/>
            <a:ext cx="82804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Деятельность человечества и глобальные экологические проблемы</a:t>
            </a:r>
            <a:endParaRPr lang="ru-RU" sz="5400" b="1" i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Rectangle 8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10247" name="Picture 7" descr="2740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379413"/>
            <a:ext cx="4465638" cy="2952750"/>
          </a:xfrm>
          <a:noFill/>
          <a:ln/>
        </p:spPr>
      </p:pic>
      <p:sp>
        <p:nvSpPr>
          <p:cNvPr id="10250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539750" y="3716338"/>
            <a:ext cx="8229600" cy="2838450"/>
          </a:xfrm>
        </p:spPr>
        <p:txBody>
          <a:bodyPr/>
          <a:lstStyle/>
          <a:p>
            <a:r>
              <a:rPr lang="ru-RU" sz="2400" dirty="0">
                <a:latin typeface="Arial" charset="0"/>
              </a:rPr>
              <a:t>Они глобальны потому, что охватывают все среды жизни всего человечества и отражают противоречия между производством и средой . Охватывают всю биосферу и околоземное космическое пространство.</a:t>
            </a:r>
          </a:p>
        </p:txBody>
      </p:sp>
      <p:pic>
        <p:nvPicPr>
          <p:cNvPr id="10251" name="Picture 11" descr="28303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32363" y="404813"/>
            <a:ext cx="3927475" cy="2944812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  <p:bldP spid="1025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549275"/>
            <a:ext cx="3960813" cy="5581650"/>
          </a:xfrm>
        </p:spPr>
        <p:txBody>
          <a:bodyPr/>
          <a:lstStyle/>
          <a:p>
            <a:r>
              <a:rPr lang="ru-RU" sz="2400" dirty="0">
                <a:latin typeface="Arial" charset="0"/>
              </a:rPr>
              <a:t>Природа менялась под воздействием человека с первых этапов развития цивилизации, но всепроникающий характер экологические проблемы приобрели в ХХ веке, когда человечество вступило в эпоху НТР. Изменения в природ-ной среде приобрели лавинообразный характер.</a:t>
            </a:r>
          </a:p>
        </p:txBody>
      </p:sp>
      <p:pic>
        <p:nvPicPr>
          <p:cNvPr id="13323" name="Picture 11" descr="A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4663" y="3338513"/>
            <a:ext cx="4679950" cy="3268662"/>
          </a:xfrm>
          <a:noFill/>
          <a:ln/>
        </p:spPr>
      </p:pic>
      <p:pic>
        <p:nvPicPr>
          <p:cNvPr id="13324" name="Picture 12" descr="эко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03800" y="188913"/>
            <a:ext cx="3121025" cy="3027362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31800" y="242888"/>
          <a:ext cx="8461375" cy="6354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323850" y="3644900"/>
            <a:ext cx="8569325" cy="30241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Arial" charset="0"/>
              </a:rPr>
              <a:t>К концу ХХ века возникла серьезная угроза нехватки сырья для производства. За ХХ век из недр извлечено более 50% железных руд, 70-80% нефти, 40% угля. Каждые 15 лет добыча сырья удваивается. Добыча полезных ископаемых ведет к отчуждению земель. В России общие площади разрушенных горными разработками земель составляют более 1 млн. га. Большие территории занимаются для складирования отвалов, которых ежегодно поднимается более 6 млрд. т. А понижение грунтовых вод в районах </a:t>
            </a:r>
            <a:r>
              <a:rPr lang="ru-RU" sz="2000" dirty="0" err="1">
                <a:latin typeface="Arial" charset="0"/>
              </a:rPr>
              <a:t>местораждений</a:t>
            </a:r>
            <a:r>
              <a:rPr lang="ru-RU" sz="2000" dirty="0">
                <a:latin typeface="Arial" charset="0"/>
              </a:rPr>
              <a:t> обесценивает тысячи гектар </a:t>
            </a:r>
            <a:r>
              <a:rPr lang="ru-RU" sz="2000" dirty="0" err="1">
                <a:latin typeface="Arial" charset="0"/>
              </a:rPr>
              <a:t>плодо</a:t>
            </a:r>
            <a:r>
              <a:rPr lang="ru-RU" sz="2000" dirty="0">
                <a:latin typeface="Arial" charset="0"/>
              </a:rPr>
              <a:t>-родных земель.</a:t>
            </a:r>
          </a:p>
        </p:txBody>
      </p:sp>
      <p:pic>
        <p:nvPicPr>
          <p:cNvPr id="16395" name="Picture 11" descr="0300000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333375"/>
            <a:ext cx="4249738" cy="3192463"/>
          </a:xfrm>
          <a:noFill/>
          <a:ln/>
        </p:spPr>
      </p:pic>
      <p:pic>
        <p:nvPicPr>
          <p:cNvPr id="16396" name="Picture 12" descr="D0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3438" y="333375"/>
            <a:ext cx="4248150" cy="318452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549275"/>
            <a:ext cx="3960813" cy="5581650"/>
          </a:xfrm>
        </p:spPr>
        <p:txBody>
          <a:bodyPr/>
          <a:lstStyle/>
          <a:p>
            <a:r>
              <a:rPr lang="ru-RU" sz="2400" dirty="0">
                <a:latin typeface="Arial" charset="0"/>
              </a:rPr>
              <a:t>Природа менялась под воздействием человека с первых этапов развития цивилизации, но всепроникающий характер экологические проблемы приобрели в ХХ веке, когда человечество вступило в эпоху НТР. Изменения в природ-ной среде приобрели лавинообразный характер.</a:t>
            </a:r>
          </a:p>
        </p:txBody>
      </p:sp>
      <p:pic>
        <p:nvPicPr>
          <p:cNvPr id="13323" name="Picture 11" descr="A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4663" y="3338513"/>
            <a:ext cx="4679950" cy="3268662"/>
          </a:xfrm>
          <a:noFill/>
          <a:ln/>
        </p:spPr>
      </p:pic>
      <p:pic>
        <p:nvPicPr>
          <p:cNvPr id="13324" name="Picture 12" descr="эко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03800" y="188913"/>
            <a:ext cx="3121025" cy="3027362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2071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3898900" cy="6264275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С появлением мощной техники разработки полезных ископаемых все чаще ведется открытым способом – карьерным. Возникают типичные техногенные ландшафты, характеризующихся почти полным отсутствием почвенного покрова, расти-</a:t>
            </a:r>
            <a:r>
              <a:rPr lang="ru-RU" sz="2000" dirty="0" err="1">
                <a:latin typeface="Arial" charset="0"/>
              </a:rPr>
              <a:t>тельности</a:t>
            </a:r>
            <a:r>
              <a:rPr lang="ru-RU" sz="2000" dirty="0">
                <a:latin typeface="Arial" charset="0"/>
              </a:rPr>
              <a:t> и микроорганизмов.</a:t>
            </a:r>
          </a:p>
          <a:p>
            <a:r>
              <a:rPr lang="ru-RU" sz="2000" dirty="0">
                <a:latin typeface="Arial" charset="0"/>
              </a:rPr>
              <a:t>Породы, содержащие золото, размывают мощными струями воды, что приводит к созданию «рукотворных пустынь».</a:t>
            </a:r>
          </a:p>
        </p:txBody>
      </p:sp>
      <p:pic>
        <p:nvPicPr>
          <p:cNvPr id="40969" name="Picture 9" descr="зс 1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3789363"/>
            <a:ext cx="4176712" cy="2908300"/>
          </a:xfrm>
          <a:noFill/>
          <a:ln/>
        </p:spPr>
      </p:pic>
      <p:pic>
        <p:nvPicPr>
          <p:cNvPr id="40971" name="Picture 11" descr="эко 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856288" y="188913"/>
            <a:ext cx="2981325" cy="3455987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985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179388" y="3941763"/>
            <a:ext cx="4752975" cy="2727325"/>
          </a:xfrm>
        </p:spPr>
        <p:txBody>
          <a:bodyPr/>
          <a:lstStyle/>
          <a:p>
            <a:r>
              <a:rPr lang="ru-RU" sz="2000" dirty="0"/>
              <a:t>Только из-за дефляции и эрозии почвы ежегодно из хозяйственного оборота выводится 8-9 млн. га. Особенно сильно эти процессы проявляются в степных районах.</a:t>
            </a:r>
          </a:p>
        </p:txBody>
      </p:sp>
      <p:pic>
        <p:nvPicPr>
          <p:cNvPr id="43016" name="Picture 8" descr="FON0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260350"/>
            <a:ext cx="4535488" cy="3400425"/>
          </a:xfrm>
          <a:noFill/>
          <a:ln/>
        </p:spPr>
      </p:pic>
      <p:pic>
        <p:nvPicPr>
          <p:cNvPr id="43017" name="Picture 9" descr="020301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73650" y="333375"/>
            <a:ext cx="3806825" cy="583247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724525" y="404813"/>
            <a:ext cx="3240088" cy="61928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>
                <a:latin typeface="Arial" charset="0"/>
              </a:rPr>
              <a:t>Одним из проявлений жизни человека является огромное количество отходов. Наша расточительная цивилизация тратит ресурсы со все возрастающей скоростью (в среднем 1 американец за жизнь использует 1600 т. сырья, добытого из недр).</a:t>
            </a:r>
          </a:p>
          <a:p>
            <a:pPr>
              <a:lnSpc>
                <a:spcPct val="90000"/>
              </a:lnSpc>
            </a:pPr>
            <a:endParaRPr lang="ru-RU" sz="2000" dirty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ru-RU" sz="2000" dirty="0">
              <a:latin typeface="Arial" charset="0"/>
            </a:endParaRPr>
          </a:p>
        </p:txBody>
      </p:sp>
      <p:pic>
        <p:nvPicPr>
          <p:cNvPr id="47111" name="Picture 7" descr="эко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765175"/>
            <a:ext cx="5299075" cy="5543550"/>
          </a:xfrm>
          <a:noFill/>
          <a:ln/>
        </p:spPr>
      </p:pic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95288" y="765175"/>
            <a:ext cx="180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Загрязнение воды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3348038" y="404813"/>
            <a:ext cx="23034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Загрязнение воздуха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4140200" y="5516563"/>
            <a:ext cx="13684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Загрязнение почвы</a:t>
            </a: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323850" y="5229225"/>
            <a:ext cx="16557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Загрязнение поверхности земли мусором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sh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719137"/>
          </a:xfrm>
        </p:spPr>
        <p:txBody>
          <a:bodyPr/>
          <a:lstStyle/>
          <a:p>
            <a:r>
              <a:rPr lang="ru-RU" sz="2400" b="1" dirty="0">
                <a:solidFill>
                  <a:srgbClr val="FFCC00"/>
                </a:solidFill>
              </a:rPr>
              <a:t>Воздействие городской экосистемы на атмосферу</a:t>
            </a:r>
          </a:p>
        </p:txBody>
      </p:sp>
      <p:pic>
        <p:nvPicPr>
          <p:cNvPr id="49158" name="Picture 6" descr="D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68538" y="2060575"/>
            <a:ext cx="4819650" cy="3614738"/>
          </a:xfrm>
          <a:noFill/>
          <a:ln/>
        </p:spPr>
      </p:pic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3132138" y="981075"/>
            <a:ext cx="25923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      Повышение температуры воздуха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539750" y="981075"/>
            <a:ext cx="20875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Загрязнение воздуха 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6732588" y="981075"/>
            <a:ext cx="21605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Повышение влажности воздуха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323850" y="5805488"/>
            <a:ext cx="18716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Уменьшение солнечной радиации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3276600" y="6165850"/>
            <a:ext cx="2590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Увеличение количества туманов</a:t>
            </a: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7092950" y="5949950"/>
            <a:ext cx="20510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Увеличение атмосферных осадков</a:t>
            </a:r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 flipH="1" flipV="1">
            <a:off x="1547813" y="1412875"/>
            <a:ext cx="6477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 flipV="1">
            <a:off x="4211638" y="15573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7" name="Line 15"/>
          <p:cNvSpPr>
            <a:spLocks noChangeShapeType="1"/>
          </p:cNvSpPr>
          <p:nvPr/>
        </p:nvSpPr>
        <p:spPr bwMode="auto">
          <a:xfrm flipV="1">
            <a:off x="7164388" y="1557338"/>
            <a:ext cx="503237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 flipH="1">
            <a:off x="1187450" y="5084763"/>
            <a:ext cx="1008063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9" name="Line 17"/>
          <p:cNvSpPr>
            <a:spLocks noChangeShapeType="1"/>
          </p:cNvSpPr>
          <p:nvPr/>
        </p:nvSpPr>
        <p:spPr bwMode="auto">
          <a:xfrm>
            <a:off x="7164388" y="5084763"/>
            <a:ext cx="720725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0" name="Line 18"/>
          <p:cNvSpPr>
            <a:spLocks noChangeShapeType="1"/>
          </p:cNvSpPr>
          <p:nvPr/>
        </p:nvSpPr>
        <p:spPr bwMode="auto">
          <a:xfrm>
            <a:off x="4211638" y="573405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Rectangle 8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21511" name="Picture 7" descr="D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-6000" contrast="18000"/>
          </a:blip>
          <a:srcRect/>
          <a:stretch>
            <a:fillRect/>
          </a:stretch>
        </p:blipFill>
        <p:spPr>
          <a:xfrm>
            <a:off x="250825" y="3206750"/>
            <a:ext cx="4465638" cy="3348038"/>
          </a:xfrm>
          <a:noFill/>
          <a:ln/>
        </p:spPr>
      </p:pic>
      <p:sp>
        <p:nvSpPr>
          <p:cNvPr id="21514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250825" y="260350"/>
            <a:ext cx="8569325" cy="2663825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Наличие атмосферы и особенно ее состав – одно из главных условий для существования жизни на Земле. Уменьшение мощности озонового слоя, отражающего УФЛ, способно вызвать далеко идущие последствия. Изменения состава атмосферы могут происходить и под влиянием природных катастроф (извержение вулканов), но основные изменения происходят под влиянием хозяйственной деятельности человека.</a:t>
            </a:r>
          </a:p>
        </p:txBody>
      </p:sp>
      <p:pic>
        <p:nvPicPr>
          <p:cNvPr id="21515" name="Picture 11" descr="Andes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6000" contrast="18000"/>
          </a:blip>
          <a:srcRect/>
          <a:stretch>
            <a:fillRect/>
          </a:stretch>
        </p:blipFill>
        <p:spPr>
          <a:xfrm>
            <a:off x="4932363" y="3197225"/>
            <a:ext cx="3930650" cy="3357563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782762"/>
          </a:xfrm>
        </p:spPr>
        <p:txBody>
          <a:bodyPr/>
          <a:lstStyle/>
          <a:p>
            <a:r>
              <a:rPr lang="ru-RU" sz="4800" dirty="0">
                <a:solidFill>
                  <a:srgbClr val="FF00FF"/>
                </a:solidFill>
              </a:rPr>
              <a:t>Глобальный экологический кризис -</a:t>
            </a:r>
            <a:r>
              <a:rPr lang="ru-RU" dirty="0"/>
              <a:t> 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65400"/>
            <a:ext cx="8229600" cy="3565525"/>
          </a:xfrm>
        </p:spPr>
        <p:txBody>
          <a:bodyPr/>
          <a:lstStyle/>
          <a:p>
            <a:r>
              <a:rPr lang="ru-RU" sz="4000" dirty="0"/>
              <a:t>Обратимое критическое состояние ОС, угрожающее существованию живых организмов.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Rectangle 11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24584" name="Picture 8" descr="эко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6000" contrast="18000"/>
          </a:blip>
          <a:srcRect/>
          <a:stretch>
            <a:fillRect/>
          </a:stretch>
        </p:blipFill>
        <p:spPr>
          <a:xfrm>
            <a:off x="395288" y="222250"/>
            <a:ext cx="4392612" cy="2789238"/>
          </a:xfrm>
          <a:noFill/>
          <a:ln/>
        </p:spPr>
      </p:pic>
      <p:pic>
        <p:nvPicPr>
          <p:cNvPr id="24585" name="Picture 9" descr="E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6000" contrast="18000"/>
          </a:blip>
          <a:srcRect/>
          <a:stretch>
            <a:fillRect/>
          </a:stretch>
        </p:blipFill>
        <p:spPr>
          <a:xfrm>
            <a:off x="395288" y="3357563"/>
            <a:ext cx="4392612" cy="3292475"/>
          </a:xfrm>
          <a:noFill/>
          <a:ln/>
        </p:spPr>
      </p:pic>
      <p:pic>
        <p:nvPicPr>
          <p:cNvPr id="24586" name="Picture 10" descr="эко 4"/>
          <p:cNvPicPr>
            <a:picLocks noGrp="1" noChangeAspect="1" noChangeArrowheads="1"/>
          </p:cNvPicPr>
          <p:nvPr>
            <p:ph sz="half" idx="3"/>
          </p:nvPr>
        </p:nvPicPr>
        <p:blipFill>
          <a:blip r:embed="rId5" cstate="print">
            <a:lum bright="6000" contrast="24000"/>
          </a:blip>
          <a:srcRect/>
          <a:stretch>
            <a:fillRect/>
          </a:stretch>
        </p:blipFill>
        <p:spPr>
          <a:xfrm>
            <a:off x="5218113" y="333375"/>
            <a:ext cx="3479800" cy="4032250"/>
          </a:xfrm>
          <a:noFill/>
          <a:ln/>
        </p:spPr>
      </p:pic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5003800" y="4508500"/>
            <a:ext cx="4140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Источниками искусственного загряз-нения служат промышленные, транспортные и бытовые выбросы. При высокой концентрации газов, пыли во влажном воздухе в промышленных районах возникает ядовитый туман - </a:t>
            </a:r>
            <a:r>
              <a:rPr lang="ru-RU" sz="1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смог</a:t>
            </a:r>
            <a:endParaRPr lang="ru-RU" sz="1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468313" y="2997200"/>
            <a:ext cx="4248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     Смог в Лондоне (5-9 декабря 1952 г.)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 sz="quarter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26633" name="Picture 9" descr="зс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6000" contrast="18000"/>
          </a:blip>
          <a:srcRect/>
          <a:stretch>
            <a:fillRect/>
          </a:stretch>
        </p:blipFill>
        <p:spPr>
          <a:xfrm>
            <a:off x="6548438" y="188913"/>
            <a:ext cx="2328862" cy="3671887"/>
          </a:xfrm>
          <a:noFill/>
          <a:ln/>
        </p:spPr>
      </p:pic>
      <p:pic>
        <p:nvPicPr>
          <p:cNvPr id="26634" name="Picture 10" descr="эко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6000" contrast="18000"/>
          </a:blip>
          <a:srcRect/>
          <a:stretch>
            <a:fillRect/>
          </a:stretch>
        </p:blipFill>
        <p:spPr>
          <a:xfrm>
            <a:off x="179388" y="3500438"/>
            <a:ext cx="3960812" cy="3100387"/>
          </a:xfrm>
          <a:noFill/>
          <a:ln/>
        </p:spPr>
      </p:pic>
      <p:pic>
        <p:nvPicPr>
          <p:cNvPr id="26635" name="Picture 11" descr="зс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lum bright="6000" contrast="18000"/>
          </a:blip>
          <a:srcRect/>
          <a:stretch>
            <a:fillRect/>
          </a:stretch>
        </p:blipFill>
        <p:spPr>
          <a:xfrm>
            <a:off x="250825" y="260350"/>
            <a:ext cx="3816350" cy="3070225"/>
          </a:xfrm>
          <a:noFill/>
          <a:ln/>
        </p:spPr>
      </p:pic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4211638" y="333375"/>
            <a:ext cx="230505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Выбросы ТЭС, металлургических комбинатов и транспорта </a:t>
            </a:r>
            <a:r>
              <a:rPr lang="ru-RU" sz="16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содер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-жат большое коли-</a:t>
            </a:r>
            <a:r>
              <a:rPr lang="ru-RU" sz="16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чество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SO</a:t>
            </a:r>
            <a:r>
              <a:rPr lang="ru-RU" sz="1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приводит к выпаде-</a:t>
            </a:r>
            <a:r>
              <a:rPr lang="ru-RU" sz="16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нию</a:t>
            </a: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кислотных дождей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(диоксид серы растворяется в атмосферной влаге), которые угнетают растительность, ускоряют коррозию металла, разрушают строения.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4356100" y="4437063"/>
            <a:ext cx="4787900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Уничтоженный кислотными дождями хвойный лес – типичная картина деградации лесных массивов вокруг крупных промышленных районов Европы и Северной Америки.</a:t>
            </a:r>
          </a:p>
          <a:p>
            <a:pPr>
              <a:spcBef>
                <a:spcPct val="50000"/>
              </a:spcBef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Ущерб от кислотных дождей в Западной Европе достигает 1,1 млрд. долларов ежегодно, несмотря на самую совершенную очистку газовых выбросов.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981075"/>
            <a:ext cx="4537075" cy="5688013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Среди прочих газов в атмосферу поступает около 1 млрд. т. фреонов (используются в аэрозолях, холодильных установках), которые вместе с закисями азота (сверхзвуковая авиация и ракеты) в верхних слоях атмосферы разрушают озоновый слой. Уже сейчас в Северной Европе, Канаде, Австралии и Южной Америки резко возросла заболеваемость раком кожи.  </a:t>
            </a:r>
          </a:p>
        </p:txBody>
      </p:sp>
      <p:pic>
        <p:nvPicPr>
          <p:cNvPr id="28681" name="Picture 9" descr="NASA0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lum bright="6000" contrast="24000"/>
          </a:blip>
          <a:srcRect/>
          <a:stretch>
            <a:fillRect/>
          </a:stretch>
        </p:blipFill>
        <p:spPr>
          <a:xfrm>
            <a:off x="5557838" y="3284538"/>
            <a:ext cx="3275012" cy="3413125"/>
          </a:xfrm>
          <a:noFill/>
          <a:ln/>
        </p:spPr>
      </p:pic>
      <p:pic>
        <p:nvPicPr>
          <p:cNvPr id="28683" name="Picture 11" descr="FALCON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6000" contrast="18000"/>
          </a:blip>
          <a:srcRect/>
          <a:stretch>
            <a:fillRect/>
          </a:stretch>
        </p:blipFill>
        <p:spPr>
          <a:xfrm>
            <a:off x="4859338" y="188913"/>
            <a:ext cx="3927475" cy="2944812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ircl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5219700" y="260350"/>
            <a:ext cx="3924300" cy="6337300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Рост концентрации СО</a:t>
            </a:r>
            <a:r>
              <a:rPr lang="ru-RU" sz="1200" dirty="0">
                <a:latin typeface="Arial" charset="0"/>
              </a:rPr>
              <a:t>2</a:t>
            </a:r>
            <a:r>
              <a:rPr lang="ru-RU" sz="2000" dirty="0">
                <a:latin typeface="Arial" charset="0"/>
              </a:rPr>
              <a:t> вызывает «парниковый эффект», ведущий к глобальному потеплению климата. За последние 30 лет в 8-10 раз возросло число засух; в 5 раз – появление мощных циклонов (ураганов). До    80 </a:t>
            </a:r>
            <a:r>
              <a:rPr lang="ru-RU" sz="2000" dirty="0" err="1">
                <a:latin typeface="Arial" charset="0"/>
              </a:rPr>
              <a:t>гг</a:t>
            </a:r>
            <a:r>
              <a:rPr lang="ru-RU" sz="2000" dirty="0">
                <a:latin typeface="Arial" charset="0"/>
              </a:rPr>
              <a:t> ХХ века средняя температура на планете была +15С, а к  2004 г. она возросла до +18С. </a:t>
            </a:r>
          </a:p>
          <a:p>
            <a:r>
              <a:rPr lang="ru-RU" sz="2000" dirty="0">
                <a:latin typeface="Arial" charset="0"/>
              </a:rPr>
              <a:t>Потепление ускорило таяние ледников и началось повышение уровня океана. Возникла реальная угроза затопления таких стран, как Нидерланды, Япония, Южная Корея, Сингапур.</a:t>
            </a:r>
          </a:p>
          <a:p>
            <a:endParaRPr lang="ru-RU" sz="2000" dirty="0">
              <a:latin typeface="Arial" charset="0"/>
            </a:endParaRPr>
          </a:p>
        </p:txBody>
      </p:sp>
      <p:pic>
        <p:nvPicPr>
          <p:cNvPr id="52232" name="Picture 8" descr="1720_0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12000" contrast="12000"/>
          </a:blip>
          <a:srcRect/>
          <a:stretch>
            <a:fillRect/>
          </a:stretch>
        </p:blipFill>
        <p:spPr>
          <a:xfrm>
            <a:off x="323850" y="260350"/>
            <a:ext cx="4752975" cy="3170238"/>
          </a:xfrm>
          <a:noFill/>
          <a:ln/>
        </p:spPr>
      </p:pic>
      <p:pic>
        <p:nvPicPr>
          <p:cNvPr id="52235" name="Picture 11" descr="зс 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6000" contrast="18000"/>
          </a:blip>
          <a:srcRect/>
          <a:stretch>
            <a:fillRect/>
          </a:stretch>
        </p:blipFill>
        <p:spPr>
          <a:xfrm>
            <a:off x="323850" y="3690938"/>
            <a:ext cx="4752975" cy="2935287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amond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270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404813"/>
            <a:ext cx="3384550" cy="6264275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В зонах наибольшего загрязнения атмосферы около крупных </a:t>
            </a:r>
            <a:r>
              <a:rPr lang="ru-RU" sz="2000" dirty="0" err="1">
                <a:latin typeface="Arial" charset="0"/>
              </a:rPr>
              <a:t>промышлен-ных</a:t>
            </a:r>
            <a:r>
              <a:rPr lang="ru-RU" sz="2000" dirty="0">
                <a:latin typeface="Arial" charset="0"/>
              </a:rPr>
              <a:t> городов </a:t>
            </a:r>
            <a:r>
              <a:rPr lang="ru-RU" sz="2000" dirty="0" err="1">
                <a:latin typeface="Arial" charset="0"/>
              </a:rPr>
              <a:t>происхо-дит</a:t>
            </a:r>
            <a:r>
              <a:rPr lang="ru-RU" sz="2000" dirty="0">
                <a:latin typeface="Arial" charset="0"/>
              </a:rPr>
              <a:t> увеличение частоты заболеваний органов дыхания, органов чувств, </a:t>
            </a:r>
            <a:r>
              <a:rPr lang="ru-RU" sz="2000" dirty="0" err="1">
                <a:latin typeface="Arial" charset="0"/>
              </a:rPr>
              <a:t>различ-ных</a:t>
            </a:r>
            <a:r>
              <a:rPr lang="ru-RU" sz="2000" dirty="0">
                <a:latin typeface="Arial" charset="0"/>
              </a:rPr>
              <a:t> аллергических заболеваний примерно в 2-3 раза. В этих регионах наиболее высокий показатель смертности – 14,9 на 1000 человек. Повысилась частота врожденных пороков развития </a:t>
            </a:r>
            <a:r>
              <a:rPr lang="ru-RU" sz="2000" dirty="0" err="1">
                <a:latin typeface="Arial" charset="0"/>
              </a:rPr>
              <a:t>новорож</a:t>
            </a:r>
            <a:r>
              <a:rPr lang="ru-RU" sz="2000" dirty="0">
                <a:latin typeface="Arial" charset="0"/>
              </a:rPr>
              <a:t>-денных.</a:t>
            </a:r>
          </a:p>
        </p:txBody>
      </p:sp>
      <p:pic>
        <p:nvPicPr>
          <p:cNvPr id="54279" name="Picture 7" descr="эко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>
          <a:xfrm>
            <a:off x="3779838" y="404813"/>
            <a:ext cx="5262562" cy="5903912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333375"/>
            <a:ext cx="3816350" cy="6335713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Ресурсы пресной воды, пригодной для питья, орошения, снабжения промышленности, ограни-</a:t>
            </a:r>
            <a:r>
              <a:rPr lang="ru-RU" sz="2000" dirty="0" err="1">
                <a:latin typeface="Arial" charset="0"/>
              </a:rPr>
              <a:t>чены</a:t>
            </a:r>
            <a:r>
              <a:rPr lang="ru-RU" sz="2000" dirty="0">
                <a:latin typeface="Arial" charset="0"/>
              </a:rPr>
              <a:t> во всем мире. Главная причина – в </a:t>
            </a:r>
            <a:r>
              <a:rPr lang="ru-RU" sz="2000" dirty="0" err="1">
                <a:latin typeface="Arial" charset="0"/>
              </a:rPr>
              <a:t>заг-рязнении</a:t>
            </a:r>
            <a:r>
              <a:rPr lang="ru-RU" sz="2000" dirty="0">
                <a:latin typeface="Arial" charset="0"/>
              </a:rPr>
              <a:t> вод </a:t>
            </a:r>
            <a:r>
              <a:rPr lang="ru-RU" sz="2000" dirty="0" err="1">
                <a:latin typeface="Arial" charset="0"/>
              </a:rPr>
              <a:t>промышлен-ными</a:t>
            </a:r>
            <a:r>
              <a:rPr lang="ru-RU" sz="2000" dirty="0">
                <a:latin typeface="Arial" charset="0"/>
              </a:rPr>
              <a:t>, транспортными и коммунальными стоками. Реки, протекающие через с/х районы, насыщены удобрениями и </a:t>
            </a:r>
            <a:r>
              <a:rPr lang="ru-RU" sz="2000" dirty="0" err="1">
                <a:latin typeface="Arial" charset="0"/>
              </a:rPr>
              <a:t>ядохими</a:t>
            </a:r>
            <a:r>
              <a:rPr lang="ru-RU" sz="2000" dirty="0">
                <a:latin typeface="Arial" charset="0"/>
              </a:rPr>
              <a:t>-катами.</a:t>
            </a:r>
          </a:p>
          <a:p>
            <a:r>
              <a:rPr lang="ru-RU" sz="2000" dirty="0">
                <a:latin typeface="Arial" charset="0"/>
              </a:rPr>
              <a:t>Сброс неочищенных бытовых стоков приводит к распространению инфекций. 80% </a:t>
            </a:r>
            <a:r>
              <a:rPr lang="ru-RU" sz="2000" dirty="0" err="1">
                <a:latin typeface="Arial" charset="0"/>
              </a:rPr>
              <a:t>заболева-ний</a:t>
            </a:r>
            <a:r>
              <a:rPr lang="ru-RU" sz="2000" dirty="0">
                <a:latin typeface="Arial" charset="0"/>
              </a:rPr>
              <a:t> и треть смертельных случаев связаны с потреб-</a:t>
            </a:r>
            <a:r>
              <a:rPr lang="ru-RU" sz="2000" dirty="0" err="1">
                <a:latin typeface="Arial" charset="0"/>
              </a:rPr>
              <a:t>лением</a:t>
            </a:r>
            <a:r>
              <a:rPr lang="ru-RU" sz="2000" dirty="0">
                <a:latin typeface="Arial" charset="0"/>
              </a:rPr>
              <a:t> загрязненной воды </a:t>
            </a:r>
          </a:p>
        </p:txBody>
      </p:sp>
      <p:pic>
        <p:nvPicPr>
          <p:cNvPr id="19464" name="Picture 8" descr="зс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12000" contrast="30000"/>
          </a:blip>
          <a:srcRect/>
          <a:stretch>
            <a:fillRect/>
          </a:stretch>
        </p:blipFill>
        <p:spPr>
          <a:xfrm>
            <a:off x="4140200" y="260350"/>
            <a:ext cx="4676775" cy="3163888"/>
          </a:xfrm>
          <a:noFill/>
          <a:ln/>
        </p:spPr>
      </p:pic>
      <p:pic>
        <p:nvPicPr>
          <p:cNvPr id="19465" name="Picture 9" descr="0300000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lum bright="6000" contrast="12000"/>
          </a:blip>
          <a:srcRect/>
          <a:stretch>
            <a:fillRect/>
          </a:stretch>
        </p:blipFill>
        <p:spPr>
          <a:xfrm>
            <a:off x="4140200" y="3565525"/>
            <a:ext cx="4781550" cy="3132138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sh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250825" y="4437063"/>
            <a:ext cx="8713788" cy="2160587"/>
          </a:xfrm>
        </p:spPr>
        <p:txBody>
          <a:bodyPr/>
          <a:lstStyle/>
          <a:p>
            <a:r>
              <a:rPr lang="ru-RU" sz="1800" dirty="0">
                <a:latin typeface="Arial" charset="0"/>
              </a:rPr>
              <a:t>Освоение космоса, несмотря на огромную приносимую пользу, поставило перед человечеством ряд существенных проблем. Накопление в ОЗП техногенного мусора (остатков летательных аппаратов и спутников; в 2000 г. около 10 тыс. т., что в 200 раз больше массы метеоритных тел) создает реальную угрозу для действующих спутников и космических станций. Запуск ракет всегда негативно сказывается на состоянии атмосферы и приводит к резкому изменению погоды на огромных территориях.</a:t>
            </a:r>
          </a:p>
        </p:txBody>
      </p:sp>
      <p:pic>
        <p:nvPicPr>
          <p:cNvPr id="30728" name="Picture 8" descr="32302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6000" contrast="18000"/>
          </a:blip>
          <a:srcRect/>
          <a:stretch>
            <a:fillRect/>
          </a:stretch>
        </p:blipFill>
        <p:spPr>
          <a:xfrm>
            <a:off x="395288" y="188913"/>
            <a:ext cx="4105275" cy="4097337"/>
          </a:xfrm>
          <a:noFill/>
          <a:ln/>
        </p:spPr>
      </p:pic>
      <p:pic>
        <p:nvPicPr>
          <p:cNvPr id="30729" name="Picture 9" descr="3230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6000" contrast="18000"/>
          </a:blip>
          <a:srcRect/>
          <a:stretch>
            <a:fillRect/>
          </a:stretch>
        </p:blipFill>
        <p:spPr>
          <a:xfrm>
            <a:off x="4643438" y="188913"/>
            <a:ext cx="4151312" cy="411797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heel spokes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32776" name="Picture 8" descr="Dsshld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12000" contrast="18000"/>
          </a:blip>
          <a:srcRect/>
          <a:stretch>
            <a:fillRect/>
          </a:stretch>
        </p:blipFill>
        <p:spPr>
          <a:xfrm>
            <a:off x="250825" y="188913"/>
            <a:ext cx="3816350" cy="3584575"/>
          </a:xfrm>
          <a:noFill/>
          <a:ln/>
        </p:spPr>
      </p:pic>
      <p:pic>
        <p:nvPicPr>
          <p:cNvPr id="32777" name="Picture 9" descr="OOP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6000" contrast="18000"/>
          </a:blip>
          <a:srcRect/>
          <a:stretch>
            <a:fillRect/>
          </a:stretch>
        </p:blipFill>
        <p:spPr>
          <a:xfrm>
            <a:off x="4859338" y="2924175"/>
            <a:ext cx="4038600" cy="3741738"/>
          </a:xfrm>
          <a:noFill/>
          <a:ln/>
        </p:spPr>
      </p:pic>
      <p:pic>
        <p:nvPicPr>
          <p:cNvPr id="32778" name="Picture 10" descr="Bye_by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lum bright="6000" contrast="12000"/>
          </a:blip>
          <a:srcRect/>
          <a:stretch>
            <a:fillRect/>
          </a:stretch>
        </p:blipFill>
        <p:spPr>
          <a:xfrm>
            <a:off x="4427538" y="188913"/>
            <a:ext cx="4530725" cy="2603500"/>
          </a:xfrm>
          <a:noFill/>
          <a:ln/>
        </p:spPr>
      </p:pic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179388" y="3860800"/>
            <a:ext cx="45370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Гонка вооружений, накопление химического и бактериологического оружия, военные конфликты (даже локальные) – сильный удар по биосфере, т.к. современное оружие ориентировано на уничтожение всего живого. Все это приводит к тяжелым экологическим последствиям.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heel spokes="2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0" name="Rectangle 1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34824" name="Picture 8" descr="эко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-6000" contrast="24000"/>
          </a:blip>
          <a:srcRect/>
          <a:stretch>
            <a:fillRect/>
          </a:stretch>
        </p:blipFill>
        <p:spPr>
          <a:xfrm>
            <a:off x="250825" y="260350"/>
            <a:ext cx="5041900" cy="2944813"/>
          </a:xfrm>
          <a:noFill/>
          <a:ln/>
        </p:spPr>
      </p:pic>
      <p:pic>
        <p:nvPicPr>
          <p:cNvPr id="34825" name="Picture 9" descr="эко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-6000" contrast="24000"/>
          </a:blip>
          <a:srcRect/>
          <a:stretch>
            <a:fillRect/>
          </a:stretch>
        </p:blipFill>
        <p:spPr>
          <a:xfrm>
            <a:off x="250825" y="3351213"/>
            <a:ext cx="5041900" cy="3275012"/>
          </a:xfrm>
          <a:noFill/>
          <a:ln/>
        </p:spPr>
      </p:pic>
      <p:sp>
        <p:nvSpPr>
          <p:cNvPr id="34831" name="Rectangle 15"/>
          <p:cNvSpPr>
            <a:spLocks noGrp="1" noChangeArrowheads="1"/>
          </p:cNvSpPr>
          <p:nvPr>
            <p:ph type="body" sz="half" idx="3"/>
          </p:nvPr>
        </p:nvSpPr>
        <p:spPr>
          <a:xfrm>
            <a:off x="5364163" y="260350"/>
            <a:ext cx="3600450" cy="6337300"/>
          </a:xfrm>
        </p:spPr>
        <p:txBody>
          <a:bodyPr/>
          <a:lstStyle/>
          <a:p>
            <a:r>
              <a:rPr lang="ru-RU" sz="1800" dirty="0">
                <a:latin typeface="Arial" charset="0"/>
              </a:rPr>
              <a:t>Очень опасны для </a:t>
            </a:r>
            <a:r>
              <a:rPr lang="ru-RU" sz="1800" dirty="0" err="1">
                <a:latin typeface="Arial" charset="0"/>
              </a:rPr>
              <a:t>биосфе-ры</a:t>
            </a:r>
            <a:r>
              <a:rPr lang="ru-RU" sz="1800" dirty="0">
                <a:latin typeface="Arial" charset="0"/>
              </a:rPr>
              <a:t> отходы химической промышленности, а аварии на химических объектах вызывают массовые поражения людей и живот-</a:t>
            </a:r>
            <a:r>
              <a:rPr lang="ru-RU" sz="1800" dirty="0" err="1">
                <a:latin typeface="Arial" charset="0"/>
              </a:rPr>
              <a:t>ных</a:t>
            </a:r>
            <a:r>
              <a:rPr lang="ru-RU" sz="1800" dirty="0">
                <a:latin typeface="Arial" charset="0"/>
              </a:rPr>
              <a:t> и приводят к заражению всего приземного слоя биосферы (авария в </a:t>
            </a:r>
            <a:r>
              <a:rPr lang="ru-RU" sz="1800" dirty="0" err="1">
                <a:latin typeface="Arial" charset="0"/>
              </a:rPr>
              <a:t>Бхопале</a:t>
            </a:r>
            <a:r>
              <a:rPr lang="ru-RU" sz="1800" dirty="0">
                <a:latin typeface="Arial" charset="0"/>
              </a:rPr>
              <a:t> в 1984 г. привела к гибели 3 тыс. чел., 20 тыс. ослепли и у более 200 тыс. чел. отмечались параличи и </a:t>
            </a:r>
            <a:r>
              <a:rPr lang="ru-RU" sz="1800" dirty="0" err="1">
                <a:latin typeface="Arial" charset="0"/>
              </a:rPr>
              <a:t>др.поражения</a:t>
            </a:r>
            <a:r>
              <a:rPr lang="ru-RU" sz="1800" dirty="0">
                <a:latin typeface="Arial" charset="0"/>
              </a:rPr>
              <a:t>).</a:t>
            </a:r>
          </a:p>
          <a:p>
            <a:r>
              <a:rPr lang="ru-RU" sz="1800" dirty="0">
                <a:latin typeface="Arial" charset="0"/>
              </a:rPr>
              <a:t>Опасных химические отходы часто складируют в щебеночных карьерах, а емкости с пестицидами и лабораторными отходами хранят на складах и маркируют как товар, а не отходы.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333375"/>
            <a:ext cx="3924300" cy="6335713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Самое опасное загрязнение окружающей среды – радиоактивное. Источниками </a:t>
            </a:r>
            <a:r>
              <a:rPr lang="ru-RU" sz="2000" dirty="0" err="1">
                <a:latin typeface="Arial" charset="0"/>
              </a:rPr>
              <a:t>радиоактив-ного</a:t>
            </a:r>
            <a:r>
              <a:rPr lang="ru-RU" sz="2000" dirty="0">
                <a:latin typeface="Arial" charset="0"/>
              </a:rPr>
              <a:t> загрязнения служат атомные взрывы, производство ядерного топлива, эксплуатация атомных судов, медицинское и научное оборудование, аварии на атомных электростанциях и предприятиях ( </a:t>
            </a:r>
            <a:r>
              <a:rPr lang="ru-RU" sz="2000" dirty="0" err="1">
                <a:latin typeface="Arial" charset="0"/>
              </a:rPr>
              <a:t>на«Маяке</a:t>
            </a:r>
            <a:r>
              <a:rPr lang="ru-RU" sz="2000" dirty="0">
                <a:latin typeface="Arial" charset="0"/>
              </a:rPr>
              <a:t>» в 1957 г., на Чернобыльской АЭС в 1986 г.). Повышение допустимых доз приводит к возникновению </a:t>
            </a:r>
            <a:r>
              <a:rPr lang="ru-RU" sz="2000" dirty="0" err="1">
                <a:latin typeface="Arial" charset="0"/>
              </a:rPr>
              <a:t>злокачест</a:t>
            </a:r>
            <a:r>
              <a:rPr lang="ru-RU" sz="2000" dirty="0">
                <a:latin typeface="Arial" charset="0"/>
              </a:rPr>
              <a:t>-венных новообразований, лейкемии и генетическим мутациям.</a:t>
            </a:r>
          </a:p>
        </p:txBody>
      </p:sp>
      <p:pic>
        <p:nvPicPr>
          <p:cNvPr id="56328" name="Picture 8" descr="эко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6000" contrast="24000"/>
          </a:blip>
          <a:srcRect/>
          <a:stretch>
            <a:fillRect/>
          </a:stretch>
        </p:blipFill>
        <p:spPr>
          <a:xfrm>
            <a:off x="4356100" y="188913"/>
            <a:ext cx="4503738" cy="2941637"/>
          </a:xfrm>
          <a:noFill/>
          <a:ln/>
        </p:spPr>
      </p:pic>
      <p:pic>
        <p:nvPicPr>
          <p:cNvPr id="56329" name="Picture 9" descr="BB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lum bright="6000" contrast="18000"/>
          </a:blip>
          <a:srcRect/>
          <a:stretch>
            <a:fillRect/>
          </a:stretch>
        </p:blipFill>
        <p:spPr>
          <a:xfrm>
            <a:off x="4356100" y="3500438"/>
            <a:ext cx="4575175" cy="3168650"/>
          </a:xfrm>
          <a:noFill/>
          <a:ln/>
        </p:spPr>
      </p:pic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4356100" y="3068638"/>
            <a:ext cx="4537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Места захоронения радиоактивных веществ в море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91513" cy="1927225"/>
          </a:xfrm>
        </p:spPr>
        <p:txBody>
          <a:bodyPr/>
          <a:lstStyle/>
          <a:p>
            <a:r>
              <a:rPr lang="ru-RU" sz="4800" dirty="0">
                <a:solidFill>
                  <a:srgbClr val="FF00FF"/>
                </a:solidFill>
              </a:rPr>
              <a:t>Глобальная экологическая катастрофа -</a:t>
            </a:r>
            <a:r>
              <a:rPr lang="ru-RU" sz="4000" dirty="0"/>
              <a:t> 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22513"/>
            <a:ext cx="8229600" cy="3808412"/>
          </a:xfrm>
        </p:spPr>
        <p:txBody>
          <a:bodyPr/>
          <a:lstStyle/>
          <a:p>
            <a:r>
              <a:rPr lang="ru-RU" sz="4000" dirty="0"/>
              <a:t>Необратимое разрушение живой оболочки Земли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38920" name="Picture 8" descr="зс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6000" contrast="18000"/>
          </a:blip>
          <a:srcRect/>
          <a:stretch>
            <a:fillRect/>
          </a:stretch>
        </p:blipFill>
        <p:spPr>
          <a:xfrm>
            <a:off x="179388" y="260350"/>
            <a:ext cx="3998912" cy="6264275"/>
          </a:xfrm>
          <a:noFill/>
          <a:ln/>
        </p:spPr>
      </p:pic>
      <p:pic>
        <p:nvPicPr>
          <p:cNvPr id="38921" name="Picture 9" descr="зс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6000" contrast="18000"/>
          </a:blip>
          <a:srcRect/>
          <a:stretch>
            <a:fillRect/>
          </a:stretch>
        </p:blipFill>
        <p:spPr>
          <a:xfrm>
            <a:off x="6588125" y="260350"/>
            <a:ext cx="2301875" cy="3313113"/>
          </a:xfrm>
          <a:noFill/>
          <a:ln/>
        </p:spPr>
      </p:pic>
      <p:pic>
        <p:nvPicPr>
          <p:cNvPr id="38922" name="Picture 10" descr="зс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lum bright="6000" contrast="18000"/>
          </a:blip>
          <a:srcRect/>
          <a:stretch>
            <a:fillRect/>
          </a:stretch>
        </p:blipFill>
        <p:spPr>
          <a:xfrm>
            <a:off x="4932363" y="3752850"/>
            <a:ext cx="4032250" cy="2873375"/>
          </a:xfrm>
          <a:noFill/>
          <a:ln/>
        </p:spPr>
      </p:pic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4284663" y="333375"/>
            <a:ext cx="23749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Разработка нефтяных и газовых место-рождений </a:t>
            </a:r>
            <a:r>
              <a:rPr lang="ru-RU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приво-дит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к сильному загрязнению поверхности почвы, водоемов и гибели растений и животных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heel spokes="8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45064" name="Picture 8" descr="D0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-6000" contrast="18000"/>
          </a:blip>
          <a:srcRect/>
          <a:stretch>
            <a:fillRect/>
          </a:stretch>
        </p:blipFill>
        <p:spPr>
          <a:xfrm>
            <a:off x="250825" y="333375"/>
            <a:ext cx="3816350" cy="2860675"/>
          </a:xfrm>
          <a:noFill/>
          <a:ln/>
        </p:spPr>
      </p:pic>
      <p:pic>
        <p:nvPicPr>
          <p:cNvPr id="45065" name="Picture 9" descr="D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>
          <a:xfrm>
            <a:off x="250825" y="3692525"/>
            <a:ext cx="3816350" cy="2862263"/>
          </a:xfrm>
          <a:noFill/>
          <a:ln/>
        </p:spPr>
      </p:pic>
      <p:pic>
        <p:nvPicPr>
          <p:cNvPr id="45066" name="Picture 10" descr="эко 8"/>
          <p:cNvPicPr>
            <a:picLocks noGrp="1" noChangeAspect="1" noChangeArrowheads="1"/>
          </p:cNvPicPr>
          <p:nvPr>
            <p:ph sz="half" idx="3"/>
          </p:nvPr>
        </p:nvPicPr>
        <p:blipFill>
          <a:blip r:embed="rId5" cstate="print">
            <a:lum contrast="12000"/>
          </a:blip>
          <a:srcRect/>
          <a:stretch>
            <a:fillRect/>
          </a:stretch>
        </p:blipFill>
        <p:spPr>
          <a:xfrm>
            <a:off x="4284663" y="333375"/>
            <a:ext cx="4613275" cy="3359150"/>
          </a:xfrm>
          <a:noFill/>
          <a:ln/>
        </p:spPr>
      </p:pic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4140200" y="3933825"/>
            <a:ext cx="48593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Промышленные и бытовые отходы загрязняют все среды биосферы. На 1 жителя городов приходится 1-1,5 т. мусора в год. Для создания свалок (полигонов) бытовых отходов ежегодно их хозяйственного оборота выводится до 1 млн. га, а сжигание бытового мусора приводит к загрязнению атмосферы ядовитыми веществами.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6" name="Rectangle 10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60424" name="Picture 8" descr="эко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-12000" contrast="48000"/>
          </a:blip>
          <a:srcRect/>
          <a:stretch>
            <a:fillRect/>
          </a:stretch>
        </p:blipFill>
        <p:spPr>
          <a:xfrm>
            <a:off x="652463" y="260350"/>
            <a:ext cx="2927350" cy="4105275"/>
          </a:xfrm>
          <a:noFill/>
          <a:ln/>
        </p:spPr>
      </p:pic>
      <p:pic>
        <p:nvPicPr>
          <p:cNvPr id="60425" name="Picture 9" descr="эко 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-6000" contrast="30000"/>
          </a:blip>
          <a:srcRect/>
          <a:stretch>
            <a:fillRect/>
          </a:stretch>
        </p:blipFill>
        <p:spPr>
          <a:xfrm>
            <a:off x="5364163" y="260350"/>
            <a:ext cx="3238500" cy="4103688"/>
          </a:xfrm>
          <a:noFill/>
          <a:ln/>
        </p:spPr>
      </p:pic>
      <p:sp>
        <p:nvSpPr>
          <p:cNvPr id="60427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179388" y="4437063"/>
            <a:ext cx="8964612" cy="2420937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Сверхвысокий прирост населения создает новые глобальные экологические проблемы. В 1830 г. население мира составляло 1 млрд. чел., в 1960 г – 3 млрд., а в 2000 г. – 6 млрд. человек. Прирост населения происходит за счет стран «третьего» мира, где голод, безработица, бедность и антисанитария превращают эти страны в зону повышенной смертности и политической нестабильности.</a:t>
            </a: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4067175" y="3284538"/>
            <a:ext cx="13684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Этапы воздействия человека на природу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Rectangle 8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pic>
        <p:nvPicPr>
          <p:cNvPr id="63495" name="Picture 7" descr="Yose1-8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12000" contrast="12000"/>
          </a:blip>
          <a:srcRect/>
          <a:stretch>
            <a:fillRect/>
          </a:stretch>
        </p:blipFill>
        <p:spPr>
          <a:xfrm>
            <a:off x="179388" y="260350"/>
            <a:ext cx="4248150" cy="3186113"/>
          </a:xfrm>
          <a:noFill/>
          <a:ln/>
        </p:spPr>
      </p:pic>
      <p:sp>
        <p:nvSpPr>
          <p:cNvPr id="63498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4643438" y="260350"/>
            <a:ext cx="4254500" cy="63373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Arial" charset="0"/>
              </a:rPr>
              <a:t>Появление растений способствовало накоплению О</a:t>
            </a:r>
            <a:r>
              <a:rPr lang="ru-RU" sz="1200" dirty="0">
                <a:latin typeface="Arial" charset="0"/>
              </a:rPr>
              <a:t>2</a:t>
            </a:r>
            <a:r>
              <a:rPr lang="ru-RU" sz="2000" dirty="0">
                <a:latin typeface="Arial" charset="0"/>
              </a:rPr>
              <a:t> в атмосфере, обриванию озонового слоя, что создало поверхность суши пригодной для жизни и эволюции животных. Современная хозяйственная деятельность человека приводит к такому изменению экологических условий, что подрывает способность живой природы к </a:t>
            </a:r>
            <a:r>
              <a:rPr lang="ru-RU" sz="2000" dirty="0" err="1">
                <a:latin typeface="Arial" charset="0"/>
              </a:rPr>
              <a:t>саморегуляции</a:t>
            </a:r>
            <a:r>
              <a:rPr lang="ru-RU" sz="2000" dirty="0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Arial" charset="0"/>
              </a:rPr>
              <a:t>Сведение лесов грозит глобальными изменениями в биосфере. Особенно опасна гибель тропических лесов, где сосредоточено 60% видов растений, многие из которых не восстанавливаются после вырубки.</a:t>
            </a:r>
          </a:p>
          <a:p>
            <a:pPr>
              <a:lnSpc>
                <a:spcPct val="90000"/>
              </a:lnSpc>
            </a:pPr>
            <a:endParaRPr lang="ru-RU" sz="2000" dirty="0">
              <a:latin typeface="Arial" charset="0"/>
            </a:endParaRPr>
          </a:p>
        </p:txBody>
      </p:sp>
      <p:pic>
        <p:nvPicPr>
          <p:cNvPr id="63501" name="Picture 13" descr="Img016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6000" contrast="6000"/>
          </a:blip>
          <a:srcRect/>
          <a:stretch>
            <a:fillRect/>
          </a:stretch>
        </p:blipFill>
        <p:spPr>
          <a:xfrm>
            <a:off x="250825" y="3840163"/>
            <a:ext cx="4176713" cy="2786062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orient="vert"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333375"/>
            <a:ext cx="4321175" cy="6264275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На протяжении всей своей жизни человек оказывал на животных прямое (истреблял) и косвенное (уничтожение мест обитания, вырубка лесов, распашка полей, загрязнение среды) воздействия.</a:t>
            </a:r>
          </a:p>
          <a:p>
            <a:r>
              <a:rPr lang="ru-RU" sz="2000" dirty="0">
                <a:latin typeface="Arial" charset="0"/>
              </a:rPr>
              <a:t>За последние 400 лет с лица Земли по вине человека исчезло113 видов птиц, 83 вида млекопитающих и тысячи беспозвоночных.</a:t>
            </a:r>
          </a:p>
          <a:p>
            <a:r>
              <a:rPr lang="ru-RU" sz="2000" dirty="0">
                <a:latin typeface="Arial" charset="0"/>
              </a:rPr>
              <a:t>Исчезновение многих видов может привести к </a:t>
            </a:r>
            <a:r>
              <a:rPr lang="ru-RU" sz="2000" dirty="0" err="1">
                <a:latin typeface="Arial" charset="0"/>
              </a:rPr>
              <a:t>разбалан-сировке</a:t>
            </a:r>
            <a:r>
              <a:rPr lang="ru-RU" sz="2000" dirty="0">
                <a:latin typeface="Arial" charset="0"/>
              </a:rPr>
              <a:t> экосистем. Свободные ниши займут низшие организмы, способные ускорить процесс деградации живых сообществ.</a:t>
            </a:r>
          </a:p>
        </p:txBody>
      </p:sp>
      <p:pic>
        <p:nvPicPr>
          <p:cNvPr id="66568" name="Picture 8" descr="эко 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6000" contrast="18000"/>
          </a:blip>
          <a:srcRect/>
          <a:stretch>
            <a:fillRect/>
          </a:stretch>
        </p:blipFill>
        <p:spPr>
          <a:xfrm>
            <a:off x="4716463" y="188913"/>
            <a:ext cx="4265612" cy="3481387"/>
          </a:xfrm>
          <a:noFill/>
          <a:ln/>
        </p:spPr>
      </p:pic>
      <p:pic>
        <p:nvPicPr>
          <p:cNvPr id="66569" name="Picture 9" descr="Fish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lum bright="6000" contrast="6000"/>
          </a:blip>
          <a:srcRect/>
          <a:stretch>
            <a:fillRect/>
          </a:stretch>
        </p:blipFill>
        <p:spPr>
          <a:xfrm>
            <a:off x="4716463" y="3813175"/>
            <a:ext cx="4221162" cy="2811463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Пути выхода из сложившейся ситуации: 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569325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400" dirty="0"/>
              <a:t>Осуществлять строгий контроль за выбросами вредных веществ.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/>
              <a:t>Повторное использование отходов. Вторичная переработка.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/>
              <a:t>Использовать фильтры, малоотходные технологии.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/>
              <a:t>Рациональное и полное использование ресурсов. Во время добычи нефти образуется попутный газ, который сжигают в факелах, а можно использовать как сырье для химической промышленности. Извлекать из руды все ценное (Норильск).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/>
              <a:t>Восстановление лесов. В Швеции эта проблема решена. За последние 100 лет площадь лесов там увеличилась вдвое, так как они сажали 50 деревьев на одного жителя в год.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Захоронение радиоактивных отходов. </a:t>
            </a:r>
          </a:p>
          <a:p>
            <a:pPr>
              <a:lnSpc>
                <a:spcPct val="80000"/>
              </a:lnSpc>
            </a:pPr>
            <a:r>
              <a:rPr lang="ru-RU" sz="2400"/>
              <a:t>Использование нетрадиционных источников энергии (солнце, приливы и отливы, ветер).</a:t>
            </a:r>
          </a:p>
          <a:p>
            <a:pPr>
              <a:lnSpc>
                <a:spcPct val="80000"/>
              </a:lnSpc>
            </a:pPr>
            <a:r>
              <a:rPr lang="ru-RU" sz="2400"/>
              <a:t>Перевод автомобилей на газовое топливо и электротопливо. </a:t>
            </a:r>
          </a:p>
          <a:p>
            <a:pPr>
              <a:lnSpc>
                <a:spcPct val="80000"/>
              </a:lnSpc>
            </a:pPr>
            <a:r>
              <a:rPr lang="ru-RU" sz="2400"/>
              <a:t>Регулирование роста численности населения. Китай - "второй ребенок - налог". Европа - выделение средств на ребенка.</a:t>
            </a:r>
          </a:p>
          <a:p>
            <a:pPr>
              <a:lnSpc>
                <a:spcPct val="80000"/>
              </a:lnSpc>
            </a:pPr>
            <a:r>
              <a:rPr lang="ru-RU" sz="2400"/>
              <a:t>Создание сети заповедников и национальных парков. Изменить свое отношение к природе от покорения к сотрудничеству, то есть выполнить один из законов Барри Коммонера "Природа знает лучше"</a:t>
            </a:r>
          </a:p>
          <a:p>
            <a:pPr>
              <a:lnSpc>
                <a:spcPct val="80000"/>
              </a:lnSpc>
            </a:pPr>
            <a:endParaRPr lang="ru-RU" sz="200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516938" cy="6264275"/>
          </a:xfrm>
        </p:spPr>
        <p:txBody>
          <a:bodyPr/>
          <a:lstStyle/>
          <a:p>
            <a:r>
              <a:rPr lang="ru-RU" sz="1800" dirty="0">
                <a:solidFill>
                  <a:srgbClr val="FFFF00"/>
                </a:solidFill>
              </a:rPr>
              <a:t>                        </a:t>
            </a:r>
            <a:r>
              <a:rPr lang="ru-RU" sz="1800" b="1" i="1" dirty="0">
                <a:solidFill>
                  <a:srgbClr val="FFFF00"/>
                </a:solidFill>
                <a:latin typeface="Arial" charset="0"/>
              </a:rPr>
              <a:t>Люди повинуются законам природы, даже когда </a:t>
            </a:r>
          </a:p>
          <a:p>
            <a:pPr>
              <a:buFont typeface="Wingdings" pitchFamily="2" charset="2"/>
              <a:buNone/>
            </a:pPr>
            <a:r>
              <a:rPr lang="ru-RU" sz="1800" b="1" i="1" dirty="0">
                <a:solidFill>
                  <a:srgbClr val="FFFF00"/>
                </a:solidFill>
                <a:latin typeface="Arial" charset="0"/>
              </a:rPr>
              <a:t>                                    действуют против них</a:t>
            </a:r>
          </a:p>
          <a:p>
            <a:pPr>
              <a:buFont typeface="Wingdings" pitchFamily="2" charset="2"/>
              <a:buNone/>
            </a:pPr>
            <a:r>
              <a:rPr lang="ru-RU" sz="1800" b="1" i="1" dirty="0">
                <a:solidFill>
                  <a:srgbClr val="FFFF00"/>
                </a:solidFill>
                <a:latin typeface="Arial" charset="0"/>
              </a:rPr>
              <a:t>                                                                                                 И.В. Гете</a:t>
            </a:r>
          </a:p>
          <a:p>
            <a:pPr>
              <a:buFont typeface="Wingdings" pitchFamily="2" charset="2"/>
              <a:buNone/>
            </a:pPr>
            <a:r>
              <a:rPr lang="ru-RU" sz="1800" b="1" i="1" dirty="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ru-RU" sz="1800" b="1" i="1" dirty="0">
              <a:solidFill>
                <a:srgbClr val="FFFF00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rgbClr val="FFFF00"/>
                </a:solidFill>
                <a:latin typeface="Arial" charset="0"/>
              </a:rPr>
              <a:t>	</a:t>
            </a:r>
            <a:r>
              <a:rPr lang="ru-RU" sz="2800" dirty="0">
                <a:latin typeface="Arial" charset="0"/>
              </a:rPr>
              <a:t>Для решения глобальных экологических проблем требуется всестороннее, постоянное международное сотрудничество. Необходимы меры экономического, правового и воспитательного характера.</a:t>
            </a:r>
          </a:p>
          <a:p>
            <a:pPr>
              <a:buFont typeface="Wingdings" pitchFamily="2" charset="2"/>
              <a:buNone/>
            </a:pPr>
            <a:endParaRPr lang="ru-RU" sz="2800" dirty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Arial" charset="0"/>
              </a:rPr>
              <a:t>			</a:t>
            </a:r>
            <a:r>
              <a:rPr lang="ru-RU" sz="1800" b="1" i="1" dirty="0">
                <a:latin typeface="Arial" charset="0"/>
              </a:rPr>
              <a:t>	</a:t>
            </a:r>
            <a:r>
              <a:rPr lang="ru-RU" sz="1800" b="1" i="1" dirty="0">
                <a:solidFill>
                  <a:srgbClr val="FFFF00"/>
                </a:solidFill>
                <a:latin typeface="Arial" charset="0"/>
              </a:rPr>
              <a:t>Два мира есть у человека:</a:t>
            </a:r>
          </a:p>
          <a:p>
            <a:pPr>
              <a:buFont typeface="Wingdings" pitchFamily="2" charset="2"/>
              <a:buNone/>
            </a:pPr>
            <a:r>
              <a:rPr lang="ru-RU" sz="1800" b="1" i="1" dirty="0">
                <a:solidFill>
                  <a:srgbClr val="FFFF00"/>
                </a:solidFill>
                <a:latin typeface="Arial" charset="0"/>
              </a:rPr>
              <a:t>                                           Один, который нас творил,</a:t>
            </a:r>
          </a:p>
          <a:p>
            <a:pPr>
              <a:buFont typeface="Wingdings" pitchFamily="2" charset="2"/>
              <a:buNone/>
            </a:pPr>
            <a:r>
              <a:rPr lang="ru-RU" sz="1800" b="1" i="1" dirty="0">
                <a:solidFill>
                  <a:srgbClr val="FFFF00"/>
                </a:solidFill>
                <a:latin typeface="Arial" charset="0"/>
              </a:rPr>
              <a:t>                                           Другой, который мы от века</a:t>
            </a:r>
          </a:p>
          <a:p>
            <a:pPr>
              <a:buFont typeface="Wingdings" pitchFamily="2" charset="2"/>
              <a:buNone/>
            </a:pPr>
            <a:r>
              <a:rPr lang="ru-RU" sz="1800" b="1" i="1" dirty="0">
                <a:solidFill>
                  <a:srgbClr val="FFFF00"/>
                </a:solidFill>
                <a:latin typeface="Arial" charset="0"/>
              </a:rPr>
              <a:t>                                           Творим, по мере наших сил.</a:t>
            </a:r>
          </a:p>
          <a:p>
            <a:pPr>
              <a:buFont typeface="Wingdings" pitchFamily="2" charset="2"/>
              <a:buNone/>
            </a:pPr>
            <a:r>
              <a:rPr lang="ru-RU" sz="1800" b="1" i="1" dirty="0">
                <a:solidFill>
                  <a:srgbClr val="FFFF00"/>
                </a:solidFill>
                <a:latin typeface="Arial" charset="0"/>
              </a:rPr>
              <a:t>                                                                                          Н. Заболоцкий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lus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§</a:t>
            </a:r>
            <a:r>
              <a:rPr lang="ru-RU" dirty="0"/>
              <a:t> 9 ?4, 5 (п)</a:t>
            </a:r>
            <a:endParaRPr lang="en-US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91513" cy="1566862"/>
          </a:xfrm>
        </p:spPr>
        <p:txBody>
          <a:bodyPr/>
          <a:lstStyle/>
          <a:p>
            <a:r>
              <a:rPr lang="ru-RU" i="1" dirty="0">
                <a:solidFill>
                  <a:srgbClr val="99FF99"/>
                </a:solidFill>
              </a:rPr>
              <a:t>Что такое глобальные проблемы?</a:t>
            </a:r>
            <a:endParaRPr lang="ru-RU" sz="4800" dirty="0">
              <a:solidFill>
                <a:srgbClr val="99FF99"/>
              </a:solidFill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r>
              <a:rPr lang="ru-RU" dirty="0">
                <a:solidFill>
                  <a:srgbClr val="FF99FF"/>
                </a:solidFill>
              </a:rPr>
              <a:t>проблемы, возникающие в результате объективного развития общества, создающие угрозы всему человечеству и требующие для своего решения объединенных усилий всего мирового сообщества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172450" cy="308610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Глобальные проблемы человечества – это проблемы, касающиеся всего человечества. 	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Ни одно государство не в состоянии справиться с этими проблемами.</a:t>
            </a:r>
          </a:p>
        </p:txBody>
      </p:sp>
      <p:pic>
        <p:nvPicPr>
          <p:cNvPr id="74755" name="Picture 3" descr="Земля из космо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529013"/>
            <a:ext cx="4932362" cy="332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Особенности глобальных проблем.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/>
              <a:t>Имеют планетарный, общемировой характер, затрагивают интересы всех народов мира.</a:t>
            </a:r>
          </a:p>
          <a:p>
            <a:r>
              <a:rPr lang="ru-RU" sz="2800" dirty="0"/>
              <a:t>Угрожают деградацией и гибелью всему человечеству.</a:t>
            </a:r>
          </a:p>
          <a:p>
            <a:r>
              <a:rPr lang="ru-RU" sz="2800" dirty="0"/>
              <a:t>Нуждаются в неотложных и эффективных решениях.</a:t>
            </a:r>
          </a:p>
          <a:p>
            <a:r>
              <a:rPr lang="ru-RU" sz="2800" dirty="0"/>
              <a:t>Требуют коллективных усилий всех государств, совместных действий народов.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Глобальные проблемы: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проблема экологии</a:t>
            </a:r>
          </a:p>
          <a:p>
            <a:pPr>
              <a:lnSpc>
                <a:spcPct val="90000"/>
              </a:lnSpc>
            </a:pPr>
            <a:r>
              <a:rPr lang="ru-RU" dirty="0"/>
              <a:t>сохранения мира</a:t>
            </a:r>
          </a:p>
          <a:p>
            <a:pPr>
              <a:lnSpc>
                <a:spcPct val="90000"/>
              </a:lnSpc>
            </a:pPr>
            <a:r>
              <a:rPr lang="ru-RU" dirty="0"/>
              <a:t>освоения космоса и Мирового океана</a:t>
            </a:r>
          </a:p>
          <a:p>
            <a:pPr>
              <a:lnSpc>
                <a:spcPct val="90000"/>
              </a:lnSpc>
            </a:pPr>
            <a:r>
              <a:rPr lang="ru-RU" dirty="0"/>
              <a:t>продовольственная проблема</a:t>
            </a:r>
          </a:p>
          <a:p>
            <a:pPr>
              <a:lnSpc>
                <a:spcPct val="90000"/>
              </a:lnSpc>
            </a:pPr>
            <a:r>
              <a:rPr lang="ru-RU" dirty="0"/>
              <a:t>проблема народонаселения</a:t>
            </a:r>
          </a:p>
          <a:p>
            <a:pPr>
              <a:lnSpc>
                <a:spcPct val="90000"/>
              </a:lnSpc>
            </a:pPr>
            <a:r>
              <a:rPr lang="ru-RU" dirty="0"/>
              <a:t>проблема преодоления отсталости</a:t>
            </a:r>
          </a:p>
          <a:p>
            <a:pPr>
              <a:lnSpc>
                <a:spcPct val="90000"/>
              </a:lnSpc>
            </a:pPr>
            <a:r>
              <a:rPr lang="ru-RU" dirty="0"/>
              <a:t>проблема сырья</a:t>
            </a:r>
            <a:r>
              <a:rPr lang="ru-RU" sz="4000" dirty="0"/>
              <a:t>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Причины глобальных проблем:</a:t>
            </a:r>
            <a:endParaRPr lang="ru-RU" sz="4000" b="1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огромные масштабы человеческой деятельности, радикально изменяющей природу, общество, образ жизни людей.</a:t>
            </a:r>
            <a:endParaRPr lang="ru-RU" b="1" dirty="0"/>
          </a:p>
          <a:p>
            <a:r>
              <a:rPr lang="ru-RU" dirty="0"/>
              <a:t>неспособность человека рационально распорядиться этой могучей силой.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5435600" y="404813"/>
            <a:ext cx="3529013" cy="5726112"/>
          </a:xfrm>
        </p:spPr>
        <p:txBody>
          <a:bodyPr/>
          <a:lstStyle/>
          <a:p>
            <a:r>
              <a:rPr lang="ru-RU" sz="1600" b="1" dirty="0">
                <a:solidFill>
                  <a:srgbClr val="FFFF00"/>
                </a:solidFill>
                <a:latin typeface="Arial" charset="0"/>
              </a:rPr>
              <a:t>Никогда человек не имел такого влияния не окружающую его среду, как теперь, никогда это влияние не было так разнообразно и так сильно. Человек настоящего времени представляет из себя геологическую силу… </a:t>
            </a:r>
          </a:p>
          <a:p>
            <a:r>
              <a:rPr lang="ru-RU" sz="1600" b="1" dirty="0">
                <a:solidFill>
                  <a:srgbClr val="FFFF00"/>
                </a:solidFill>
                <a:latin typeface="Arial" charset="0"/>
              </a:rPr>
              <a:t>                 </a:t>
            </a:r>
            <a:r>
              <a:rPr lang="ru-RU" sz="1600" b="1" i="1" dirty="0">
                <a:solidFill>
                  <a:srgbClr val="FFFF00"/>
                </a:solidFill>
                <a:latin typeface="Arial" charset="0"/>
              </a:rPr>
              <a:t>В.И. Вернадский</a:t>
            </a:r>
          </a:p>
          <a:p>
            <a:endParaRPr lang="ru-RU" sz="1600" b="1" i="1" dirty="0">
              <a:solidFill>
                <a:srgbClr val="FFFF00"/>
              </a:solidFill>
              <a:latin typeface="Arial" charset="0"/>
            </a:endParaRPr>
          </a:p>
          <a:p>
            <a:endParaRPr lang="ru-RU" sz="1600" b="1" i="1" dirty="0">
              <a:solidFill>
                <a:srgbClr val="FFFF00"/>
              </a:solidFill>
              <a:latin typeface="Arial" charset="0"/>
            </a:endParaRPr>
          </a:p>
          <a:p>
            <a:r>
              <a:rPr lang="ru-RU" sz="2000" dirty="0">
                <a:latin typeface="Arial" charset="0"/>
              </a:rPr>
              <a:t>Сложности и противоречия</a:t>
            </a:r>
            <a:r>
              <a:rPr lang="ru-RU" sz="20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ru-RU" sz="2000" dirty="0">
                <a:latin typeface="Arial" charset="0"/>
              </a:rPr>
              <a:t>социального, экономического и культурного развития человечества породили современные экологические проблемы</a:t>
            </a:r>
          </a:p>
        </p:txBody>
      </p:sp>
      <p:pic>
        <p:nvPicPr>
          <p:cNvPr id="8200" name="Picture 8" descr="эко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476250"/>
            <a:ext cx="4897437" cy="2925763"/>
          </a:xfrm>
          <a:noFill/>
          <a:ln/>
        </p:spPr>
      </p:pic>
      <p:pic>
        <p:nvPicPr>
          <p:cNvPr id="8203" name="Picture 11" descr="эко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3644900"/>
            <a:ext cx="4897437" cy="280987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628</TotalTime>
  <Words>3525</Words>
  <Application>Microsoft Office PowerPoint</Application>
  <PresentationFormat>Екран (4:3)</PresentationFormat>
  <Paragraphs>296</Paragraphs>
  <Slides>38</Slides>
  <Notes>37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38</vt:i4>
      </vt:variant>
    </vt:vector>
  </HeadingPairs>
  <TitlesOfParts>
    <vt:vector size="43" baseType="lpstr">
      <vt:lpstr>Arial</vt:lpstr>
      <vt:lpstr>Times New Roman</vt:lpstr>
      <vt:lpstr>Verdana</vt:lpstr>
      <vt:lpstr>Wingdings</vt:lpstr>
      <vt:lpstr>Глобус</vt:lpstr>
      <vt:lpstr>Презентація PowerPoint</vt:lpstr>
      <vt:lpstr>Глобальный экологический кризис - </vt:lpstr>
      <vt:lpstr>Глобальная экологическая катастрофа - </vt:lpstr>
      <vt:lpstr>Что такое глобальные проблемы?</vt:lpstr>
      <vt:lpstr>Глобальные проблемы человечества – это проблемы, касающиеся всего человечества.   Ни одно государство не в состоянии справиться с этими проблемами.</vt:lpstr>
      <vt:lpstr>Особенности глобальных проблем.</vt:lpstr>
      <vt:lpstr>Глобальные проблемы:</vt:lpstr>
      <vt:lpstr>Причины глобальных проблем: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Воздействие городской экосистемы на атмосферу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Пути выхода из сложившейся ситуации: </vt:lpstr>
      <vt:lpstr>Презентація PowerPoint</vt:lpstr>
      <vt:lpstr>Презентація PowerPoint</vt:lpstr>
      <vt:lpstr>Домашнее задание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ГЛОБАЛЬНЫЕ ЭКОЛОГИЧЕСКИЕ ПРОБЛЕМЫ</dc:title>
  <dc:creator>ПАПА</dc:creator>
  <cp:lastModifiedBy>LEGION</cp:lastModifiedBy>
  <cp:revision>19</cp:revision>
  <dcterms:created xsi:type="dcterms:W3CDTF">2005-11-07T14:22:31Z</dcterms:created>
  <dcterms:modified xsi:type="dcterms:W3CDTF">2014-11-10T10:43:26Z</dcterms:modified>
</cp:coreProperties>
</file>