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60" r:id="rId4"/>
    <p:sldId id="259" r:id="rId5"/>
    <p:sldId id="277" r:id="rId6"/>
    <p:sldId id="258" r:id="rId7"/>
    <p:sldId id="278" r:id="rId8"/>
    <p:sldId id="284" r:id="rId9"/>
    <p:sldId id="261" r:id="rId10"/>
    <p:sldId id="279" r:id="rId11"/>
    <p:sldId id="262" r:id="rId12"/>
    <p:sldId id="280" r:id="rId13"/>
    <p:sldId id="263" r:id="rId14"/>
    <p:sldId id="285" r:id="rId15"/>
    <p:sldId id="281" r:id="rId16"/>
    <p:sldId id="286" r:id="rId17"/>
    <p:sldId id="289" r:id="rId18"/>
    <p:sldId id="291" r:id="rId19"/>
    <p:sldId id="290" r:id="rId20"/>
    <p:sldId id="292" r:id="rId21"/>
    <p:sldId id="273" r:id="rId22"/>
    <p:sldId id="287" r:id="rId23"/>
    <p:sldId id="283" r:id="rId24"/>
    <p:sldId id="274" r:id="rId25"/>
    <p:sldId id="288" r:id="rId26"/>
    <p:sldId id="282" r:id="rId27"/>
    <p:sldId id="275" r:id="rId28"/>
    <p:sldId id="276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66FF"/>
    <a:srgbClr val="FF00FF"/>
    <a:srgbClr val="0A5EE6"/>
    <a:srgbClr val="E40CDA"/>
    <a:srgbClr val="166C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60" autoAdjust="0"/>
    <p:restoredTop sz="53944" autoAdjust="0"/>
  </p:normalViewPr>
  <p:slideViewPr>
    <p:cSldViewPr>
      <p:cViewPr varScale="1">
        <p:scale>
          <a:sx n="60" d="100"/>
          <a:sy n="60" d="100"/>
        </p:scale>
        <p:origin x="-66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47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776A40-739A-4118-812A-CC4672FB377E}" type="datetimeFigureOut">
              <a:rPr lang="uk-UA" smtClean="0"/>
              <a:t>13.02.2015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4F38B7-E599-40DA-B80D-C254A3EF043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74888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0070C0"/>
                </a:solidFill>
              </a:rPr>
              <a:t/>
            </a:r>
            <a:br>
              <a:rPr lang="ru-RU" sz="3600" b="1" i="1" dirty="0" smtClean="0">
                <a:solidFill>
                  <a:srgbClr val="0070C0"/>
                </a:solidFill>
              </a:rPr>
            </a:br>
            <a:r>
              <a:rPr lang="ru-RU" sz="2000" b="1" i="1" dirty="0" smtClean="0">
                <a:solidFill>
                  <a:srgbClr val="0070C0"/>
                </a:solidFill>
              </a:rPr>
              <a:t>Презентация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ru-RU" sz="2000" u="sng" dirty="0" smtClean="0">
                <a:solidFill>
                  <a:srgbClr val="FF0000"/>
                </a:solidFill>
              </a:rPr>
              <a:t>на тему: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i="1" dirty="0" smtClean="0">
                <a:solidFill>
                  <a:srgbClr val="7030A0"/>
                </a:solidFill>
              </a:rPr>
              <a:t>«Хронический гепатит»</a:t>
            </a:r>
            <a:br>
              <a:rPr lang="ru-RU" sz="4000" b="1" i="1" dirty="0" smtClean="0">
                <a:solidFill>
                  <a:srgbClr val="7030A0"/>
                </a:solidFill>
              </a:rPr>
            </a:br>
            <a:r>
              <a:rPr lang="en-US" sz="4000" b="1" i="1" dirty="0" smtClean="0">
                <a:solidFill>
                  <a:srgbClr val="7030A0"/>
                </a:solidFill>
              </a:rPr>
              <a:t/>
            </a:r>
            <a:br>
              <a:rPr lang="en-US" sz="4000" b="1" i="1" dirty="0" smtClean="0">
                <a:solidFill>
                  <a:srgbClr val="7030A0"/>
                </a:solidFill>
              </a:rPr>
            </a:br>
            <a:r>
              <a:rPr lang="en-US" sz="4000" b="1" i="1" dirty="0" smtClean="0">
                <a:solidFill>
                  <a:srgbClr val="7030A0"/>
                </a:solidFill>
              </a:rPr>
              <a:t/>
            </a:r>
            <a:br>
              <a:rPr lang="en-US" sz="4000" b="1" i="1" dirty="0" smtClean="0">
                <a:solidFill>
                  <a:srgbClr val="7030A0"/>
                </a:solidFill>
              </a:rPr>
            </a:br>
            <a:r>
              <a:rPr lang="en-US" sz="4000" b="1" i="1" dirty="0" smtClean="0">
                <a:solidFill>
                  <a:srgbClr val="7030A0"/>
                </a:solidFill>
              </a:rPr>
              <a:t/>
            </a:r>
            <a:br>
              <a:rPr lang="en-US" sz="4000" b="1" i="1" dirty="0" smtClean="0">
                <a:solidFill>
                  <a:srgbClr val="7030A0"/>
                </a:solidFill>
              </a:rPr>
            </a:br>
            <a:r>
              <a:rPr lang="ru-RU" sz="1200" b="1" i="1" dirty="0" err="1" smtClean="0">
                <a:solidFill>
                  <a:srgbClr val="7030A0"/>
                </a:solidFill>
              </a:rPr>
              <a:t>Специльность</a:t>
            </a:r>
            <a:r>
              <a:rPr lang="ru-RU" sz="1200" b="1" i="1" dirty="0" smtClean="0">
                <a:solidFill>
                  <a:srgbClr val="7030A0"/>
                </a:solidFill>
              </a:rPr>
              <a:t> 060101  «Лечебное дело»</a:t>
            </a:r>
            <a:br>
              <a:rPr lang="ru-RU" sz="1200" b="1" i="1" dirty="0" smtClean="0">
                <a:solidFill>
                  <a:srgbClr val="7030A0"/>
                </a:solidFill>
              </a:rPr>
            </a:br>
            <a:r>
              <a:rPr lang="ru-RU" sz="1200" b="1" i="1" dirty="0" smtClean="0">
                <a:solidFill>
                  <a:srgbClr val="7030A0"/>
                </a:solidFill>
              </a:rPr>
              <a:t>Дисциплина «Терапия» 4 курс 7 семестр</a:t>
            </a:r>
            <a:br>
              <a:rPr lang="ru-RU" sz="1200" b="1" i="1" dirty="0" smtClean="0">
                <a:solidFill>
                  <a:srgbClr val="7030A0"/>
                </a:solidFill>
              </a:rPr>
            </a:br>
            <a:r>
              <a:rPr lang="ru-RU" sz="4000" b="1" i="1" dirty="0" smtClean="0">
                <a:solidFill>
                  <a:srgbClr val="7030A0"/>
                </a:solidFill>
              </a:rPr>
              <a:t/>
            </a:r>
            <a:br>
              <a:rPr lang="ru-RU" sz="4000" b="1" i="1" dirty="0" smtClean="0">
                <a:solidFill>
                  <a:srgbClr val="7030A0"/>
                </a:solidFill>
              </a:rPr>
            </a:b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F38B7-E599-40DA-B80D-C254A3EF043D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225077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Font typeface="Arial" charset="0"/>
              <a:buNone/>
            </a:pPr>
            <a:r>
              <a:rPr lang="ru-RU" sz="1200" b="1" dirty="0" smtClean="0"/>
              <a:t>2) Развитие аутоиммунных процессов, когда под воздействием различных факторов сами </a:t>
            </a:r>
            <a:r>
              <a:rPr lang="ru-RU" sz="1200" b="1" dirty="0" err="1" smtClean="0"/>
              <a:t>гепатоциты</a:t>
            </a:r>
            <a:r>
              <a:rPr lang="ru-RU" sz="1200" b="1" dirty="0" smtClean="0"/>
              <a:t> приобретают антигенные свойства.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F38B7-E599-40DA-B80D-C254A3EF043D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440053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b="1" dirty="0" smtClean="0">
                <a:solidFill>
                  <a:srgbClr val="0A5EE6"/>
                </a:solidFill>
              </a:rPr>
              <a:t>Клиника.</a:t>
            </a:r>
          </a:p>
          <a:p>
            <a:pPr>
              <a:buFont typeface="Arial" charset="0"/>
              <a:buNone/>
            </a:pPr>
            <a:r>
              <a:rPr lang="ru-RU" sz="1200" b="1" dirty="0" smtClean="0"/>
              <a:t>     Зависит от формы гепатита, от сочетания и выраженности клинических синдромов. При всех гепатитах нарушаются функции печени во всех видах обмена веществ, изменяется её внешняя секреторная способность и функция </a:t>
            </a:r>
            <a:r>
              <a:rPr lang="ru-RU" sz="1200" b="1" dirty="0" err="1" smtClean="0"/>
              <a:t>дезинтоксикации</a:t>
            </a:r>
            <a:r>
              <a:rPr lang="ru-RU" sz="1200" b="1" dirty="0" smtClean="0"/>
              <a:t>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F38B7-E599-40DA-B80D-C254A3EF043D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713886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6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Font typeface="Arial" charset="0"/>
              <a:buNone/>
            </a:pPr>
            <a:r>
              <a:rPr lang="ru-RU" sz="1200" b="1" dirty="0" smtClean="0"/>
              <a:t> При гепатите печень увеличивается в размерах, умеренно плотная с заостренным краем, болезненна при пальпации. В результате возникает чувство тяжести, распирания в правом подреберье.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F38B7-E599-40DA-B80D-C254A3EF043D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22522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E40CDA"/>
                </a:solidFill>
              </a:rPr>
              <a:t>Клинические синдромы: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ru-RU" sz="1200" dirty="0" smtClean="0"/>
              <a:t>Астеновегетативный – слабость, выраженная утомляемость, нервозность, похудание.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ru-RU" sz="1200" dirty="0" smtClean="0"/>
              <a:t> Диспепсический – тошнота, рвота, снижение аппетита, отрыжка, тяжесть в </a:t>
            </a:r>
            <a:r>
              <a:rPr lang="ru-RU" sz="1200" dirty="0" err="1" smtClean="0"/>
              <a:t>эпигастрии</a:t>
            </a:r>
            <a:r>
              <a:rPr lang="ru-RU" sz="1200" dirty="0" smtClean="0"/>
              <a:t>, метеоризм, запоры.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F38B7-E599-40DA-B80D-C254A3EF043D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543454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Font typeface="Arial" charset="0"/>
              <a:buNone/>
            </a:pPr>
            <a:r>
              <a:rPr lang="ru-RU" dirty="0" smtClean="0"/>
              <a:t> </a:t>
            </a:r>
            <a:r>
              <a:rPr lang="en-US" sz="1200" dirty="0" smtClean="0"/>
              <a:t>3</a:t>
            </a:r>
            <a:r>
              <a:rPr lang="ru-RU" sz="1200" dirty="0" smtClean="0"/>
              <a:t>. Синдром иммунного воспаления – повышение температуры тела, увеличение лимфатических узлов, боли в суставах, </a:t>
            </a:r>
            <a:r>
              <a:rPr lang="ru-RU" sz="1200" dirty="0" err="1" smtClean="0"/>
              <a:t>спленомегалия</a:t>
            </a:r>
            <a:r>
              <a:rPr lang="ru-RU" sz="1200" dirty="0" smtClean="0"/>
              <a:t>.</a:t>
            </a:r>
          </a:p>
          <a:p>
            <a:pPr>
              <a:buFont typeface="Arial" charset="0"/>
              <a:buNone/>
            </a:pPr>
            <a:r>
              <a:rPr lang="ru-RU" sz="1200" dirty="0" smtClean="0"/>
              <a:t>4.  </a:t>
            </a:r>
            <a:r>
              <a:rPr lang="ru-RU" sz="1200" dirty="0" err="1" smtClean="0"/>
              <a:t>Холестатический</a:t>
            </a:r>
            <a:r>
              <a:rPr lang="ru-RU" sz="1200" dirty="0" smtClean="0"/>
              <a:t> – желтуха, кожный зуд, пигментация кожи, </a:t>
            </a:r>
            <a:r>
              <a:rPr lang="ru-RU" sz="1200" dirty="0" err="1" smtClean="0"/>
              <a:t>сантелазмы</a:t>
            </a:r>
            <a:r>
              <a:rPr lang="ru-RU" sz="1200" dirty="0" smtClean="0"/>
              <a:t>, потемнение мочи.</a:t>
            </a:r>
          </a:p>
          <a:p>
            <a:pPr>
              <a:buFont typeface="Arial" charset="0"/>
              <a:buNone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F38B7-E599-40DA-B80D-C254A3EF043D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229414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" dirty="0" smtClean="0"/>
              <a:t>5.  Синдром  малой печёночной недостаточности – похудание, желтуха,  печёночный запах изо рта, появляются «печёночные» ладони, «печёночный » язык, сосудистые звёздочки на теле, пальцы в виде барабанных  палочек, ногти в виде часовых стёкол, </a:t>
            </a:r>
            <a:r>
              <a:rPr lang="ru-RU" sz="1200" dirty="0" err="1" smtClean="0"/>
              <a:t>сантелазмы</a:t>
            </a:r>
            <a:r>
              <a:rPr lang="ru-RU" sz="1200" dirty="0" smtClean="0"/>
              <a:t> на коже.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F38B7-E599-40DA-B80D-C254A3EF043D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002928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" dirty="0" smtClean="0"/>
              <a:t>6.  Геморрагический – кровотечения из дёсен, носовые кровотечения, геморрагии на коже.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" dirty="0" smtClean="0"/>
              <a:t>7.  Синдром </a:t>
            </a:r>
            <a:r>
              <a:rPr lang="ru-RU" sz="1200" dirty="0" err="1" smtClean="0"/>
              <a:t>гиперспленизма</a:t>
            </a:r>
            <a:r>
              <a:rPr lang="ru-RU" sz="1200" dirty="0" smtClean="0"/>
              <a:t> – увеличение селезёнки.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F38B7-E599-40DA-B80D-C254A3EF043D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168059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A5EE6"/>
                </a:solidFill>
              </a:rPr>
              <a:t>Диагностика:</a:t>
            </a:r>
            <a:endParaRPr lang="ru-RU" dirty="0" smtClean="0"/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1200" b="1" dirty="0" smtClean="0"/>
              <a:t>ОАК – анемия, тромбоцитопения, лейкопения, увеличение СОЭ.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1200" b="1" dirty="0" smtClean="0"/>
              <a:t> Биохимическое исследование крови – </a:t>
            </a:r>
            <a:r>
              <a:rPr lang="ru-RU" sz="1200" b="1" dirty="0" err="1" smtClean="0"/>
              <a:t>гипербилирубинемия</a:t>
            </a:r>
            <a:r>
              <a:rPr lang="ru-RU" sz="1200" b="1" dirty="0" smtClean="0"/>
              <a:t>, </a:t>
            </a:r>
            <a:r>
              <a:rPr lang="ru-RU" sz="1200" b="1" dirty="0" err="1" smtClean="0"/>
              <a:t>диспротеинемия</a:t>
            </a:r>
            <a:r>
              <a:rPr lang="ru-RU" sz="1200" b="1" dirty="0" smtClean="0"/>
              <a:t>, за счет увеличения количества глобулинов. Повышение уровня осадочных проб – сулемовая, тимоловая. Повышение уровня </a:t>
            </a:r>
            <a:r>
              <a:rPr lang="ru-RU" sz="1200" b="1" dirty="0" err="1" smtClean="0"/>
              <a:t>трансаминаз</a:t>
            </a:r>
            <a:r>
              <a:rPr lang="ru-RU" sz="1200" b="1" dirty="0" smtClean="0"/>
              <a:t> – Ал-</a:t>
            </a:r>
            <a:r>
              <a:rPr lang="ru-RU" sz="1200" b="1" dirty="0" err="1" smtClean="0"/>
              <a:t>Ат</a:t>
            </a:r>
            <a:r>
              <a:rPr lang="ru-RU" sz="1200" b="1" dirty="0" smtClean="0"/>
              <a:t>, Ас-</a:t>
            </a:r>
            <a:r>
              <a:rPr lang="ru-RU" sz="1200" b="1" dirty="0" err="1" smtClean="0"/>
              <a:t>Ат</a:t>
            </a:r>
            <a:r>
              <a:rPr lang="ru-RU" sz="1200" b="1" dirty="0" smtClean="0"/>
              <a:t>, и щелочной фосфатазы.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F38B7-E599-40DA-B80D-C254A3EF043D}" type="slidenum">
              <a:rPr lang="uk-UA" smtClean="0"/>
              <a:t>17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436901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" b="1" dirty="0" smtClean="0"/>
              <a:t>3. ОАМ – протеинурия, микрогематурия,  билирубин в моче.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" b="1" dirty="0" smtClean="0"/>
              <a:t>4. Иммунологический анализ.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" b="1" dirty="0" smtClean="0"/>
              <a:t>5. Маркёры вирусной инфекции.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F38B7-E599-40DA-B80D-C254A3EF043D}" type="slidenum">
              <a:rPr lang="uk-UA" smtClean="0"/>
              <a:t>18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184714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Инструментальные исследования:</a:t>
            </a:r>
            <a:endParaRPr lang="ru-RU" dirty="0" smtClean="0">
              <a:solidFill>
                <a:srgbClr val="FF0000"/>
              </a:solidFill>
            </a:endParaRP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1200" b="1" dirty="0" smtClean="0"/>
              <a:t>УЗИ печени и желчного пузыря(выявляется неравномерность ткани печени, увеличение размеров).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1200" b="1" dirty="0" smtClean="0"/>
              <a:t> Компьютерная томография органов брюшной полости.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1200" b="1" dirty="0" smtClean="0"/>
              <a:t> Гастроскопия.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F38B7-E599-40DA-B80D-C254A3EF043D}" type="slidenum">
              <a:rPr lang="uk-UA" smtClean="0"/>
              <a:t>19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586949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6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buFont typeface="Arial" charset="0"/>
              <a:buNone/>
            </a:pPr>
            <a:r>
              <a:rPr lang="ru-RU" sz="1200" b="1" u="sng" dirty="0" smtClean="0">
                <a:solidFill>
                  <a:srgbClr val="0070C0"/>
                </a:solidFill>
              </a:rPr>
              <a:t>Хронический гепатит </a:t>
            </a:r>
            <a:r>
              <a:rPr lang="ru-RU" sz="1200" i="1" dirty="0" smtClean="0"/>
              <a:t>– это воспалительно-</a:t>
            </a:r>
          </a:p>
          <a:p>
            <a:pPr algn="ctr">
              <a:buFont typeface="Arial" charset="0"/>
              <a:buNone/>
            </a:pPr>
            <a:r>
              <a:rPr lang="ru-RU" sz="1200" i="1" dirty="0" smtClean="0"/>
              <a:t>дистрофическое поражение печени с </a:t>
            </a:r>
          </a:p>
          <a:p>
            <a:pPr algn="ctr">
              <a:buFont typeface="Arial" charset="0"/>
              <a:buNone/>
            </a:pPr>
            <a:r>
              <a:rPr lang="ru-RU" sz="1200" i="1" dirty="0" smtClean="0"/>
              <a:t>сохранением её дольковой структуры.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F38B7-E599-40DA-B80D-C254A3EF043D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124129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6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457200" indent="-457200">
              <a:buFont typeface="Arial" charset="0"/>
              <a:buNone/>
            </a:pPr>
            <a:r>
              <a:rPr lang="ru-RU" sz="1200" b="1" dirty="0" smtClean="0"/>
              <a:t>4.  </a:t>
            </a:r>
            <a:r>
              <a:rPr lang="ru-RU" sz="1200" b="1" dirty="0" err="1" smtClean="0"/>
              <a:t>Колоноскопия</a:t>
            </a:r>
            <a:r>
              <a:rPr lang="ru-RU" sz="1200" b="1" dirty="0" smtClean="0"/>
              <a:t>.</a:t>
            </a:r>
          </a:p>
          <a:p>
            <a:pPr marL="457200" indent="-457200">
              <a:buFont typeface="Arial" charset="0"/>
              <a:buNone/>
            </a:pPr>
            <a:r>
              <a:rPr lang="ru-RU" sz="1200" b="1" dirty="0" smtClean="0"/>
              <a:t>5.  Пункционная биопсия печени с последующим гистологическим исследованием, может проводиться во время лапароскопии или </a:t>
            </a:r>
            <a:r>
              <a:rPr lang="ru-RU" sz="1200" b="1" dirty="0" err="1" smtClean="0"/>
              <a:t>чрезкожно</a:t>
            </a:r>
            <a:r>
              <a:rPr lang="ru-RU" sz="1200" b="1" dirty="0" smtClean="0"/>
              <a:t>.  Позволяет судить об активности процесса и является важным дифференциальным критерием для отличия хронического гепатита от цирроза печени.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F38B7-E599-40DA-B80D-C254A3EF043D}" type="slidenum">
              <a:rPr lang="uk-UA" smtClean="0"/>
              <a:t>20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4371137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6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457200" indent="-45720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b="1" dirty="0" smtClean="0">
                <a:solidFill>
                  <a:srgbClr val="FF00FF"/>
                </a:solidFill>
              </a:rPr>
              <a:t>Лечение: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1200" b="1" dirty="0" smtClean="0"/>
              <a:t>Лечебный режим. Исключается работа с физическими и психоэмоциональными нагрузками. Показан кратковременный отдых в течении дня. Исключаются </a:t>
            </a:r>
            <a:r>
              <a:rPr lang="ru-RU" sz="1200" b="1" dirty="0" err="1" smtClean="0"/>
              <a:t>гепатотоксические</a:t>
            </a:r>
            <a:r>
              <a:rPr lang="ru-RU" sz="1200" b="1" dirty="0" smtClean="0"/>
              <a:t> препараты, </a:t>
            </a:r>
            <a:r>
              <a:rPr lang="ru-RU" sz="1200" b="1" dirty="0" err="1" smtClean="0"/>
              <a:t>физиолечение</a:t>
            </a:r>
            <a:r>
              <a:rPr lang="ru-RU" sz="1200" b="1" dirty="0" smtClean="0"/>
              <a:t> и </a:t>
            </a:r>
            <a:r>
              <a:rPr lang="ru-RU" sz="1200" b="1" dirty="0" err="1" smtClean="0"/>
              <a:t>бальниолечение</a:t>
            </a:r>
            <a:r>
              <a:rPr lang="ru-RU" sz="1200" b="1" dirty="0" smtClean="0"/>
              <a:t>. В период обострения – постельный режим.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F38B7-E599-40DA-B80D-C254A3EF043D}" type="slidenum">
              <a:rPr lang="uk-UA" smtClean="0"/>
              <a:t>21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396725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6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" b="1" dirty="0" smtClean="0"/>
              <a:t>2. Лечебное питание – диета № 5.  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" b="1" dirty="0" smtClean="0"/>
              <a:t> Исключаются: жирные сорта мяса и рыбы, жареные блюда, копчености,  солёные и острые закуски, бобовые, щавель, шпинат, свежие фрукты, крепкий кофе, алкоголь, газированные напитки.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F38B7-E599-40DA-B80D-C254A3EF043D}" type="slidenum">
              <a:rPr lang="uk-UA" smtClean="0"/>
              <a:t>22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5831248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6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" b="1" dirty="0" smtClean="0"/>
              <a:t>3. Противовирусное  лечение: проводиться при гепатите в фазу размножения вируса и предупреждает развитие цирроза и рака печени. Интерфероны в течении 6 месяцев (Интерферон А, </a:t>
            </a:r>
            <a:r>
              <a:rPr lang="ru-RU" sz="1200" b="1" dirty="0" err="1" smtClean="0"/>
              <a:t>Велферон</a:t>
            </a:r>
            <a:r>
              <a:rPr lang="ru-RU" sz="1200" b="1" dirty="0" smtClean="0"/>
              <a:t>, </a:t>
            </a:r>
            <a:r>
              <a:rPr lang="ru-RU" sz="1200" b="1" dirty="0" err="1" smtClean="0"/>
              <a:t>Роферон</a:t>
            </a:r>
            <a:r>
              <a:rPr lang="ru-RU" sz="1200" b="1" dirty="0" smtClean="0"/>
              <a:t>).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" b="1" dirty="0" smtClean="0"/>
              <a:t>4. Патогенетическое лечение: кортикостероиды, </a:t>
            </a:r>
            <a:r>
              <a:rPr lang="ru-RU" sz="1200" b="1" dirty="0" err="1" smtClean="0"/>
              <a:t>цитостатики</a:t>
            </a:r>
            <a:r>
              <a:rPr lang="ru-RU" sz="1200" b="1" dirty="0" smtClean="0"/>
              <a:t>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F38B7-E599-40DA-B80D-C254A3EF043D}" type="slidenum">
              <a:rPr lang="uk-UA" smtClean="0"/>
              <a:t>23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1358326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Font typeface="Arial" charset="0"/>
              <a:buNone/>
            </a:pPr>
            <a:r>
              <a:rPr lang="ru-RU" sz="900" dirty="0" smtClean="0">
                <a:solidFill>
                  <a:srgbClr val="FF66FF"/>
                </a:solidFill>
              </a:rPr>
              <a:t> </a:t>
            </a:r>
          </a:p>
          <a:p>
            <a:pPr>
              <a:buFont typeface="Arial" charset="0"/>
              <a:buNone/>
            </a:pPr>
            <a:r>
              <a:rPr lang="ru-RU" sz="1200" b="1" dirty="0" smtClean="0"/>
              <a:t>5. </a:t>
            </a:r>
            <a:r>
              <a:rPr lang="ru-RU" sz="1200" b="1" dirty="0" err="1" smtClean="0"/>
              <a:t>Иммуномоделирующая</a:t>
            </a:r>
            <a:r>
              <a:rPr lang="ru-RU" sz="1200" b="1" dirty="0" smtClean="0"/>
              <a:t> терапия оказывает стимулирующее и нормализующее действие  на иммунную систему: </a:t>
            </a:r>
            <a:r>
              <a:rPr lang="ru-RU" sz="1200" b="1" dirty="0" err="1" smtClean="0"/>
              <a:t>Тималин</a:t>
            </a:r>
            <a:r>
              <a:rPr lang="ru-RU" sz="1200" b="1" dirty="0" smtClean="0"/>
              <a:t>,                 Д-пенициллин, </a:t>
            </a:r>
            <a:r>
              <a:rPr lang="ru-RU" sz="1200" b="1" dirty="0" err="1" smtClean="0"/>
              <a:t>Тимоген</a:t>
            </a:r>
            <a:r>
              <a:rPr lang="ru-RU" sz="1200" b="1" dirty="0" smtClean="0"/>
              <a:t>, Т-</a:t>
            </a:r>
            <a:r>
              <a:rPr lang="ru-RU" sz="1200" b="1" dirty="0" err="1" smtClean="0"/>
              <a:t>активин</a:t>
            </a:r>
            <a:r>
              <a:rPr lang="ru-RU" sz="1200" b="1" dirty="0" smtClean="0"/>
              <a:t>.</a:t>
            </a:r>
          </a:p>
          <a:p>
            <a:endParaRPr lang="ru-RU" dirty="0" smtClean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F38B7-E599-40DA-B80D-C254A3EF043D}" type="slidenum">
              <a:rPr lang="uk-UA" smtClean="0"/>
              <a:t>24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553530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6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Font typeface="Arial" charset="0"/>
              <a:buNone/>
            </a:pPr>
            <a:r>
              <a:rPr lang="ru-RU" sz="1200" b="1" dirty="0" smtClean="0"/>
              <a:t> 6. Метаболическая и </a:t>
            </a:r>
            <a:r>
              <a:rPr lang="ru-RU" sz="1200" b="1" dirty="0" err="1" smtClean="0"/>
              <a:t>коферментная</a:t>
            </a:r>
            <a:r>
              <a:rPr lang="ru-RU" sz="1200" b="1" dirty="0" smtClean="0"/>
              <a:t> терапия направлена на улучшение процессов обмена в печеночных клетках. Поливитаминные комплексы: </a:t>
            </a:r>
            <a:r>
              <a:rPr lang="ru-RU" sz="1200" b="1" dirty="0" err="1" smtClean="0"/>
              <a:t>Декамевит</a:t>
            </a:r>
            <a:r>
              <a:rPr lang="ru-RU" sz="1200" b="1" dirty="0" smtClean="0"/>
              <a:t>, </a:t>
            </a:r>
            <a:r>
              <a:rPr lang="ru-RU" sz="1200" b="1" dirty="0" err="1" smtClean="0"/>
              <a:t>Ундевит</a:t>
            </a:r>
            <a:r>
              <a:rPr lang="ru-RU" sz="1200" b="1" dirty="0" smtClean="0"/>
              <a:t>, </a:t>
            </a:r>
            <a:r>
              <a:rPr lang="ru-RU" sz="1200" b="1" dirty="0" err="1" smtClean="0"/>
              <a:t>Дуовит</a:t>
            </a:r>
            <a:r>
              <a:rPr lang="ru-RU" sz="1200" b="1" dirty="0" smtClean="0"/>
              <a:t>, витамин Е, </a:t>
            </a:r>
            <a:r>
              <a:rPr lang="ru-RU" sz="1200" b="1" dirty="0" err="1" smtClean="0"/>
              <a:t>Рибоксин</a:t>
            </a:r>
            <a:r>
              <a:rPr lang="ru-RU" sz="1200" b="1" dirty="0" smtClean="0"/>
              <a:t>, </a:t>
            </a:r>
            <a:r>
              <a:rPr lang="ru-RU" sz="1200" b="1" dirty="0" err="1" smtClean="0"/>
              <a:t>Эссенциале</a:t>
            </a:r>
            <a:r>
              <a:rPr lang="ru-RU" sz="1200" b="1" dirty="0" smtClean="0"/>
              <a:t>. </a:t>
            </a:r>
          </a:p>
          <a:p>
            <a:pPr>
              <a:buFont typeface="Arial" charset="0"/>
              <a:buNone/>
            </a:pPr>
            <a:r>
              <a:rPr lang="ru-RU" sz="1200" b="1" dirty="0" smtClean="0"/>
              <a:t>7. </a:t>
            </a:r>
            <a:r>
              <a:rPr lang="ru-RU" sz="1200" b="1" dirty="0" err="1" smtClean="0"/>
              <a:t>Гепатопротекторы</a:t>
            </a:r>
            <a:r>
              <a:rPr lang="ru-RU" sz="1200" b="1" dirty="0" smtClean="0"/>
              <a:t>: </a:t>
            </a:r>
            <a:r>
              <a:rPr lang="ru-RU" sz="1200" b="1" dirty="0" err="1" smtClean="0"/>
              <a:t>Корсил</a:t>
            </a:r>
            <a:r>
              <a:rPr lang="ru-RU" sz="1200" b="1" dirty="0" smtClean="0"/>
              <a:t>, </a:t>
            </a:r>
            <a:r>
              <a:rPr lang="ru-RU" sz="1200" b="1" dirty="0" err="1" smtClean="0"/>
              <a:t>Легалон</a:t>
            </a:r>
            <a:r>
              <a:rPr lang="ru-RU" sz="1200" b="1" dirty="0" smtClean="0"/>
              <a:t>, </a:t>
            </a:r>
            <a:r>
              <a:rPr lang="ru-RU" sz="1200" b="1" dirty="0" err="1" smtClean="0"/>
              <a:t>Катерген</a:t>
            </a:r>
            <a:r>
              <a:rPr lang="ru-RU" sz="1200" b="1" dirty="0" smtClean="0"/>
              <a:t>.</a:t>
            </a:r>
          </a:p>
          <a:p>
            <a:pPr>
              <a:buFont typeface="Arial" charset="0"/>
              <a:buNone/>
            </a:pPr>
            <a:endParaRPr lang="ru-RU" dirty="0" smtClean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F38B7-E599-40DA-B80D-C254A3EF043D}" type="slidenum">
              <a:rPr lang="uk-UA" smtClean="0"/>
              <a:t>25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0464605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6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" b="1" dirty="0" smtClean="0"/>
              <a:t>8. </a:t>
            </a:r>
            <a:r>
              <a:rPr lang="ru-RU" sz="1200" b="1" dirty="0" err="1" smtClean="0"/>
              <a:t>Дезинтоксикационная</a:t>
            </a:r>
            <a:r>
              <a:rPr lang="ru-RU" sz="1200" b="1" dirty="0" smtClean="0"/>
              <a:t> терапия: </a:t>
            </a:r>
            <a:r>
              <a:rPr lang="ru-RU" sz="1200" b="1" dirty="0" err="1" smtClean="0"/>
              <a:t>Гемодез</a:t>
            </a:r>
            <a:r>
              <a:rPr lang="ru-RU" sz="1200" b="1" dirty="0" smtClean="0"/>
              <a:t> внутривенно-</a:t>
            </a:r>
            <a:r>
              <a:rPr lang="ru-RU" sz="1200" b="1" dirty="0" err="1" smtClean="0"/>
              <a:t>капельно</a:t>
            </a:r>
            <a:r>
              <a:rPr lang="ru-RU" sz="1200" b="1" dirty="0" smtClean="0"/>
              <a:t>, 5% глюкоза. </a:t>
            </a:r>
            <a:r>
              <a:rPr lang="ru-RU" sz="1200" b="1" dirty="0" err="1" smtClean="0"/>
              <a:t>Энтеросорбенты</a:t>
            </a:r>
            <a:r>
              <a:rPr lang="ru-RU" sz="1200" b="1" dirty="0" smtClean="0"/>
              <a:t> – </a:t>
            </a:r>
            <a:r>
              <a:rPr lang="ru-RU" sz="1200" b="1" dirty="0" err="1" smtClean="0"/>
              <a:t>Лактофильтрум</a:t>
            </a:r>
            <a:r>
              <a:rPr lang="ru-RU" sz="1200" b="1" dirty="0" smtClean="0"/>
              <a:t>, </a:t>
            </a:r>
            <a:r>
              <a:rPr lang="ru-RU" sz="1200" b="1" dirty="0" err="1" smtClean="0"/>
              <a:t>Фильтрум</a:t>
            </a:r>
            <a:r>
              <a:rPr lang="ru-RU" sz="1200" b="1" dirty="0" smtClean="0"/>
              <a:t>, </a:t>
            </a:r>
            <a:r>
              <a:rPr lang="ru-RU" sz="1200" b="1" dirty="0" err="1" smtClean="0"/>
              <a:t>Энтеросгель</a:t>
            </a:r>
            <a:r>
              <a:rPr lang="ru-RU" sz="1200" b="1" dirty="0" smtClean="0"/>
              <a:t>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" b="1" dirty="0" smtClean="0"/>
              <a:t>9. Лечение отёчно-асцитического синдрома при циррозе, вначале – Верошпирон, </a:t>
            </a:r>
            <a:r>
              <a:rPr lang="ru-RU" sz="1200" b="1" dirty="0" err="1" smtClean="0"/>
              <a:t>Альдиктон</a:t>
            </a:r>
            <a:r>
              <a:rPr lang="ru-RU" sz="1200" b="1" dirty="0" smtClean="0"/>
              <a:t>, а затем в сочетании их с </a:t>
            </a:r>
            <a:r>
              <a:rPr lang="ru-RU" sz="1200" b="1" dirty="0" err="1" smtClean="0"/>
              <a:t>Урегитом</a:t>
            </a:r>
            <a:r>
              <a:rPr lang="ru-RU" sz="1200" b="1" dirty="0" smtClean="0"/>
              <a:t>, Гипотиазидом, Фуросемидом.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" b="1" dirty="0" smtClean="0"/>
              <a:t>9. Лечение кровотечений из расширенных вен.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F38B7-E599-40DA-B80D-C254A3EF043D}" type="slidenum">
              <a:rPr lang="uk-UA" smtClean="0"/>
              <a:t>26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7629988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Профилактика хронического гепатита и цирроза печени:</a:t>
            </a:r>
          </a:p>
          <a:p>
            <a:pPr>
              <a:buFont typeface="Arial" charset="0"/>
              <a:buNone/>
            </a:pPr>
            <a:r>
              <a:rPr lang="ru-RU" sz="1200" b="1" u="sng" dirty="0" smtClean="0">
                <a:solidFill>
                  <a:srgbClr val="7030A0"/>
                </a:solidFill>
              </a:rPr>
              <a:t>Первичная: </a:t>
            </a:r>
            <a:r>
              <a:rPr lang="ru-RU" sz="1200" b="1" dirty="0" smtClean="0"/>
              <a:t>профилактика вирусного гепатита, эффективное лечение острого вирусного гепатита, рациональное питание, контроль за приёмом лекарственных препаратов, борьба с алкоголизмом, наркоманией.</a:t>
            </a:r>
          </a:p>
          <a:p>
            <a:pPr>
              <a:buFont typeface="Arial" charset="0"/>
              <a:buNone/>
            </a:pPr>
            <a:endParaRPr lang="ru-RU" sz="1200" b="1" u="sng" dirty="0" smtClean="0">
              <a:solidFill>
                <a:srgbClr val="7030A0"/>
              </a:solidFill>
            </a:endParaRPr>
          </a:p>
          <a:p>
            <a:pPr>
              <a:buFont typeface="Arial" charset="0"/>
              <a:buNone/>
            </a:pPr>
            <a:endParaRPr lang="ru-RU" sz="1200" b="1" u="sng" dirty="0" smtClean="0">
              <a:solidFill>
                <a:srgbClr val="7030A0"/>
              </a:solidFill>
            </a:endParaRPr>
          </a:p>
          <a:p>
            <a:pPr>
              <a:buFont typeface="Arial" charset="0"/>
              <a:buNone/>
            </a:pPr>
            <a:endParaRPr lang="ru-RU" sz="1200" b="1" u="sng" dirty="0" smtClean="0">
              <a:solidFill>
                <a:srgbClr val="7030A0"/>
              </a:solidFill>
            </a:endParaRPr>
          </a:p>
          <a:p>
            <a:pPr>
              <a:buFont typeface="Arial" charset="0"/>
              <a:buNone/>
            </a:pPr>
            <a:endParaRPr lang="ru-RU" sz="1200" b="1" u="sng" dirty="0" smtClean="0">
              <a:solidFill>
                <a:srgbClr val="7030A0"/>
              </a:solidFill>
            </a:endParaRPr>
          </a:p>
          <a:p>
            <a:pPr>
              <a:buFont typeface="Arial" charset="0"/>
              <a:buNone/>
            </a:pPr>
            <a:r>
              <a:rPr lang="ru-RU" sz="1200" b="1" u="sng" dirty="0" smtClean="0">
                <a:solidFill>
                  <a:srgbClr val="7030A0"/>
                </a:solidFill>
              </a:rPr>
              <a:t>Вторичная:</a:t>
            </a:r>
            <a:r>
              <a:rPr lang="ru-RU" sz="1200" dirty="0" smtClean="0">
                <a:solidFill>
                  <a:srgbClr val="7030A0"/>
                </a:solidFill>
              </a:rPr>
              <a:t> </a:t>
            </a:r>
            <a:r>
              <a:rPr lang="ru-RU" sz="1200" b="1" dirty="0" smtClean="0"/>
              <a:t>профилактика обострений заболевания. Ограничение физических нагрузок, правильное трудоустройство. Лечебное питание, лечение сопутствующих заболеваний ЖКТ.</a:t>
            </a:r>
          </a:p>
          <a:p>
            <a:pPr>
              <a:buFont typeface="Arial" charset="0"/>
              <a:buNone/>
            </a:pPr>
            <a:endParaRPr lang="ru-RU" sz="1400" dirty="0" smtClean="0"/>
          </a:p>
          <a:p>
            <a:pPr>
              <a:buFont typeface="Arial" charset="0"/>
              <a:buNone/>
            </a:pPr>
            <a:endParaRPr lang="ru-RU" sz="1400" b="1" u="sng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F38B7-E599-40DA-B80D-C254A3EF043D}" type="slidenum">
              <a:rPr lang="uk-UA" smtClean="0"/>
              <a:t>27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6752818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8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/>
              <a:t>   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9600" b="1" u="sng" dirty="0" smtClean="0"/>
              <a:t>Выполнила: </a:t>
            </a:r>
            <a:r>
              <a:rPr lang="ru-RU" sz="9600" dirty="0" smtClean="0"/>
              <a:t>студентка 141 группы Третьякова</a:t>
            </a:r>
            <a:r>
              <a:rPr lang="en-US" sz="9600" dirty="0" smtClean="0"/>
              <a:t> </a:t>
            </a:r>
            <a:r>
              <a:rPr lang="ru-RU" sz="9600" dirty="0" smtClean="0"/>
              <a:t>А.</a:t>
            </a:r>
            <a:br>
              <a:rPr lang="ru-RU" sz="9600" dirty="0" smtClean="0"/>
            </a:br>
            <a:r>
              <a:rPr lang="en-US" sz="9600" dirty="0" smtClean="0"/>
              <a:t>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9600" b="1" u="sng" dirty="0" smtClean="0"/>
              <a:t>Преподаватель: </a:t>
            </a:r>
            <a:r>
              <a:rPr lang="ru-RU" sz="9600" dirty="0" err="1" smtClean="0"/>
              <a:t>Степанишвили</a:t>
            </a:r>
            <a:r>
              <a:rPr lang="ru-RU" sz="9600" dirty="0" smtClean="0"/>
              <a:t> Н. </a:t>
            </a:r>
            <a:r>
              <a:rPr lang="ru-RU" sz="9600" smtClean="0"/>
              <a:t>Н.</a:t>
            </a:r>
            <a:r>
              <a:rPr lang="ru-RU" sz="1000" smtClean="0"/>
              <a:t/>
            </a:r>
            <a:br>
              <a:rPr lang="ru-RU" sz="1000" smtClean="0"/>
            </a:br>
            <a:r>
              <a:rPr lang="ru-RU" sz="1000" smtClean="0"/>
              <a:t/>
            </a:r>
            <a:br>
              <a:rPr lang="ru-RU" sz="1000" smtClean="0"/>
            </a:br>
            <a:endParaRPr lang="ru-RU" sz="1000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F38B7-E599-40DA-B80D-C254A3EF043D}" type="slidenum">
              <a:rPr lang="uk-UA" smtClean="0"/>
              <a:t>28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278647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9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Font typeface="Arial" charset="0"/>
              <a:buNone/>
            </a:pPr>
            <a:r>
              <a:rPr lang="ru-RU" sz="1200" b="1" i="1" dirty="0" smtClean="0">
                <a:solidFill>
                  <a:srgbClr val="FF00FF"/>
                </a:solidFill>
              </a:rPr>
              <a:t>Заболевание может развиться в любом возрасте. </a:t>
            </a:r>
          </a:p>
          <a:p>
            <a:pPr>
              <a:buFont typeface="Arial" charset="0"/>
              <a:buNone/>
            </a:pPr>
            <a:r>
              <a:rPr lang="ru-RU" sz="1200" b="1" i="1" dirty="0" smtClean="0">
                <a:solidFill>
                  <a:srgbClr val="FF00FF"/>
                </a:solidFill>
              </a:rPr>
              <a:t>Продолжительность не менее 6 месяцев.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F38B7-E599-40DA-B80D-C254A3EF043D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211517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3200" i="1" u="sng" dirty="0" smtClean="0">
                <a:solidFill>
                  <a:srgbClr val="FF3399"/>
                </a:solidFill>
              </a:rPr>
              <a:t>Классификация гепатитов: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1200" dirty="0" smtClean="0"/>
              <a:t>по этиологии:</a:t>
            </a:r>
          </a:p>
          <a:p>
            <a:pPr marL="457200" indent="-457200"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1200" dirty="0" smtClean="0">
                <a:solidFill>
                  <a:srgbClr val="FF00FF"/>
                </a:solidFill>
              </a:rPr>
              <a:t> </a:t>
            </a:r>
            <a:r>
              <a:rPr lang="ru-RU" sz="1200" dirty="0" smtClean="0"/>
              <a:t>хронический вирусный гепатит В, С, Д.</a:t>
            </a:r>
          </a:p>
          <a:p>
            <a:pPr marL="457200" indent="-457200"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1200" dirty="0" smtClean="0">
                <a:solidFill>
                  <a:srgbClr val="FF00FF"/>
                </a:solidFill>
              </a:rPr>
              <a:t> </a:t>
            </a:r>
            <a:r>
              <a:rPr lang="ru-RU" sz="1200" dirty="0" smtClean="0"/>
              <a:t>аутоиммунный гепатит.</a:t>
            </a:r>
          </a:p>
          <a:p>
            <a:pPr marL="457200" indent="-457200"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1200" dirty="0" smtClean="0">
                <a:solidFill>
                  <a:srgbClr val="FF00FF"/>
                </a:solidFill>
              </a:rPr>
              <a:t> </a:t>
            </a:r>
            <a:r>
              <a:rPr lang="ru-RU" sz="1200" dirty="0" smtClean="0"/>
              <a:t>алкогольный гепатит.</a:t>
            </a:r>
          </a:p>
          <a:p>
            <a:pPr marL="457200" indent="-457200"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1200" dirty="0" smtClean="0">
                <a:solidFill>
                  <a:srgbClr val="FF00FF"/>
                </a:solidFill>
              </a:rPr>
              <a:t> </a:t>
            </a:r>
            <a:r>
              <a:rPr lang="ru-RU" sz="1200" dirty="0" smtClean="0"/>
              <a:t>токсический или лекарственный –индуцированный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9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F38B7-E599-40DA-B80D-C254A3EF043D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534960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1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" dirty="0" smtClean="0"/>
              <a:t>2.     по степени активности  процесса:</a:t>
            </a:r>
          </a:p>
          <a:p>
            <a:pPr marL="457200" indent="-457200"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1200" dirty="0" smtClean="0">
                <a:solidFill>
                  <a:srgbClr val="FF00FF"/>
                </a:solidFill>
              </a:rPr>
              <a:t> </a:t>
            </a:r>
            <a:r>
              <a:rPr lang="ru-RU" sz="1200" dirty="0" smtClean="0"/>
              <a:t>низкая.</a:t>
            </a:r>
          </a:p>
          <a:p>
            <a:pPr marL="457200" indent="-457200"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1200" dirty="0" smtClean="0">
                <a:solidFill>
                  <a:srgbClr val="FF00FF"/>
                </a:solidFill>
              </a:rPr>
              <a:t> </a:t>
            </a:r>
            <a:r>
              <a:rPr lang="ru-RU" sz="1200" dirty="0" smtClean="0"/>
              <a:t>умеренная.</a:t>
            </a:r>
          </a:p>
          <a:p>
            <a:pPr marL="457200" indent="-457200"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1200" dirty="0" smtClean="0">
                <a:solidFill>
                  <a:srgbClr val="FF00FF"/>
                </a:solidFill>
              </a:rPr>
              <a:t> </a:t>
            </a:r>
            <a:r>
              <a:rPr lang="ru-RU" sz="1200" dirty="0" smtClean="0"/>
              <a:t>высокая.</a:t>
            </a:r>
            <a:endParaRPr lang="ru-RU" sz="1200" dirty="0" smtClean="0">
              <a:solidFill>
                <a:srgbClr val="FF00FF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05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F38B7-E599-40DA-B80D-C254A3EF043D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801866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 i="1" u="sng" dirty="0" smtClean="0">
                <a:solidFill>
                  <a:srgbClr val="166CBA"/>
                </a:solidFill>
              </a:rPr>
              <a:t>Причины развития:</a:t>
            </a:r>
          </a:p>
          <a:p>
            <a:pPr marL="457200" indent="-457200">
              <a:buFont typeface="Arial" charset="0"/>
              <a:buAutoNum type="arabicParenR"/>
            </a:pPr>
            <a:r>
              <a:rPr lang="ru-RU" sz="1200" dirty="0" smtClean="0"/>
              <a:t>Главной причиной являются перенесённые в прошлом острые вирусные гепатиты В, С, Д.</a:t>
            </a:r>
          </a:p>
          <a:p>
            <a:pPr marL="457200" indent="-457200" algn="ctr">
              <a:buFont typeface="Arial" charset="0"/>
              <a:buNone/>
            </a:pPr>
            <a:r>
              <a:rPr lang="ru-RU" sz="1200" dirty="0" smtClean="0"/>
              <a:t>Пути передачи:</a:t>
            </a:r>
          </a:p>
          <a:p>
            <a:pPr marL="457200" indent="-457200" algn="ctr">
              <a:buFontTx/>
              <a:buChar char="-"/>
            </a:pPr>
            <a:r>
              <a:rPr lang="ru-RU" sz="1200" dirty="0" smtClean="0"/>
              <a:t>парентеральный </a:t>
            </a:r>
          </a:p>
          <a:p>
            <a:pPr marL="457200" indent="-457200" algn="ctr">
              <a:buFontTx/>
              <a:buChar char="-"/>
            </a:pPr>
            <a:r>
              <a:rPr lang="ru-RU" sz="1200" dirty="0" smtClean="0"/>
              <a:t>половой</a:t>
            </a:r>
          </a:p>
          <a:p>
            <a:pPr marL="457200" indent="-457200" algn="ctr">
              <a:buFontTx/>
              <a:buChar char="-"/>
            </a:pPr>
            <a:r>
              <a:rPr lang="ru-RU" sz="1200" dirty="0" smtClean="0"/>
              <a:t>от матери к плоду</a:t>
            </a:r>
          </a:p>
          <a:p>
            <a:pPr marL="457200" indent="-457200" algn="ctr">
              <a:buFontTx/>
              <a:buChar char="-"/>
            </a:pPr>
            <a:endParaRPr lang="ru-RU" sz="800" dirty="0" smtClean="0"/>
          </a:p>
          <a:p>
            <a:pPr marL="457200" indent="-457200">
              <a:buFont typeface="Arial" charset="0"/>
              <a:buNone/>
            </a:pPr>
            <a:endParaRPr lang="ru-RU" sz="800" dirty="0" smtClean="0"/>
          </a:p>
          <a:p>
            <a:pPr marL="457200" indent="-457200">
              <a:buFont typeface="Arial" charset="0"/>
              <a:buNone/>
            </a:pPr>
            <a:endParaRPr lang="ru-RU" sz="800" dirty="0" smtClean="0"/>
          </a:p>
          <a:p>
            <a:pPr marL="457200" indent="-457200">
              <a:buFont typeface="Arial" charset="0"/>
              <a:buNone/>
            </a:pPr>
            <a:endParaRPr lang="ru-RU" sz="8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F38B7-E599-40DA-B80D-C254A3EF043D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580041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" dirty="0" smtClean="0"/>
              <a:t>2)     Лекарственные поражения печени: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" dirty="0" smtClean="0"/>
              <a:t>-</a:t>
            </a:r>
            <a:r>
              <a:rPr lang="ru-RU" sz="1200" dirty="0" err="1" smtClean="0"/>
              <a:t>цитостатики</a:t>
            </a:r>
            <a:endParaRPr lang="ru-RU" sz="1200" dirty="0" smtClean="0"/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" dirty="0" smtClean="0"/>
              <a:t>-</a:t>
            </a:r>
            <a:r>
              <a:rPr lang="ru-RU" sz="1200" dirty="0" err="1" smtClean="0"/>
              <a:t>салициллаты</a:t>
            </a:r>
            <a:endParaRPr lang="ru-RU" sz="1200" dirty="0" smtClean="0"/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" dirty="0" smtClean="0"/>
              <a:t>-анаболики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" dirty="0" smtClean="0"/>
              <a:t>-противодиабетические препараты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F38B7-E599-40DA-B80D-C254A3EF043D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379585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AutoNum type="arabicParenR" startAt="3"/>
              <a:defRPr/>
            </a:pPr>
            <a:r>
              <a:rPr lang="ru-RU" sz="1200" dirty="0" smtClean="0"/>
              <a:t>Токсическое воздействие на печень оказывают: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" dirty="0" smtClean="0"/>
              <a:t>-алкоголь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" dirty="0" smtClean="0"/>
              <a:t>-хлорированные углеводороды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" dirty="0" smtClean="0"/>
              <a:t>-металлы(свинец, ртуть, мышьяк, фосфор)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" dirty="0" smtClean="0"/>
              <a:t>-бензол и его производные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F38B7-E599-40DA-B80D-C254A3EF043D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581765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dirty="0" smtClean="0">
                <a:solidFill>
                  <a:srgbClr val="0A5EE6"/>
                </a:solidFill>
              </a:rPr>
              <a:t>Патогенез.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u="sng" dirty="0" smtClean="0"/>
              <a:t>Хроническое течение и прогрессирование заболевания объясняется двумя процессами: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8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" b="1" dirty="0" smtClean="0"/>
              <a:t>1) </a:t>
            </a:r>
            <a:r>
              <a:rPr lang="ru-RU" sz="1200" b="1" dirty="0" err="1" smtClean="0"/>
              <a:t>Персистирование</a:t>
            </a:r>
            <a:r>
              <a:rPr lang="ru-RU" sz="1200" b="1" dirty="0" smtClean="0"/>
              <a:t> вируса в организме больных на фоне ослабления иммунной системы.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8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F38B7-E599-40DA-B80D-C254A3EF043D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40065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6D8D0-9B1E-444F-9AE3-DEE19A0EB46F}" type="datetime1">
              <a:rPr lang="ru-RU" smtClean="0"/>
              <a:t>13.02.2015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DEE93-2140-438E-BB1C-C177C6311F7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85744-8AEF-4DC8-9B08-A523C252BFF4}" type="datetime1">
              <a:rPr lang="ru-RU" smtClean="0"/>
              <a:t>13.02.2015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79BDE-600F-43CC-881B-319A9057FE3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3653E-AF21-43EB-90D7-313920D949F4}" type="datetime1">
              <a:rPr lang="ru-RU" smtClean="0"/>
              <a:t>13.02.2015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A50EC-DBD4-4E22-93AD-96F0C1AC734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7AA52-DF1B-4D65-B5C5-C1DACE6D8EA5}" type="datetime1">
              <a:rPr lang="ru-RU" smtClean="0"/>
              <a:t>13.02.2015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6BA78-37FC-4168-B760-3EB2A4FD659A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6EE8B-278C-4AE4-A93A-3B611F3D045F}" type="datetime1">
              <a:rPr lang="ru-RU" smtClean="0"/>
              <a:t>13.02.2015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EA6235-9154-48D8-9272-A8E7D5C43F0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39E67-2CDF-4554-ACE7-1E086F63FE69}" type="datetime1">
              <a:rPr lang="ru-RU" smtClean="0"/>
              <a:t>13.02.2015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EF848-34E1-4570-979B-256ABCE7933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88E86-5068-4D73-AED2-CCBD62736714}" type="datetime1">
              <a:rPr lang="ru-RU" smtClean="0"/>
              <a:t>13.02.2015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4B4EA9-19F5-4453-8A09-F3EFC99676A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C4222-3E99-46F3-BA74-2918C10FEE9A}" type="datetime1">
              <a:rPr lang="ru-RU" smtClean="0"/>
              <a:t>13.02.2015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B20F4-ABEB-4112-96BE-228A0F0994D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B471B-7ABD-4FC8-B5E2-9A6682788062}" type="datetime1">
              <a:rPr lang="ru-RU" smtClean="0"/>
              <a:t>13.02.2015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CEF4A8-BD75-4404-8DA8-29A2BB55BC2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70557D-119C-4FFB-81D4-48FD89384C86}" type="datetime1">
              <a:rPr lang="ru-RU" smtClean="0"/>
              <a:t>13.02.2015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80016-7C56-437C-B082-ABCC4AFF8B6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42591-C466-45E4-AE5E-7CCEA489D787}" type="datetime1">
              <a:rPr lang="ru-RU" smtClean="0"/>
              <a:t>13.02.2015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C00A27-7990-497D-B623-BF7E34857AF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EE00EA8-C529-4A34-ABAB-014D1BB76E30}" type="datetime1">
              <a:rPr lang="ru-RU" smtClean="0"/>
              <a:t>13.02.2015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4F85EB1-C593-419E-BED2-59867DA4080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42852"/>
            <a:ext cx="7772400" cy="56435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300" b="1" i="1" dirty="0" smtClean="0">
                <a:solidFill>
                  <a:srgbClr val="0070C0"/>
                </a:solidFill>
              </a:rPr>
              <a:t/>
            </a:r>
            <a:br>
              <a:rPr lang="ru-RU" sz="5300" b="1" i="1" dirty="0" smtClean="0">
                <a:solidFill>
                  <a:srgbClr val="0070C0"/>
                </a:solidFill>
              </a:rPr>
            </a:br>
            <a:r>
              <a:rPr lang="ru-RU" sz="3600" b="1" i="1" dirty="0" smtClean="0">
                <a:solidFill>
                  <a:srgbClr val="0070C0"/>
                </a:solidFill>
              </a:rPr>
              <a:t>Презентация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ru-RU" sz="3600" u="sng" dirty="0" smtClean="0">
                <a:solidFill>
                  <a:srgbClr val="FF0000"/>
                </a:solidFill>
              </a:rPr>
              <a:t>на тему: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6000" b="1" i="1" dirty="0" smtClean="0">
                <a:solidFill>
                  <a:srgbClr val="7030A0"/>
                </a:solidFill>
              </a:rPr>
              <a:t>«Хронический гепатит»</a:t>
            </a:r>
            <a:br>
              <a:rPr lang="ru-RU" sz="6000" b="1" i="1" dirty="0" smtClean="0">
                <a:solidFill>
                  <a:srgbClr val="7030A0"/>
                </a:solidFill>
              </a:rPr>
            </a:br>
            <a:r>
              <a:rPr lang="en-US" sz="6000" b="1" i="1" dirty="0" smtClean="0">
                <a:solidFill>
                  <a:srgbClr val="7030A0"/>
                </a:solidFill>
              </a:rPr>
              <a:t/>
            </a:r>
            <a:br>
              <a:rPr lang="en-US" sz="6000" b="1" i="1" dirty="0" smtClean="0">
                <a:solidFill>
                  <a:srgbClr val="7030A0"/>
                </a:solidFill>
              </a:rPr>
            </a:br>
            <a:r>
              <a:rPr lang="en-US" sz="6000" b="1" i="1" dirty="0" smtClean="0">
                <a:solidFill>
                  <a:srgbClr val="7030A0"/>
                </a:solidFill>
              </a:rPr>
              <a:t/>
            </a:r>
            <a:br>
              <a:rPr lang="en-US" sz="6000" b="1" i="1" dirty="0" smtClean="0">
                <a:solidFill>
                  <a:srgbClr val="7030A0"/>
                </a:solidFill>
              </a:rPr>
            </a:br>
            <a:r>
              <a:rPr lang="en-US" sz="6000" b="1" i="1" dirty="0" smtClean="0">
                <a:solidFill>
                  <a:srgbClr val="7030A0"/>
                </a:solidFill>
              </a:rPr>
              <a:t/>
            </a:r>
            <a:br>
              <a:rPr lang="en-US" sz="6000" b="1" i="1" dirty="0" smtClean="0">
                <a:solidFill>
                  <a:srgbClr val="7030A0"/>
                </a:solidFill>
              </a:rPr>
            </a:br>
            <a:r>
              <a:rPr lang="ru-RU" sz="2000" b="1" i="1" dirty="0" err="1" smtClean="0">
                <a:solidFill>
                  <a:srgbClr val="7030A0"/>
                </a:solidFill>
              </a:rPr>
              <a:t>Специльность</a:t>
            </a:r>
            <a:r>
              <a:rPr lang="ru-RU" sz="2000" b="1" i="1" dirty="0" smtClean="0">
                <a:solidFill>
                  <a:srgbClr val="7030A0"/>
                </a:solidFill>
              </a:rPr>
              <a:t> 060101  «Лечебное дело»</a:t>
            </a:r>
            <a:br>
              <a:rPr lang="ru-RU" sz="2000" b="1" i="1" dirty="0" smtClean="0">
                <a:solidFill>
                  <a:srgbClr val="7030A0"/>
                </a:solidFill>
              </a:rPr>
            </a:br>
            <a:r>
              <a:rPr lang="ru-RU" sz="2000" b="1" i="1" dirty="0" smtClean="0">
                <a:solidFill>
                  <a:srgbClr val="7030A0"/>
                </a:solidFill>
              </a:rPr>
              <a:t>Дисциплина «Терапия» 4 курс 7 семестр</a:t>
            </a:r>
            <a:br>
              <a:rPr lang="ru-RU" sz="2000" b="1" i="1" dirty="0" smtClean="0">
                <a:solidFill>
                  <a:srgbClr val="7030A0"/>
                </a:solidFill>
              </a:rPr>
            </a:br>
            <a:r>
              <a:rPr lang="ru-RU" sz="6000" b="1" i="1" dirty="0" smtClean="0">
                <a:solidFill>
                  <a:srgbClr val="7030A0"/>
                </a:solidFill>
              </a:rPr>
              <a:t/>
            </a:r>
            <a:br>
              <a:rPr lang="ru-RU" sz="6000" b="1" i="1" dirty="0" smtClean="0">
                <a:solidFill>
                  <a:srgbClr val="7030A0"/>
                </a:solidFill>
              </a:rPr>
            </a:br>
            <a:endParaRPr lang="ru-RU" dirty="0"/>
          </a:p>
        </p:txBody>
      </p:sp>
      <p:pic>
        <p:nvPicPr>
          <p:cNvPr id="4" name="Picture 3" descr="H:\Documents and Settings\Admin\Рабочий стол\176602_image_large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2285992"/>
            <a:ext cx="2257430" cy="2286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z="4400" b="1" dirty="0" smtClean="0"/>
              <a:t>2) Развитие аутоиммунных процессов, когда под воздействием различных факторов сами </a:t>
            </a:r>
            <a:r>
              <a:rPr lang="ru-RU" sz="4400" b="1" dirty="0" err="1" smtClean="0"/>
              <a:t>гепатоциты</a:t>
            </a:r>
            <a:r>
              <a:rPr lang="ru-RU" sz="4400" b="1" dirty="0" smtClean="0"/>
              <a:t> приобретают антигенные свойства.</a:t>
            </a:r>
          </a:p>
          <a:p>
            <a:endParaRPr lang="ru-RU" dirty="0" smtClean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37"/>
          </a:xfrm>
        </p:spPr>
        <p:txBody>
          <a:bodyPr/>
          <a:lstStyle/>
          <a:p>
            <a:r>
              <a:rPr lang="ru-RU" sz="4800" b="1" dirty="0" smtClean="0">
                <a:solidFill>
                  <a:srgbClr val="0A5EE6"/>
                </a:solidFill>
              </a:rPr>
              <a:t>Клиника.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313"/>
            <a:ext cx="5900738" cy="5214937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3400" b="1" dirty="0" smtClean="0"/>
              <a:t>     Зависит от формы гепатита, от сочетания и выраженности клинических синдромов. При всех гепатитах нарушаются функции печени во всех видах обмена веществ, изменяется её внешняя секреторная способность и функция </a:t>
            </a:r>
            <a:r>
              <a:rPr lang="ru-RU" sz="3400" b="1" dirty="0" err="1" smtClean="0"/>
              <a:t>дезинтоксикации</a:t>
            </a:r>
            <a:r>
              <a:rPr lang="ru-RU" sz="3400" b="1" dirty="0" smtClean="0"/>
              <a:t>. 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Содержимое 2"/>
          <p:cNvSpPr>
            <a:spLocks noGrp="1"/>
          </p:cNvSpPr>
          <p:nvPr>
            <p:ph idx="1"/>
          </p:nvPr>
        </p:nvSpPr>
        <p:spPr>
          <a:xfrm>
            <a:off x="457200" y="571500"/>
            <a:ext cx="5543550" cy="55546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3400" b="1" dirty="0" smtClean="0"/>
              <a:t> При гепатите печень увеличивается в размерах, умеренно плотная с заостренным краем, болезненна при пальпации. В результате возникает чувство тяжести, распирания в правом подреберье. </a:t>
            </a:r>
          </a:p>
        </p:txBody>
      </p:sp>
      <p:pic>
        <p:nvPicPr>
          <p:cNvPr id="4" name="Picture 3" descr="H:\Documents and Settings\Admin\Рабочий стол\Новая папка\V66V5CAP9NTZNCA50WPKJCAP1W28SCATQVJR6CA0CIA7TCAK82I8DCAQ4R1AVCAXBIQ78CAXUV6YQCAU1LB0DCAXJL4WDCA55LGG4CAFG3X7ZCAWZEUNHCANZX6H7CAJD560TCA5N5KYQCAZSBCATCAFBSK0J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88" y="1928813"/>
            <a:ext cx="285750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25"/>
          </a:xfrm>
        </p:spPr>
        <p:txBody>
          <a:bodyPr/>
          <a:lstStyle/>
          <a:p>
            <a:r>
              <a:rPr lang="ru-RU" b="1" dirty="0" smtClean="0">
                <a:solidFill>
                  <a:srgbClr val="E40CDA"/>
                </a:solidFill>
              </a:rPr>
              <a:t>Клинические синдромы: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4911725"/>
          </a:xfrm>
        </p:spPr>
        <p:txBody>
          <a:bodyPr/>
          <a:lstStyle/>
          <a:p>
            <a:pPr marL="457200" indent="-457200">
              <a:buFont typeface="Arial" charset="0"/>
              <a:buAutoNum type="arabicPeriod"/>
            </a:pPr>
            <a:r>
              <a:rPr lang="ru-RU" sz="4000" dirty="0" smtClean="0"/>
              <a:t>Астеновегетативный – слабость, выраженная утомляемость, нервозность, похудание.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ru-RU" sz="4000" dirty="0" smtClean="0"/>
              <a:t> Диспепсический – тошнота, рвота, снижение аппетита, отрыжка, тяжесть в </a:t>
            </a:r>
            <a:r>
              <a:rPr lang="ru-RU" sz="4000" dirty="0" err="1" smtClean="0"/>
              <a:t>эпигастрии</a:t>
            </a:r>
            <a:r>
              <a:rPr lang="ru-RU" sz="4000" dirty="0" smtClean="0"/>
              <a:t>, метеоризм, запоры.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457200" y="571500"/>
            <a:ext cx="8229600" cy="55546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dirty="0" smtClean="0"/>
              <a:t> </a:t>
            </a:r>
            <a:r>
              <a:rPr lang="en-US" sz="4000" dirty="0" smtClean="0"/>
              <a:t>3</a:t>
            </a:r>
            <a:r>
              <a:rPr lang="ru-RU" sz="4000" dirty="0" smtClean="0"/>
              <a:t>. Синдром иммунного воспаления – повышение температуры тела, увеличение лимфатических узлов, боли в суставах, </a:t>
            </a:r>
            <a:r>
              <a:rPr lang="ru-RU" sz="4000" dirty="0" err="1" smtClean="0"/>
              <a:t>спленомегалия</a:t>
            </a:r>
            <a:r>
              <a:rPr lang="ru-RU" sz="4000" dirty="0" smtClean="0"/>
              <a:t>.</a:t>
            </a:r>
          </a:p>
          <a:p>
            <a:pPr>
              <a:buFont typeface="Arial" charset="0"/>
              <a:buNone/>
            </a:pPr>
            <a:r>
              <a:rPr lang="ru-RU" sz="4000" dirty="0" smtClean="0"/>
              <a:t>4.  </a:t>
            </a:r>
            <a:r>
              <a:rPr lang="ru-RU" sz="4000" dirty="0" err="1" smtClean="0"/>
              <a:t>Холестатический</a:t>
            </a:r>
            <a:r>
              <a:rPr lang="ru-RU" sz="4000" dirty="0" smtClean="0"/>
              <a:t> – желтуха, кожный зуд, пигментация кожи, </a:t>
            </a:r>
            <a:r>
              <a:rPr lang="ru-RU" sz="4000" dirty="0" err="1" smtClean="0"/>
              <a:t>сантелазмы</a:t>
            </a:r>
            <a:r>
              <a:rPr lang="ru-RU" sz="4000" dirty="0" smtClean="0"/>
              <a:t>, потемнение мочи.</a:t>
            </a:r>
          </a:p>
          <a:p>
            <a:pPr>
              <a:buFont typeface="Arial" charset="0"/>
              <a:buNone/>
            </a:pPr>
            <a:endParaRPr lang="ru-RU" dirty="0" smtClean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63"/>
            <a:ext cx="8229600" cy="5626100"/>
          </a:xfrm>
        </p:spPr>
        <p:txBody>
          <a:bodyPr rtlCol="0">
            <a:normAutofit/>
          </a:bodyPr>
          <a:lstStyle/>
          <a:p>
            <a:pPr marL="457200" indent="-4572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dirty="0" smtClean="0"/>
              <a:t>5.  Синдром  малой печёночной недостаточности – похудание, желтуха,  печёночный запах изо рта, появляются «печёночные» ладони, «печёночный » язык, сосудистые звёздочки на теле, пальцы в виде барабанных  палочек, ногти в виде часовых стёкол, сантелазмы на коже.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5340350"/>
          </a:xfrm>
        </p:spPr>
        <p:txBody>
          <a:bodyPr rtlCol="0">
            <a:normAutofit/>
          </a:bodyPr>
          <a:lstStyle/>
          <a:p>
            <a:pPr marL="457200" indent="-4572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dirty="0" smtClean="0"/>
              <a:t>6.  Геморрагический – кровотечения из дёсен, носовые кровотечения, геморрагии на коже.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dirty="0" smtClean="0"/>
              <a:t>7.  Синдром гиперспленизма – увеличение селезёнки.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A5EE6"/>
                </a:solidFill>
              </a:rPr>
              <a:t>Диагностика: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313"/>
            <a:ext cx="8229600" cy="4929187"/>
          </a:xfrm>
        </p:spPr>
        <p:txBody>
          <a:bodyPr rtlCol="0">
            <a:normAutofit fontScale="92500" lnSpcReduction="10000"/>
          </a:bodyPr>
          <a:lstStyle/>
          <a:p>
            <a:pPr marL="457200" indent="-45720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3700" b="1" dirty="0" smtClean="0"/>
              <a:t>ОАК – анемия, тромбоцитопения, лейкопения, увеличение СОЭ.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3700" b="1" dirty="0" smtClean="0"/>
              <a:t> Биохимическое исследование крови – гипербилирубинемия, диспротеинемия, за счет увеличения количества глобулинов. Повышение уровня осадочных проб – сулемовая, тимоловая. Повышение уровня трансаминаз – Ал-Ат, Ас-Ат, и щелочной фосфатазы.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88"/>
            <a:ext cx="8229600" cy="5197475"/>
          </a:xfrm>
        </p:spPr>
        <p:txBody>
          <a:bodyPr rtlCol="0">
            <a:normAutofit/>
          </a:bodyPr>
          <a:lstStyle/>
          <a:p>
            <a:pPr marL="457200" indent="-4572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dirty="0" smtClean="0"/>
              <a:t>3. ОАМ – протеинурия, микрогематурия,  билирубин в моче.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dirty="0" smtClean="0"/>
              <a:t>4. Иммунологический анализ.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dirty="0" smtClean="0"/>
              <a:t>5. Маркёры вирусной инфекции.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Инструментальные исследования: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marL="457200" indent="-45720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4000" b="1" dirty="0" smtClean="0"/>
              <a:t>УЗИ печени и желчного пузыря(выявляется неравномерность ткани печени, увеличение размеров).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4000" b="1" dirty="0" smtClean="0"/>
              <a:t> Компьютерная томография органов брюшной полости.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4000" b="1" dirty="0" smtClean="0"/>
              <a:t> Гастроскопия.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428625"/>
            <a:ext cx="5072062" cy="5214938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3600" b="1" u="sng" dirty="0" smtClean="0">
                <a:solidFill>
                  <a:srgbClr val="0070C0"/>
                </a:solidFill>
              </a:rPr>
              <a:t>Хронический гепатит </a:t>
            </a:r>
            <a:r>
              <a:rPr lang="ru-RU" sz="3600" i="1" dirty="0" smtClean="0"/>
              <a:t>– это воспалительно-</a:t>
            </a:r>
          </a:p>
          <a:p>
            <a:pPr algn="ctr">
              <a:buFont typeface="Arial" charset="0"/>
              <a:buNone/>
            </a:pPr>
            <a:r>
              <a:rPr lang="ru-RU" sz="3600" i="1" dirty="0" smtClean="0"/>
              <a:t>дистрофическое поражение печени с </a:t>
            </a:r>
          </a:p>
          <a:p>
            <a:pPr algn="ctr">
              <a:buFont typeface="Arial" charset="0"/>
              <a:buNone/>
            </a:pPr>
            <a:r>
              <a:rPr lang="ru-RU" sz="3600" i="1" dirty="0" smtClean="0"/>
              <a:t>сохранением её дольковой структуры.</a:t>
            </a:r>
          </a:p>
        </p:txBody>
      </p:sp>
      <p:pic>
        <p:nvPicPr>
          <p:cNvPr id="2051" name="Picture 3" descr="H:\Documents and Settings\Admin\Рабочий стол\176602_image_large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81625" y="1928813"/>
            <a:ext cx="37623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457200" y="500063"/>
            <a:ext cx="8229600" cy="5626100"/>
          </a:xfrm>
        </p:spPr>
        <p:txBody>
          <a:bodyPr/>
          <a:lstStyle/>
          <a:p>
            <a:pPr marL="457200" indent="-457200">
              <a:buFont typeface="Arial" charset="0"/>
              <a:buNone/>
            </a:pPr>
            <a:r>
              <a:rPr lang="ru-RU" sz="3600" b="1" dirty="0" smtClean="0"/>
              <a:t>4.  </a:t>
            </a:r>
            <a:r>
              <a:rPr lang="ru-RU" sz="3600" b="1" dirty="0" err="1" smtClean="0"/>
              <a:t>Колоноскопия</a:t>
            </a:r>
            <a:r>
              <a:rPr lang="ru-RU" sz="3600" b="1" dirty="0" smtClean="0"/>
              <a:t>.</a:t>
            </a:r>
          </a:p>
          <a:p>
            <a:pPr marL="457200" indent="-457200">
              <a:buFont typeface="Arial" charset="0"/>
              <a:buNone/>
            </a:pPr>
            <a:r>
              <a:rPr lang="ru-RU" sz="3600" b="1" dirty="0" smtClean="0"/>
              <a:t>5.  Пункционная биопсия печени с последующим гистологическим исследованием, может проводиться во время лапароскопии или </a:t>
            </a:r>
            <a:r>
              <a:rPr lang="ru-RU" sz="3600" b="1" dirty="0" err="1" smtClean="0"/>
              <a:t>чрезкожно</a:t>
            </a:r>
            <a:r>
              <a:rPr lang="ru-RU" sz="3600" b="1" dirty="0" smtClean="0"/>
              <a:t>.  Позволяет судить об активности процесса и является важным дифференциальным критерием для отличия хронического гепатита от цирроза печени.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5" descr="H:\Documents and Settings\Admin\Рабочий стол\Новая папка\K8ZIECARXRLCVCARWZU29CA4G2VTDCAQEQVN9CAIHT9ZNCARRNHNTCAPGINTGCA3TLOHVCAQ8QJQ7CA3D3QACCAYA38KOCAXU3FJZCAT913WTCACHXUVDCA4NIK63CAKMHUXNCA7GG5GMCAZBEOOMCA249L4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88" y="4286250"/>
            <a:ext cx="2881312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88"/>
            <a:ext cx="5686425" cy="6072187"/>
          </a:xfrm>
        </p:spPr>
        <p:txBody>
          <a:bodyPr rtlCol="0">
            <a:normAutofit fontScale="92500" lnSpcReduction="10000"/>
          </a:bodyPr>
          <a:lstStyle/>
          <a:p>
            <a:pPr marL="457200" indent="-45720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b="1" dirty="0" smtClean="0">
                <a:solidFill>
                  <a:srgbClr val="FF00FF"/>
                </a:solidFill>
              </a:rPr>
              <a:t>Лечение: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3500" b="1" dirty="0" smtClean="0"/>
              <a:t>Лечебный режим. Исключается работа с физическими и психоэмоциональными нагрузками. Показан кратковременный отдых в течении дня. Исключаются гепатотоксические препараты, физиолечение и бальниолечение. В период обострения – постельный режим.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500"/>
            <a:ext cx="8229600" cy="5554663"/>
          </a:xfrm>
        </p:spPr>
        <p:txBody>
          <a:bodyPr rtlCol="0">
            <a:normAutofit/>
          </a:bodyPr>
          <a:lstStyle/>
          <a:p>
            <a:pPr marL="457200" indent="-4572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b="1" dirty="0" smtClean="0"/>
              <a:t>2. Лечебное питание – диета № 5.  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b="1" dirty="0" smtClean="0"/>
              <a:t> Исключаются: жирные сорта мяса и рыбы, жареные блюда, копчености,  солёные и острые закуски, бобовые, щавель, шпинат, свежие фрукты, крепкий кофе, алкоголь, газированные напитки.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63"/>
            <a:ext cx="8229600" cy="5715000"/>
          </a:xfrm>
        </p:spPr>
        <p:txBody>
          <a:bodyPr rtlCol="0">
            <a:normAutofit/>
          </a:bodyPr>
          <a:lstStyle/>
          <a:p>
            <a:pPr marL="457200" indent="-4572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b="1" dirty="0" smtClean="0"/>
              <a:t>3. Противовирусное  лечение: проводиться при гепатите в фазу размножения вируса и предупреждает развитие цирроза и рака печени. Интерфероны в течении 6 месяцев (Интерферон А, Велферон, Роферон).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b="1" dirty="0" smtClean="0"/>
              <a:t>4. Патогенетическое лечение: кортикостероиды, цитостатики.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25"/>
            <a:ext cx="8229600" cy="592931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400" dirty="0" smtClean="0">
                <a:solidFill>
                  <a:srgbClr val="FF66FF"/>
                </a:solidFill>
              </a:rPr>
              <a:t> </a:t>
            </a:r>
          </a:p>
          <a:p>
            <a:pPr>
              <a:buFont typeface="Arial" charset="0"/>
              <a:buNone/>
            </a:pPr>
            <a:r>
              <a:rPr lang="ru-RU" sz="4000" b="1" dirty="0" smtClean="0"/>
              <a:t>5. </a:t>
            </a:r>
            <a:r>
              <a:rPr lang="ru-RU" sz="4000" b="1" dirty="0" err="1" smtClean="0"/>
              <a:t>Иммуномоделирующая</a:t>
            </a:r>
            <a:r>
              <a:rPr lang="ru-RU" sz="4000" b="1" dirty="0" smtClean="0"/>
              <a:t> терапия оказывает стимулирующее и нормализующее действие  на иммунную систему: </a:t>
            </a:r>
            <a:r>
              <a:rPr lang="ru-RU" sz="4000" b="1" dirty="0" err="1" smtClean="0"/>
              <a:t>Тималин</a:t>
            </a:r>
            <a:r>
              <a:rPr lang="ru-RU" sz="4000" b="1" dirty="0" smtClean="0"/>
              <a:t>,                 Д-пенициллин, </a:t>
            </a:r>
            <a:r>
              <a:rPr lang="ru-RU" sz="4000" b="1" dirty="0" err="1" smtClean="0"/>
              <a:t>Тимоген</a:t>
            </a:r>
            <a:r>
              <a:rPr lang="ru-RU" sz="4000" b="1" dirty="0" smtClean="0"/>
              <a:t>, Т-</a:t>
            </a:r>
            <a:r>
              <a:rPr lang="ru-RU" sz="4000" b="1" dirty="0" err="1" smtClean="0"/>
              <a:t>активин</a:t>
            </a:r>
            <a:r>
              <a:rPr lang="ru-RU" sz="4000" b="1" dirty="0" smtClean="0"/>
              <a:t>.</a:t>
            </a:r>
          </a:p>
          <a:p>
            <a:endParaRPr lang="ru-RU" dirty="0" smtClean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Содержимое 2"/>
          <p:cNvSpPr>
            <a:spLocks noGrp="1"/>
          </p:cNvSpPr>
          <p:nvPr>
            <p:ph idx="1"/>
          </p:nvPr>
        </p:nvSpPr>
        <p:spPr>
          <a:xfrm>
            <a:off x="457200" y="642938"/>
            <a:ext cx="8229600" cy="548322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3600" b="1" dirty="0" smtClean="0"/>
              <a:t> 6. Метаболическая и </a:t>
            </a:r>
            <a:r>
              <a:rPr lang="ru-RU" sz="3600" b="1" dirty="0" err="1" smtClean="0"/>
              <a:t>коферментная</a:t>
            </a:r>
            <a:r>
              <a:rPr lang="ru-RU" sz="3600" b="1" dirty="0" smtClean="0"/>
              <a:t> терапия направлена на улучшение процессов обмена в печеночных клетках. Поливитаминные комплексы: </a:t>
            </a:r>
            <a:r>
              <a:rPr lang="ru-RU" sz="3600" b="1" dirty="0" err="1" smtClean="0"/>
              <a:t>Декамевит</a:t>
            </a:r>
            <a:r>
              <a:rPr lang="ru-RU" sz="3600" b="1" dirty="0" smtClean="0"/>
              <a:t>, </a:t>
            </a:r>
            <a:r>
              <a:rPr lang="ru-RU" sz="3600" b="1" dirty="0" err="1" smtClean="0"/>
              <a:t>Ундевит</a:t>
            </a:r>
            <a:r>
              <a:rPr lang="ru-RU" sz="3600" b="1" dirty="0" smtClean="0"/>
              <a:t>, </a:t>
            </a:r>
            <a:r>
              <a:rPr lang="ru-RU" sz="3600" b="1" dirty="0" err="1" smtClean="0"/>
              <a:t>Дуовит</a:t>
            </a:r>
            <a:r>
              <a:rPr lang="ru-RU" sz="3600" b="1" dirty="0" smtClean="0"/>
              <a:t>, витамин Е, </a:t>
            </a:r>
            <a:r>
              <a:rPr lang="ru-RU" sz="3600" b="1" dirty="0" err="1" smtClean="0"/>
              <a:t>Рибоксин</a:t>
            </a:r>
            <a:r>
              <a:rPr lang="ru-RU" sz="3600" b="1" dirty="0" smtClean="0"/>
              <a:t>, </a:t>
            </a:r>
            <a:r>
              <a:rPr lang="ru-RU" sz="3600" b="1" dirty="0" err="1" smtClean="0"/>
              <a:t>Эссенциале</a:t>
            </a:r>
            <a:r>
              <a:rPr lang="ru-RU" sz="3600" b="1" dirty="0" smtClean="0"/>
              <a:t>. </a:t>
            </a:r>
          </a:p>
          <a:p>
            <a:pPr>
              <a:buFont typeface="Arial" charset="0"/>
              <a:buNone/>
            </a:pPr>
            <a:r>
              <a:rPr lang="ru-RU" sz="3600" b="1" dirty="0" smtClean="0"/>
              <a:t>7. </a:t>
            </a:r>
            <a:r>
              <a:rPr lang="ru-RU" sz="3600" b="1" dirty="0" err="1" smtClean="0"/>
              <a:t>Гепатопротекторы</a:t>
            </a:r>
            <a:r>
              <a:rPr lang="ru-RU" sz="3600" b="1" dirty="0" smtClean="0"/>
              <a:t>: </a:t>
            </a:r>
            <a:r>
              <a:rPr lang="ru-RU" sz="3600" b="1" dirty="0" err="1" smtClean="0"/>
              <a:t>Корсил</a:t>
            </a:r>
            <a:r>
              <a:rPr lang="ru-RU" sz="3600" b="1" dirty="0" smtClean="0"/>
              <a:t>, </a:t>
            </a:r>
            <a:r>
              <a:rPr lang="ru-RU" sz="3600" b="1" dirty="0" err="1" smtClean="0"/>
              <a:t>Легалон</a:t>
            </a:r>
            <a:r>
              <a:rPr lang="ru-RU" sz="3600" b="1" dirty="0" smtClean="0"/>
              <a:t>, </a:t>
            </a:r>
            <a:r>
              <a:rPr lang="ru-RU" sz="3600" b="1" dirty="0" err="1" smtClean="0"/>
              <a:t>Катерген</a:t>
            </a:r>
            <a:r>
              <a:rPr lang="ru-RU" sz="3600" b="1" dirty="0" smtClean="0"/>
              <a:t>.</a:t>
            </a:r>
          </a:p>
          <a:p>
            <a:pPr>
              <a:buFont typeface="Arial" charset="0"/>
              <a:buNone/>
            </a:pPr>
            <a:endParaRPr lang="ru-RU" dirty="0" smtClean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63"/>
            <a:ext cx="8229600" cy="5626100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400" b="1" dirty="0" smtClean="0"/>
              <a:t>8. Дезинтоксикационная терапия: Гемодез внутривенно-капельно, 5% глюкоза. Энтеросорбенты – Лактофильтрум, Фильтрум, Энтеросгель.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400" b="1" dirty="0" smtClean="0"/>
              <a:t>9. Лечение отёчно-асцитического синдрома при циррозе, вначале – Верошпирон, Альдиктон, а затем в сочетании их с Урегитом, Гипотиазидом, Фуросемидом.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400" b="1" dirty="0" smtClean="0"/>
              <a:t>9. Лечение кровотечений из расширенных вен.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8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Профилактика хронического гепатита и цирроза печени: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313"/>
            <a:ext cx="8258175" cy="51435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400" b="1" u="sng" dirty="0" smtClean="0">
                <a:solidFill>
                  <a:srgbClr val="7030A0"/>
                </a:solidFill>
              </a:rPr>
              <a:t>Первичная: </a:t>
            </a:r>
            <a:r>
              <a:rPr lang="ru-RU" sz="2400" b="1" dirty="0" smtClean="0"/>
              <a:t>профилактика вирусного гепатита, эффективное лечение острого вирусного гепатита, рациональное питание, контроль за приёмом лекарственных препаратов, борьба с алкоголизмом, наркоманией.</a:t>
            </a:r>
          </a:p>
          <a:p>
            <a:pPr>
              <a:buFont typeface="Arial" charset="0"/>
              <a:buNone/>
            </a:pPr>
            <a:endParaRPr lang="ru-RU" sz="2400" b="1" u="sng" dirty="0" smtClean="0">
              <a:solidFill>
                <a:srgbClr val="7030A0"/>
              </a:solidFill>
            </a:endParaRPr>
          </a:p>
          <a:p>
            <a:pPr>
              <a:buFont typeface="Arial" charset="0"/>
              <a:buNone/>
            </a:pPr>
            <a:endParaRPr lang="ru-RU" sz="2400" b="1" u="sng" dirty="0" smtClean="0">
              <a:solidFill>
                <a:srgbClr val="7030A0"/>
              </a:solidFill>
            </a:endParaRPr>
          </a:p>
          <a:p>
            <a:pPr>
              <a:buFont typeface="Arial" charset="0"/>
              <a:buNone/>
            </a:pPr>
            <a:endParaRPr lang="ru-RU" sz="2400" b="1" u="sng" dirty="0" smtClean="0">
              <a:solidFill>
                <a:srgbClr val="7030A0"/>
              </a:solidFill>
            </a:endParaRPr>
          </a:p>
          <a:p>
            <a:pPr>
              <a:buFont typeface="Arial" charset="0"/>
              <a:buNone/>
            </a:pPr>
            <a:endParaRPr lang="ru-RU" sz="2400" b="1" u="sng" dirty="0" smtClean="0">
              <a:solidFill>
                <a:srgbClr val="7030A0"/>
              </a:solidFill>
            </a:endParaRPr>
          </a:p>
          <a:p>
            <a:pPr>
              <a:buFont typeface="Arial" charset="0"/>
              <a:buNone/>
            </a:pPr>
            <a:r>
              <a:rPr lang="ru-RU" sz="2400" b="1" u="sng" dirty="0" smtClean="0">
                <a:solidFill>
                  <a:srgbClr val="7030A0"/>
                </a:solidFill>
              </a:rPr>
              <a:t>Вторичная:</a:t>
            </a:r>
            <a:r>
              <a:rPr lang="ru-RU" sz="2400" dirty="0" smtClean="0">
                <a:solidFill>
                  <a:srgbClr val="7030A0"/>
                </a:solidFill>
              </a:rPr>
              <a:t> </a:t>
            </a:r>
            <a:r>
              <a:rPr lang="ru-RU" sz="2400" b="1" dirty="0" smtClean="0"/>
              <a:t>профилактика обострений заболевания. Ограничение физических нагрузок, правильное трудоустройство. Лечебное питание, лечение сопутствующих заболеваний ЖКТ.</a:t>
            </a:r>
          </a:p>
          <a:p>
            <a:pPr>
              <a:buFont typeface="Arial" charset="0"/>
              <a:buNone/>
            </a:pPr>
            <a:endParaRPr lang="ru-RU" sz="2800" dirty="0" smtClean="0"/>
          </a:p>
          <a:p>
            <a:pPr>
              <a:buFont typeface="Arial" charset="0"/>
              <a:buNone/>
            </a:pPr>
            <a:endParaRPr lang="ru-RU" sz="2800" b="1" u="sng" dirty="0" smtClean="0"/>
          </a:p>
        </p:txBody>
      </p:sp>
      <p:pic>
        <p:nvPicPr>
          <p:cNvPr id="8194" name="Picture 2" descr="H:\Documents and Settings\Admin\Рабочий стол\Новая папка\i[2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00" y="2857500"/>
            <a:ext cx="1428750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 descr="H:\Documents and Settings\Admin\Рабочий стол\1JVTLCAZOJGD8CAPJBQHCCAVUEL0ZCAS44S6KCAN6H8B1CAM92A59CATS6L56CAO15246CAD7PHUSCA9M97K7CAH0NBHQCAMYN8HBCACY8NZ4CA1N79NACAK43WZFCAEMKBBICALAIX1DCAMTR61PCAFKO5Y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75" y="3000375"/>
            <a:ext cx="22860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 descr="H:\Documents and Settings\Admin\Рабочий стол\YLZSKCAGWDMHFCAN4DN4WCARUK6A7CA1QNARJCASNDQTACAM46ZR3CAGMNCHLCA90XFFACA1Z0AHOCAWCV01FCACOPAZFCAB6PV6CCAFUR588CAF8QK4ICA0J6D0ICAE2BY75CA4T46JHCA3PS653CAPB70J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9125" y="3000375"/>
            <a:ext cx="21812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643063"/>
            <a:ext cx="8643937" cy="3643312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/>
              <a:t>   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1600" b="1" u="sng" dirty="0" smtClean="0"/>
              <a:t>Выполнила: </a:t>
            </a:r>
            <a:r>
              <a:rPr lang="ru-RU" sz="21600" dirty="0" smtClean="0"/>
              <a:t>студентка 141 группы Третьякова</a:t>
            </a:r>
            <a:r>
              <a:rPr lang="en-US" sz="21600" dirty="0" smtClean="0"/>
              <a:t> </a:t>
            </a:r>
            <a:r>
              <a:rPr lang="ru-RU" sz="21600" dirty="0" smtClean="0"/>
              <a:t>А.</a:t>
            </a:r>
            <a:r>
              <a:rPr lang="ru-RU" sz="13500" dirty="0" smtClean="0"/>
              <a:t/>
            </a:r>
            <a:br>
              <a:rPr lang="ru-RU" sz="13500" dirty="0" smtClean="0"/>
            </a:br>
            <a:r>
              <a:rPr lang="en-US" sz="13500" dirty="0" smtClean="0"/>
              <a:t>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1600" b="1" u="sng" dirty="0" smtClean="0"/>
              <a:t>Преподаватель: </a:t>
            </a:r>
            <a:r>
              <a:rPr lang="ru-RU" sz="21600" dirty="0" smtClean="0"/>
              <a:t>Степанишвили Н. Н.</a:t>
            </a:r>
            <a:r>
              <a:rPr lang="ru-RU" sz="7000" dirty="0" smtClean="0"/>
              <a:t/>
            </a:r>
            <a:br>
              <a:rPr lang="ru-RU" sz="7000" dirty="0" smtClean="0"/>
            </a:br>
            <a:r>
              <a:rPr lang="ru-RU" sz="7000" dirty="0" smtClean="0"/>
              <a:t/>
            </a:r>
            <a:br>
              <a:rPr lang="ru-RU" sz="7000" dirty="0" smtClean="0"/>
            </a:br>
            <a:endParaRPr lang="ru-RU" sz="7000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214313"/>
            <a:ext cx="8501062" cy="6072187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6600" b="1" i="1" dirty="0" smtClean="0">
                <a:solidFill>
                  <a:srgbClr val="FF00FF"/>
                </a:solidFill>
              </a:rPr>
              <a:t>Заболевание может развиться в любом возрасте. </a:t>
            </a:r>
          </a:p>
          <a:p>
            <a:pPr>
              <a:buFont typeface="Arial" charset="0"/>
              <a:buNone/>
            </a:pPr>
            <a:r>
              <a:rPr lang="ru-RU" sz="6600" b="1" i="1" dirty="0" smtClean="0">
                <a:solidFill>
                  <a:srgbClr val="FF00FF"/>
                </a:solidFill>
              </a:rPr>
              <a:t>Продолжительность не менее 6 месяцев.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37"/>
          </a:xfrm>
        </p:spPr>
        <p:txBody>
          <a:bodyPr/>
          <a:lstStyle/>
          <a:p>
            <a:r>
              <a:rPr lang="ru-RU" sz="7200" i="1" u="sng" dirty="0" smtClean="0">
                <a:solidFill>
                  <a:srgbClr val="FF3399"/>
                </a:solidFill>
              </a:rPr>
              <a:t>Классификация гепатитов: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4357688"/>
          </a:xfrm>
        </p:spPr>
        <p:txBody>
          <a:bodyPr rtlCol="0">
            <a:normAutofit lnSpcReduction="10000"/>
          </a:bodyPr>
          <a:lstStyle/>
          <a:p>
            <a:pPr marL="457200" indent="-45720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3600" dirty="0"/>
              <a:t>п</a:t>
            </a:r>
            <a:r>
              <a:rPr lang="ru-RU" sz="3600" dirty="0" smtClean="0"/>
              <a:t>о этиологии:</a:t>
            </a:r>
          </a:p>
          <a:p>
            <a:pPr marL="457200" indent="-457200"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3600" dirty="0" smtClean="0">
                <a:solidFill>
                  <a:srgbClr val="FF00FF"/>
                </a:solidFill>
              </a:rPr>
              <a:t> </a:t>
            </a:r>
            <a:r>
              <a:rPr lang="ru-RU" sz="3600" dirty="0" smtClean="0"/>
              <a:t>хронический вирусный гепатит В, С, Д.</a:t>
            </a:r>
          </a:p>
          <a:p>
            <a:pPr marL="457200" indent="-457200"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3600" dirty="0">
                <a:solidFill>
                  <a:srgbClr val="FF00FF"/>
                </a:solidFill>
              </a:rPr>
              <a:t> </a:t>
            </a:r>
            <a:r>
              <a:rPr lang="ru-RU" sz="3600" dirty="0" smtClean="0"/>
              <a:t>аутоиммунный гепатит.</a:t>
            </a:r>
          </a:p>
          <a:p>
            <a:pPr marL="457200" indent="-457200"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3600" dirty="0">
                <a:solidFill>
                  <a:srgbClr val="FF00FF"/>
                </a:solidFill>
              </a:rPr>
              <a:t> </a:t>
            </a:r>
            <a:r>
              <a:rPr lang="ru-RU" sz="3600" dirty="0" smtClean="0"/>
              <a:t>алкогольный гепатит.</a:t>
            </a:r>
          </a:p>
          <a:p>
            <a:pPr marL="457200" indent="-457200"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3600" dirty="0">
                <a:solidFill>
                  <a:srgbClr val="FF00FF"/>
                </a:solidFill>
              </a:rPr>
              <a:t> </a:t>
            </a:r>
            <a:r>
              <a:rPr lang="ru-RU" sz="3600" dirty="0" smtClean="0"/>
              <a:t>токсический или лекарственный –индуцированный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 smtClean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italic"/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italic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 override="childStyl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italic"/>
                                      </p:to>
                                    </p:set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 override="childStyl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italic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 override="childStyl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italic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63"/>
            <a:ext cx="8229600" cy="5626100"/>
          </a:xfrm>
        </p:spPr>
        <p:txBody>
          <a:bodyPr rtlCol="0">
            <a:normAutofit/>
          </a:bodyPr>
          <a:lstStyle/>
          <a:p>
            <a:pPr marL="457200" indent="-4572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dirty="0" smtClean="0"/>
              <a:t>2.     по степени активности  процесса:</a:t>
            </a:r>
          </a:p>
          <a:p>
            <a:pPr marL="457200" indent="-457200"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4800" dirty="0" smtClean="0">
                <a:solidFill>
                  <a:srgbClr val="FF00FF"/>
                </a:solidFill>
              </a:rPr>
              <a:t> </a:t>
            </a:r>
            <a:r>
              <a:rPr lang="ru-RU" sz="4800" dirty="0" smtClean="0"/>
              <a:t>низкая.</a:t>
            </a:r>
          </a:p>
          <a:p>
            <a:pPr marL="457200" indent="-457200"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4800" dirty="0" smtClean="0">
                <a:solidFill>
                  <a:srgbClr val="FF00FF"/>
                </a:solidFill>
              </a:rPr>
              <a:t> </a:t>
            </a:r>
            <a:r>
              <a:rPr lang="ru-RU" sz="4800" dirty="0" smtClean="0"/>
              <a:t>умеренная.</a:t>
            </a:r>
          </a:p>
          <a:p>
            <a:pPr marL="457200" indent="-457200"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4800" dirty="0" smtClean="0">
                <a:solidFill>
                  <a:srgbClr val="FF00FF"/>
                </a:solidFill>
              </a:rPr>
              <a:t> </a:t>
            </a:r>
            <a:r>
              <a:rPr lang="ru-RU" sz="4800" dirty="0" smtClean="0"/>
              <a:t>высокая.</a:t>
            </a:r>
            <a:endParaRPr lang="ru-RU" sz="4800" dirty="0" smtClean="0">
              <a:solidFill>
                <a:srgbClr val="FF00FF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4000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1071562"/>
          </a:xfrm>
        </p:spPr>
        <p:txBody>
          <a:bodyPr/>
          <a:lstStyle/>
          <a:p>
            <a:r>
              <a:rPr lang="ru-RU" sz="6000" i="1" u="sng" dirty="0" smtClean="0">
                <a:solidFill>
                  <a:srgbClr val="166CBA"/>
                </a:solidFill>
              </a:rPr>
              <a:t>Причины развития: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25"/>
            <a:ext cx="8229600" cy="5000625"/>
          </a:xfrm>
        </p:spPr>
        <p:txBody>
          <a:bodyPr/>
          <a:lstStyle/>
          <a:p>
            <a:pPr marL="457200" indent="-457200">
              <a:buFont typeface="Arial" charset="0"/>
              <a:buAutoNum type="arabicParenR"/>
            </a:pPr>
            <a:r>
              <a:rPr lang="ru-RU" sz="4000" dirty="0" smtClean="0"/>
              <a:t>Главной причиной являются перенесённые в прошлом острые вирусные гепатиты В, С, Д.</a:t>
            </a:r>
          </a:p>
          <a:p>
            <a:pPr marL="457200" indent="-457200" algn="ctr">
              <a:buFont typeface="Arial" charset="0"/>
              <a:buNone/>
            </a:pPr>
            <a:r>
              <a:rPr lang="ru-RU" sz="4000" dirty="0" smtClean="0"/>
              <a:t>Пути передачи:</a:t>
            </a:r>
          </a:p>
          <a:p>
            <a:pPr marL="457200" indent="-457200" algn="ctr">
              <a:buFontTx/>
              <a:buChar char="-"/>
            </a:pPr>
            <a:r>
              <a:rPr lang="ru-RU" sz="4000" dirty="0" smtClean="0"/>
              <a:t>парентеральный </a:t>
            </a:r>
          </a:p>
          <a:p>
            <a:pPr marL="457200" indent="-457200" algn="ctr">
              <a:buFontTx/>
              <a:buChar char="-"/>
            </a:pPr>
            <a:r>
              <a:rPr lang="ru-RU" sz="4000" dirty="0" smtClean="0"/>
              <a:t>половой</a:t>
            </a:r>
          </a:p>
          <a:p>
            <a:pPr marL="457200" indent="-457200" algn="ctr">
              <a:buFontTx/>
              <a:buChar char="-"/>
            </a:pPr>
            <a:r>
              <a:rPr lang="ru-RU" sz="4000" dirty="0" smtClean="0"/>
              <a:t>от матери к плоду</a:t>
            </a:r>
          </a:p>
          <a:p>
            <a:pPr marL="457200" indent="-457200" algn="ctr">
              <a:buFontTx/>
              <a:buChar char="-"/>
            </a:pPr>
            <a:endParaRPr lang="ru-RU" sz="1800" dirty="0" smtClean="0"/>
          </a:p>
          <a:p>
            <a:pPr marL="457200" indent="-457200">
              <a:buFont typeface="Arial" charset="0"/>
              <a:buNone/>
            </a:pPr>
            <a:endParaRPr lang="ru-RU" sz="1800" dirty="0" smtClean="0"/>
          </a:p>
          <a:p>
            <a:pPr marL="457200" indent="-457200">
              <a:buFont typeface="Arial" charset="0"/>
              <a:buNone/>
            </a:pPr>
            <a:endParaRPr lang="ru-RU" sz="2000" dirty="0" smtClean="0"/>
          </a:p>
          <a:p>
            <a:pPr marL="457200" indent="-457200">
              <a:buFont typeface="Arial" charset="0"/>
              <a:buNone/>
            </a:pPr>
            <a:endParaRPr lang="ru-RU" sz="2000" dirty="0" smtClean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3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3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4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4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4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75"/>
            <a:ext cx="8229600" cy="5411788"/>
          </a:xfrm>
        </p:spPr>
        <p:txBody>
          <a:bodyPr rtlCol="0">
            <a:normAutofit/>
          </a:bodyPr>
          <a:lstStyle/>
          <a:p>
            <a:pPr marL="457200" indent="-4572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dirty="0" smtClean="0"/>
              <a:t>2)     Лекарственные поражения печени: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dirty="0" smtClean="0"/>
              <a:t>-цитостатики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dirty="0" smtClean="0"/>
              <a:t>-салициллаты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dirty="0" smtClean="0"/>
              <a:t>-анаболики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dirty="0" smtClean="0"/>
              <a:t>-противодиабетические препараты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500"/>
            <a:ext cx="8229600" cy="5554663"/>
          </a:xfrm>
        </p:spPr>
        <p:txBody>
          <a:bodyPr rtlCol="0">
            <a:normAutofit/>
          </a:bodyPr>
          <a:lstStyle/>
          <a:p>
            <a:pPr marL="457200" indent="-457200" fontAlgn="auto">
              <a:spcAft>
                <a:spcPts val="0"/>
              </a:spcAft>
              <a:buFont typeface="Arial" pitchFamily="34" charset="0"/>
              <a:buAutoNum type="arabicParenR" startAt="3"/>
              <a:defRPr/>
            </a:pPr>
            <a:r>
              <a:rPr lang="ru-RU" sz="4000" dirty="0" smtClean="0"/>
              <a:t>Токсическое воздействие на печень оказывают: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dirty="0" smtClean="0"/>
              <a:t>-алкоголь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dirty="0" smtClean="0"/>
              <a:t>-хлорированные углеводороды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dirty="0" smtClean="0"/>
              <a:t>-металлы(свинец, ртуть, мышьяк, фосфор)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dirty="0" smtClean="0"/>
              <a:t>-бензол и его производные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62"/>
          </a:xfrm>
        </p:spPr>
        <p:txBody>
          <a:bodyPr/>
          <a:lstStyle/>
          <a:p>
            <a:r>
              <a:rPr lang="ru-RU" sz="6000" dirty="0" smtClean="0">
                <a:solidFill>
                  <a:srgbClr val="0A5EE6"/>
                </a:solidFill>
              </a:rPr>
              <a:t>Патогенез.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u="sng" dirty="0" smtClean="0"/>
              <a:t>Хроническое течение и прогрессирование заболевания объясняется двумя процессами: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b="1" dirty="0" smtClean="0"/>
              <a:t>1) Персистирование вируса в организме больных на фоне ослабления иммунной системы.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 smtClean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509</TotalTime>
  <Words>1716</Words>
  <Application>Microsoft Office PowerPoint</Application>
  <PresentationFormat>Екран (4:3)</PresentationFormat>
  <Paragraphs>248</Paragraphs>
  <Slides>28</Slides>
  <Notes>28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28</vt:i4>
      </vt:variant>
    </vt:vector>
  </HeadingPairs>
  <TitlesOfParts>
    <vt:vector size="29" baseType="lpstr">
      <vt:lpstr>Тема Office</vt:lpstr>
      <vt:lpstr> Презентация  на тему: «Хронический гепатит»    Специльность 060101  «Лечебное дело» Дисциплина «Терапия» 4 курс 7 семестр  </vt:lpstr>
      <vt:lpstr>Презентація PowerPoint</vt:lpstr>
      <vt:lpstr>Презентація PowerPoint</vt:lpstr>
      <vt:lpstr>Классификация гепатитов:</vt:lpstr>
      <vt:lpstr>Презентація PowerPoint</vt:lpstr>
      <vt:lpstr>Причины развития:</vt:lpstr>
      <vt:lpstr>Презентація PowerPoint</vt:lpstr>
      <vt:lpstr>Презентація PowerPoint</vt:lpstr>
      <vt:lpstr>Патогенез.</vt:lpstr>
      <vt:lpstr>Презентація PowerPoint</vt:lpstr>
      <vt:lpstr>Клиника.</vt:lpstr>
      <vt:lpstr>Презентація PowerPoint</vt:lpstr>
      <vt:lpstr>Клинические синдромы:</vt:lpstr>
      <vt:lpstr>Презентація PowerPoint</vt:lpstr>
      <vt:lpstr>Презентація PowerPoint</vt:lpstr>
      <vt:lpstr>Презентація PowerPoint</vt:lpstr>
      <vt:lpstr>Диагностика:</vt:lpstr>
      <vt:lpstr>Презентація PowerPoint</vt:lpstr>
      <vt:lpstr>Инструментальные исследования: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Профилактика хронического гепатита и цирроза печени:</vt:lpstr>
      <vt:lpstr>Презентація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«Хронический гепатит и цирроз печени» </dc:title>
  <dc:creator>Admin</dc:creator>
  <cp:lastModifiedBy>LEGION</cp:lastModifiedBy>
  <cp:revision>61</cp:revision>
  <dcterms:created xsi:type="dcterms:W3CDTF">2009-10-14T10:35:32Z</dcterms:created>
  <dcterms:modified xsi:type="dcterms:W3CDTF">2015-02-13T11:05:24Z</dcterms:modified>
</cp:coreProperties>
</file>