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5"/>
  </p:notesMasterIdLst>
  <p:sldIdLst>
    <p:sldId id="266" r:id="rId3"/>
    <p:sldId id="267" r:id="rId4"/>
    <p:sldId id="265" r:id="rId5"/>
    <p:sldId id="268" r:id="rId6"/>
    <p:sldId id="257" r:id="rId7"/>
    <p:sldId id="263" r:id="rId8"/>
    <p:sldId id="258" r:id="rId9"/>
    <p:sldId id="259" r:id="rId10"/>
    <p:sldId id="260" r:id="rId11"/>
    <p:sldId id="261" r:id="rId12"/>
    <p:sldId id="262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41879" autoAdjust="0"/>
  </p:normalViewPr>
  <p:slideViewPr>
    <p:cSldViewPr>
      <p:cViewPr>
        <p:scale>
          <a:sx n="60" d="100"/>
          <a:sy n="60" d="100"/>
        </p:scale>
        <p:origin x="-6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11" Type="http://schemas.openxmlformats.org/officeDocument/2006/relationships/image" Target="../media/image16.wmf"/><Relationship Id="rId5" Type="http://schemas.openxmlformats.org/officeDocument/2006/relationships/image" Target="../media/image1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A6341-D449-44CC-AF23-F28E774B7B02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050069-2951-4211-A566-B9191E53E54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9646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&#1057;&#1074;&#1086;&#1073;&#1086;&#1076;&#1085;&#1086;&#1077;%20&#1087;&#1072;&#1076;&#1077;&#1085;&#1080;&#1077;.swf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УРОК  ФИЗИКИ  В  10  КЛАССЕ</a:t>
            </a:r>
          </a:p>
          <a:p>
            <a:r>
              <a:rPr lang="ru-RU" sz="16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Свободное падение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50069-2951-4211-A566-B9191E53E544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28475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</a:t>
            </a:r>
          </a:p>
          <a:p>
            <a:r>
              <a:rPr lang="ru-RU" dirty="0" smtClean="0"/>
              <a:t>Тело брошено вверх со скоростью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00B050"/>
                </a:solidFill>
              </a:rPr>
              <a:t>I</a:t>
            </a:r>
            <a:r>
              <a:rPr lang="en-US" dirty="0" smtClean="0"/>
              <a:t>) </a:t>
            </a:r>
            <a:r>
              <a:rPr lang="ru-RU" dirty="0" smtClean="0"/>
              <a:t>30м/с   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00B050"/>
                </a:solidFill>
              </a:rPr>
              <a:t>II</a:t>
            </a:r>
            <a:r>
              <a:rPr lang="en-US" dirty="0" smtClean="0"/>
              <a:t>)</a:t>
            </a:r>
            <a:r>
              <a:rPr lang="ru-RU" dirty="0" smtClean="0"/>
              <a:t> 25м/с  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00B050"/>
                </a:solidFill>
              </a:rPr>
              <a:t>III</a:t>
            </a:r>
            <a:r>
              <a:rPr lang="en-US" dirty="0" smtClean="0"/>
              <a:t>)</a:t>
            </a:r>
            <a:r>
              <a:rPr lang="ru-RU" dirty="0" smtClean="0"/>
              <a:t> 40м/с     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00B050"/>
                </a:solidFill>
              </a:rPr>
              <a:t>IV</a:t>
            </a:r>
            <a:r>
              <a:rPr lang="en-US" dirty="0" smtClean="0"/>
              <a:t>)</a:t>
            </a:r>
            <a:r>
              <a:rPr lang="ru-RU" dirty="0" smtClean="0"/>
              <a:t> 60м/с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ru-RU" dirty="0" smtClean="0"/>
              <a:t>Какова скорость через 2с?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 какой высоте окажется тело через 2с?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 какую наибольшую высоту поднимется</a:t>
            </a:r>
          </a:p>
          <a:p>
            <a:pPr marL="514350" indent="-514350">
              <a:buAutoNum type="arabicPeriod"/>
            </a:pPr>
            <a:r>
              <a:rPr lang="ru-RU" dirty="0" smtClean="0"/>
              <a:t>Через сколько времени достигнет высоты 20м?</a:t>
            </a:r>
          </a:p>
          <a:p>
            <a:pPr marL="514350" indent="-514350">
              <a:buAutoNum type="arabicPeriod"/>
            </a:pPr>
            <a:r>
              <a:rPr lang="ru-RU" dirty="0" smtClean="0"/>
              <a:t>Сколько времени будет тело находиться в полете?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50069-2951-4211-A566-B9191E53E544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447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 ЗАДАНИЕ</a:t>
            </a:r>
          </a:p>
          <a:p>
            <a:r>
              <a:rPr lang="ru-RU" smtClean="0">
                <a:latin typeface="Times New Roman"/>
                <a:cs typeface="Times New Roman"/>
              </a:rPr>
              <a:t>§17 – 18 </a:t>
            </a: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50069-2951-4211-A566-B9191E53E544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2509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(устно) </a:t>
            </a:r>
          </a:p>
          <a:p>
            <a:pPr>
              <a:buNone/>
            </a:pPr>
            <a:r>
              <a:rPr lang="ru-RU" dirty="0" smtClean="0"/>
              <a:t>Определить вид  движения  и знак ускорения</a:t>
            </a:r>
          </a:p>
          <a:p>
            <a:pPr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50069-2951-4211-A566-B9191E53E544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7915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НЕМНОГО   ТЕОРИИ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Свободным падением </a:t>
            </a:r>
            <a:r>
              <a:rPr lang="ru-RU" i="1" dirty="0" smtClean="0"/>
              <a:t>называется движение тел под действием силы тяжести без учета сопротивления воздуха.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Принцип Галилея</a:t>
            </a:r>
            <a:r>
              <a:rPr lang="ru-RU" i="1" dirty="0" smtClean="0"/>
              <a:t>: вблизи поверхности Земли все тела падают с одинаковым ускорением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50069-2951-4211-A566-B9191E53E544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3493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ВСТАВКА К УРОКУ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</a:t>
            </a:r>
            <a:r>
              <a:rPr lang="ru-RU" dirty="0" smtClean="0">
                <a:hlinkClick r:id="rId3" action="ppaction://hlinkfile"/>
              </a:rPr>
              <a:t>Свободное падение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50069-2951-4211-A566-B9191E53E544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7498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УСКОРЕНИИЕ    СВОБОДНОГО ПАДЕНИЯ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g = 9</a:t>
            </a:r>
            <a:r>
              <a:rPr lang="ru-RU" b="1" dirty="0" smtClean="0">
                <a:solidFill>
                  <a:srgbClr val="002060"/>
                </a:solidFill>
              </a:rPr>
              <a:t>,8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≈ 10м/с²</a:t>
            </a:r>
          </a:p>
          <a:p>
            <a:pPr marL="514350" indent="-514350">
              <a:buAutoNum type="arabicParenR"/>
            </a:pPr>
            <a:r>
              <a:rPr lang="ru-RU" dirty="0" smtClean="0">
                <a:solidFill>
                  <a:srgbClr val="00B050"/>
                </a:solidFill>
                <a:latin typeface="Times New Roman"/>
                <a:cs typeface="Times New Roman"/>
              </a:rPr>
              <a:t>Направлено</a:t>
            </a:r>
            <a:r>
              <a:rPr lang="ru-RU" dirty="0" smtClean="0">
                <a:latin typeface="Times New Roman"/>
                <a:cs typeface="Times New Roman"/>
              </a:rPr>
              <a:t> всегда вниз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/>
                <a:cs typeface="Times New Roman"/>
              </a:rPr>
              <a:t>Величина ускорения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cs typeface="Times New Roman"/>
              </a:rPr>
              <a:t>зависит</a:t>
            </a:r>
            <a:r>
              <a:rPr lang="ru-RU" dirty="0" smtClean="0">
                <a:latin typeface="Times New Roman"/>
                <a:cs typeface="Times New Roman"/>
              </a:rPr>
              <a:t>: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/>
                <a:cs typeface="Times New Roman"/>
              </a:rPr>
              <a:t>     а) от географической </a:t>
            </a:r>
            <a:r>
              <a:rPr lang="ru-RU" dirty="0" smtClean="0">
                <a:solidFill>
                  <a:srgbClr val="0070C0"/>
                </a:solidFill>
                <a:latin typeface="Times New Roman"/>
                <a:cs typeface="Times New Roman"/>
              </a:rPr>
              <a:t>широты</a:t>
            </a:r>
            <a:r>
              <a:rPr lang="ru-RU" dirty="0" smtClean="0">
                <a:latin typeface="Times New Roman"/>
                <a:cs typeface="Times New Roman"/>
              </a:rPr>
              <a:t> (9,78÷9,83)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/>
                <a:cs typeface="Times New Roman"/>
              </a:rPr>
              <a:t>     б) от </a:t>
            </a:r>
            <a:r>
              <a:rPr lang="ru-RU" dirty="0" smtClean="0">
                <a:solidFill>
                  <a:srgbClr val="0070C0"/>
                </a:solidFill>
                <a:latin typeface="Times New Roman"/>
                <a:cs typeface="Times New Roman"/>
              </a:rPr>
              <a:t>высоты</a:t>
            </a:r>
            <a:r>
              <a:rPr lang="ru-RU" dirty="0" smtClean="0">
                <a:latin typeface="Times New Roman"/>
                <a:cs typeface="Times New Roman"/>
              </a:rPr>
              <a:t> над поверхностью Земли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/>
                <a:cs typeface="Times New Roman"/>
              </a:rPr>
              <a:t>3)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en-US" b="1" dirty="0" smtClean="0">
                <a:solidFill>
                  <a:srgbClr val="7030A0"/>
                </a:solidFill>
                <a:latin typeface="Times New Roman"/>
                <a:cs typeface="Times New Roman"/>
              </a:rPr>
              <a:t>g &gt; 0</a:t>
            </a:r>
            <a:r>
              <a:rPr lang="ru-RU" dirty="0" smtClean="0">
                <a:latin typeface="Times New Roman"/>
                <a:cs typeface="Times New Roman"/>
              </a:rPr>
              <a:t>, если тело движется </a:t>
            </a:r>
            <a:r>
              <a:rPr lang="ru-RU" dirty="0" smtClean="0">
                <a:solidFill>
                  <a:srgbClr val="7030A0"/>
                </a:solidFill>
                <a:latin typeface="Times New Roman"/>
                <a:cs typeface="Times New Roman"/>
              </a:rPr>
              <a:t>вниз</a:t>
            </a:r>
            <a:endParaRPr lang="en-US" dirty="0" smtClean="0">
              <a:solidFill>
                <a:srgbClr val="7030A0"/>
              </a:solidFill>
              <a:latin typeface="Times New Roman"/>
              <a:cs typeface="Times New Roman"/>
            </a:endParaRPr>
          </a:p>
          <a:p>
            <a:pPr marL="514350" indent="-514350">
              <a:buNone/>
            </a:pPr>
            <a:r>
              <a:rPr lang="en-US" dirty="0" smtClean="0">
                <a:latin typeface="Times New Roman"/>
                <a:cs typeface="Times New Roman"/>
              </a:rPr>
              <a:t>      </a:t>
            </a:r>
            <a:r>
              <a:rPr lang="en-US" b="1" dirty="0" smtClean="0">
                <a:solidFill>
                  <a:srgbClr val="7030A0"/>
                </a:solidFill>
                <a:latin typeface="Times New Roman"/>
                <a:cs typeface="Times New Roman"/>
              </a:rPr>
              <a:t>g &lt; 0</a:t>
            </a:r>
            <a:r>
              <a:rPr lang="ru-RU" dirty="0" smtClean="0">
                <a:latin typeface="Times New Roman"/>
                <a:cs typeface="Times New Roman"/>
              </a:rPr>
              <a:t>, если тело движется </a:t>
            </a:r>
            <a:r>
              <a:rPr lang="ru-RU" dirty="0" smtClean="0">
                <a:solidFill>
                  <a:srgbClr val="7030A0"/>
                </a:solidFill>
                <a:latin typeface="Times New Roman"/>
                <a:cs typeface="Times New Roman"/>
              </a:rPr>
              <a:t>вверх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50069-2951-4211-A566-B9191E53E544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5078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FF0000"/>
                </a:solidFill>
              </a:rPr>
              <a:t>ФОРМУЛЫ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50069-2951-4211-A566-B9191E53E544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8825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ВОПРОСЫ</a:t>
            </a:r>
          </a:p>
          <a:p>
            <a:r>
              <a:rPr lang="ru-RU" dirty="0" smtClean="0"/>
              <a:t>1. Какое расстояние пролетит тело за первую секунду полета?</a:t>
            </a:r>
          </a:p>
          <a:p>
            <a:r>
              <a:rPr lang="ru-RU" dirty="0" smtClean="0"/>
              <a:t>2. Какая скорость будет через 1с?</a:t>
            </a:r>
          </a:p>
          <a:p>
            <a:r>
              <a:rPr lang="ru-RU" dirty="0" smtClean="0"/>
              <a:t>3. На какую высоту поднимется тело , если начальная скорость равна 10м/с?</a:t>
            </a:r>
          </a:p>
          <a:p>
            <a:r>
              <a:rPr lang="ru-RU" dirty="0" smtClean="0"/>
              <a:t>4. Сколько времени будет подниматься?</a:t>
            </a:r>
          </a:p>
          <a:p>
            <a:r>
              <a:rPr lang="ru-RU" dirty="0" smtClean="0"/>
              <a:t>5. Сколько времени будет находиться в полете?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50069-2951-4211-A566-B9191E53E544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9873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Камень брошен вниз с высоты 85м со скоростью 8м/с</a:t>
            </a:r>
          </a:p>
          <a:p>
            <a:r>
              <a:rPr lang="ru-RU" sz="1200" i="1" dirty="0" smtClean="0">
                <a:solidFill>
                  <a:srgbClr val="002060"/>
                </a:solidFill>
              </a:rPr>
              <a:t>Найти скорость через 3с</a:t>
            </a:r>
          </a:p>
          <a:p>
            <a:pPr>
              <a:buNone/>
            </a:pPr>
            <a:r>
              <a:rPr lang="ru-RU" sz="1200" dirty="0" smtClean="0"/>
              <a:t>       </a:t>
            </a:r>
            <a:r>
              <a:rPr lang="en-US" sz="1200" dirty="0" smtClean="0"/>
              <a:t>v = v</a:t>
            </a:r>
            <a:r>
              <a:rPr lang="en-US" sz="800" dirty="0" smtClean="0"/>
              <a:t>0</a:t>
            </a:r>
            <a:r>
              <a:rPr lang="en-US" sz="1200" dirty="0" smtClean="0"/>
              <a:t> + </a:t>
            </a:r>
            <a:r>
              <a:rPr lang="en-US" sz="1200" dirty="0" err="1" smtClean="0"/>
              <a:t>gt</a:t>
            </a:r>
            <a:r>
              <a:rPr lang="en-US" sz="1200" dirty="0" smtClean="0"/>
              <a:t>        v(3) = 8 + 10</a:t>
            </a:r>
            <a:r>
              <a:rPr lang="en-US" sz="1200" dirty="0" smtClean="0">
                <a:latin typeface="Times New Roman"/>
                <a:cs typeface="Times New Roman"/>
              </a:rPr>
              <a:t>·</a:t>
            </a:r>
            <a:r>
              <a:rPr lang="en-US" sz="1200" dirty="0" smtClean="0">
                <a:cs typeface="Times New Roman" pitchFamily="18" charset="0"/>
              </a:rPr>
              <a:t>3 = 38</a:t>
            </a:r>
            <a:r>
              <a:rPr lang="ru-RU" sz="1200" dirty="0" smtClean="0">
                <a:cs typeface="Times New Roman" pitchFamily="18" charset="0"/>
              </a:rPr>
              <a:t>м/с</a:t>
            </a:r>
          </a:p>
          <a:p>
            <a:r>
              <a:rPr lang="ru-RU" sz="1200" i="1" dirty="0" smtClean="0">
                <a:solidFill>
                  <a:srgbClr val="002060"/>
                </a:solidFill>
              </a:rPr>
              <a:t>Найти координату через 3с</a:t>
            </a:r>
          </a:p>
          <a:p>
            <a:pPr>
              <a:buNone/>
            </a:pPr>
            <a:r>
              <a:rPr lang="ru-RU" sz="1200" dirty="0" smtClean="0"/>
              <a:t>      </a:t>
            </a:r>
            <a:r>
              <a:rPr lang="en-US" sz="1200" dirty="0" smtClean="0"/>
              <a:t>x=x</a:t>
            </a:r>
            <a:r>
              <a:rPr lang="en-US" sz="800" dirty="0" smtClean="0"/>
              <a:t>0 </a:t>
            </a:r>
            <a:r>
              <a:rPr lang="en-US" sz="1200" dirty="0" smtClean="0"/>
              <a:t>–v</a:t>
            </a:r>
            <a:r>
              <a:rPr lang="en-US" sz="800" dirty="0" smtClean="0"/>
              <a:t>0</a:t>
            </a:r>
            <a:r>
              <a:rPr lang="en-US" sz="1200" dirty="0" smtClean="0"/>
              <a:t>t – gt</a:t>
            </a:r>
            <a:r>
              <a:rPr lang="en-US" sz="1200" dirty="0" smtClean="0">
                <a:latin typeface="Times New Roman"/>
                <a:cs typeface="Times New Roman"/>
              </a:rPr>
              <a:t>²/</a:t>
            </a:r>
            <a:r>
              <a:rPr lang="en-US" sz="1200" dirty="0" smtClean="0">
                <a:cs typeface="Times New Roman"/>
              </a:rPr>
              <a:t>2      x = 85</a:t>
            </a:r>
            <a:r>
              <a:rPr lang="ru-RU" sz="1200" dirty="0" smtClean="0">
                <a:cs typeface="Times New Roman"/>
              </a:rPr>
              <a:t> </a:t>
            </a:r>
            <a:r>
              <a:rPr lang="en-US" sz="1200" dirty="0" smtClean="0">
                <a:cs typeface="Times New Roman"/>
              </a:rPr>
              <a:t>-</a:t>
            </a:r>
            <a:r>
              <a:rPr lang="ru-RU" sz="1200" dirty="0" smtClean="0">
                <a:cs typeface="Times New Roman"/>
              </a:rPr>
              <a:t> </a:t>
            </a:r>
            <a:r>
              <a:rPr lang="en-US" sz="1200" dirty="0" smtClean="0">
                <a:cs typeface="Times New Roman"/>
              </a:rPr>
              <a:t>8·3</a:t>
            </a:r>
            <a:r>
              <a:rPr lang="ru-RU" sz="1200" dirty="0" smtClean="0">
                <a:cs typeface="Times New Roman"/>
              </a:rPr>
              <a:t> </a:t>
            </a:r>
            <a:r>
              <a:rPr lang="en-US" sz="1200" dirty="0" smtClean="0">
                <a:cs typeface="Times New Roman"/>
              </a:rPr>
              <a:t>-</a:t>
            </a:r>
            <a:r>
              <a:rPr lang="ru-RU" sz="1200" dirty="0" smtClean="0">
                <a:cs typeface="Times New Roman"/>
              </a:rPr>
              <a:t> </a:t>
            </a:r>
            <a:r>
              <a:rPr lang="en-US" sz="1200" dirty="0" smtClean="0">
                <a:cs typeface="Times New Roman"/>
              </a:rPr>
              <a:t>10·9/2</a:t>
            </a:r>
            <a:r>
              <a:rPr lang="ru-RU" sz="1200" dirty="0" smtClean="0">
                <a:cs typeface="Times New Roman"/>
              </a:rPr>
              <a:t> </a:t>
            </a:r>
            <a:r>
              <a:rPr lang="en-US" sz="1200" dirty="0" smtClean="0">
                <a:cs typeface="Times New Roman"/>
              </a:rPr>
              <a:t>=</a:t>
            </a:r>
            <a:r>
              <a:rPr lang="ru-RU" sz="1200" dirty="0" smtClean="0">
                <a:cs typeface="Times New Roman"/>
              </a:rPr>
              <a:t> </a:t>
            </a:r>
            <a:r>
              <a:rPr lang="en-US" sz="1200" dirty="0" smtClean="0">
                <a:cs typeface="Times New Roman"/>
              </a:rPr>
              <a:t>16</a:t>
            </a:r>
            <a:r>
              <a:rPr lang="ru-RU" sz="1200" dirty="0" smtClean="0">
                <a:cs typeface="Times New Roman"/>
              </a:rPr>
              <a:t>м</a:t>
            </a:r>
          </a:p>
          <a:p>
            <a:r>
              <a:rPr lang="ru-RU" sz="1200" i="1" dirty="0" smtClean="0">
                <a:solidFill>
                  <a:srgbClr val="002060"/>
                </a:solidFill>
                <a:cs typeface="Times New Roman"/>
              </a:rPr>
              <a:t>Через сколько времени тело достигнет Земли</a:t>
            </a:r>
          </a:p>
          <a:p>
            <a:pPr>
              <a:buNone/>
            </a:pPr>
            <a:r>
              <a:rPr lang="ru-RU" sz="1200" dirty="0" smtClean="0">
                <a:cs typeface="Times New Roman"/>
              </a:rPr>
              <a:t>    </a:t>
            </a:r>
            <a:r>
              <a:rPr lang="en-US" sz="1200" dirty="0" smtClean="0">
                <a:cs typeface="Times New Roman"/>
              </a:rPr>
              <a:t>x=0    5t²+8t – 85 =0    D=441     t</a:t>
            </a:r>
            <a:r>
              <a:rPr lang="en-US" sz="800" dirty="0" smtClean="0">
                <a:cs typeface="Times New Roman"/>
              </a:rPr>
              <a:t>1</a:t>
            </a:r>
            <a:r>
              <a:rPr lang="en-US" sz="1200" dirty="0" smtClean="0">
                <a:cs typeface="Times New Roman"/>
              </a:rPr>
              <a:t> = 3,4c    t</a:t>
            </a:r>
            <a:r>
              <a:rPr lang="en-US" sz="800" dirty="0" smtClean="0">
                <a:cs typeface="Times New Roman"/>
              </a:rPr>
              <a:t>2</a:t>
            </a:r>
            <a:r>
              <a:rPr lang="en-US" sz="1200" dirty="0" smtClean="0">
                <a:cs typeface="Times New Roman"/>
              </a:rPr>
              <a:t> = -5c</a:t>
            </a:r>
          </a:p>
          <a:p>
            <a:r>
              <a:rPr lang="ru-RU" sz="1200" i="1" dirty="0" smtClean="0">
                <a:solidFill>
                  <a:srgbClr val="002060"/>
                </a:solidFill>
              </a:rPr>
              <a:t>С какой скоростью он ударится  о Землю</a:t>
            </a:r>
          </a:p>
          <a:p>
            <a:pPr>
              <a:buNone/>
            </a:pPr>
            <a:r>
              <a:rPr lang="ru-RU" sz="1200" dirty="0" smtClean="0"/>
              <a:t>   </a:t>
            </a:r>
            <a:r>
              <a:rPr lang="en-US" sz="1200" dirty="0" smtClean="0"/>
              <a:t>  v = v</a:t>
            </a:r>
            <a:r>
              <a:rPr lang="en-US" sz="800" dirty="0" smtClean="0"/>
              <a:t>0</a:t>
            </a:r>
            <a:r>
              <a:rPr lang="en-US" sz="1200" dirty="0" smtClean="0"/>
              <a:t> + </a:t>
            </a:r>
            <a:r>
              <a:rPr lang="en-US" sz="1200" dirty="0" err="1" smtClean="0"/>
              <a:t>gt</a:t>
            </a:r>
            <a:r>
              <a:rPr lang="en-US" sz="1200" dirty="0" smtClean="0"/>
              <a:t>        v = 8 +10</a:t>
            </a:r>
            <a:r>
              <a:rPr lang="en-US" sz="1200" dirty="0" smtClean="0">
                <a:cs typeface="Times New Roman"/>
              </a:rPr>
              <a:t>·3,4 = 42</a:t>
            </a:r>
            <a:r>
              <a:rPr lang="ru-RU" sz="1200" dirty="0" smtClean="0">
                <a:cs typeface="Times New Roman"/>
              </a:rPr>
              <a:t>м/с</a:t>
            </a: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50069-2951-4211-A566-B9191E53E544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3987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Тело брошено вверх со скоростью 50м/с</a:t>
            </a:r>
          </a:p>
          <a:p>
            <a:r>
              <a:rPr lang="ru-RU" sz="1200" i="1" dirty="0" smtClean="0">
                <a:solidFill>
                  <a:srgbClr val="002060"/>
                </a:solidFill>
              </a:rPr>
              <a:t>Найти скорость через 3с</a:t>
            </a:r>
          </a:p>
          <a:p>
            <a:pPr>
              <a:buNone/>
            </a:pPr>
            <a:r>
              <a:rPr lang="en-US" sz="1200" dirty="0" smtClean="0"/>
              <a:t>    v = v</a:t>
            </a:r>
            <a:r>
              <a:rPr lang="en-US" sz="800" dirty="0" smtClean="0"/>
              <a:t>0</a:t>
            </a:r>
            <a:r>
              <a:rPr lang="en-US" sz="1200" dirty="0" smtClean="0"/>
              <a:t> – </a:t>
            </a:r>
            <a:r>
              <a:rPr lang="en-US" sz="1200" dirty="0" err="1" smtClean="0"/>
              <a:t>gt</a:t>
            </a:r>
            <a:r>
              <a:rPr lang="en-US" sz="1200" dirty="0" smtClean="0"/>
              <a:t>        v(3) = 50 – 10</a:t>
            </a:r>
            <a:r>
              <a:rPr lang="en-US" sz="1200" dirty="0" smtClean="0">
                <a:cs typeface="Times New Roman"/>
              </a:rPr>
              <a:t>·3= 20</a:t>
            </a:r>
            <a:r>
              <a:rPr lang="ru-RU" sz="1200" dirty="0" smtClean="0">
                <a:cs typeface="Times New Roman"/>
              </a:rPr>
              <a:t>м/с</a:t>
            </a:r>
          </a:p>
          <a:p>
            <a:r>
              <a:rPr lang="ru-RU" sz="1200" i="1" dirty="0" smtClean="0">
                <a:solidFill>
                  <a:srgbClr val="002060"/>
                </a:solidFill>
              </a:rPr>
              <a:t>На какой высоте будет тело через 3с</a:t>
            </a:r>
          </a:p>
          <a:p>
            <a:pPr>
              <a:buNone/>
            </a:pPr>
            <a:r>
              <a:rPr lang="ru-RU" sz="1200" dirty="0" smtClean="0"/>
              <a:t>     </a:t>
            </a:r>
            <a:r>
              <a:rPr lang="en-US" sz="1200" dirty="0" smtClean="0"/>
              <a:t>h=v</a:t>
            </a:r>
            <a:r>
              <a:rPr lang="en-US" sz="800" dirty="0" smtClean="0"/>
              <a:t>0</a:t>
            </a:r>
            <a:r>
              <a:rPr lang="en-US" sz="1200" dirty="0" smtClean="0"/>
              <a:t>t – gt</a:t>
            </a:r>
            <a:r>
              <a:rPr lang="en-US" sz="1200" dirty="0" smtClean="0">
                <a:cs typeface="Times New Roman"/>
              </a:rPr>
              <a:t>²/2      h(3) = 50·3 – 10·9/2=105</a:t>
            </a:r>
            <a:r>
              <a:rPr lang="ru-RU" sz="1200" dirty="0" smtClean="0">
                <a:cs typeface="Times New Roman"/>
              </a:rPr>
              <a:t>м</a:t>
            </a:r>
          </a:p>
          <a:p>
            <a:r>
              <a:rPr lang="ru-RU" sz="1200" i="1" dirty="0" smtClean="0">
                <a:solidFill>
                  <a:srgbClr val="002060"/>
                </a:solidFill>
                <a:cs typeface="Times New Roman"/>
              </a:rPr>
              <a:t>Через сколько времени достигнет  высоты 80м</a:t>
            </a:r>
          </a:p>
          <a:p>
            <a:pPr>
              <a:buNone/>
            </a:pPr>
            <a:r>
              <a:rPr lang="ru-RU" sz="1200" dirty="0" smtClean="0">
                <a:cs typeface="Times New Roman"/>
              </a:rPr>
              <a:t>   </a:t>
            </a:r>
            <a:r>
              <a:rPr lang="en-US" sz="1200" dirty="0" smtClean="0">
                <a:cs typeface="Times New Roman"/>
              </a:rPr>
              <a:t>h=80       80=50t – 5t² </a:t>
            </a:r>
            <a:r>
              <a:rPr lang="ru-RU" sz="1200" dirty="0" smtClean="0">
                <a:cs typeface="Times New Roman"/>
              </a:rPr>
              <a:t> </a:t>
            </a:r>
            <a:r>
              <a:rPr lang="en-US" sz="1200" dirty="0" smtClean="0">
                <a:cs typeface="Times New Roman"/>
              </a:rPr>
              <a:t>   t² - 10t +16=0 </a:t>
            </a:r>
            <a:r>
              <a:rPr lang="ru-RU" sz="1200" dirty="0" smtClean="0">
                <a:cs typeface="Times New Roman"/>
              </a:rPr>
              <a:t> </a:t>
            </a:r>
            <a:r>
              <a:rPr lang="en-US" sz="1200" dirty="0" smtClean="0">
                <a:cs typeface="Times New Roman"/>
              </a:rPr>
              <a:t>  t</a:t>
            </a:r>
            <a:r>
              <a:rPr lang="en-US" sz="800" dirty="0" smtClean="0">
                <a:cs typeface="Times New Roman"/>
              </a:rPr>
              <a:t>1</a:t>
            </a:r>
            <a:r>
              <a:rPr lang="en-US" sz="1200" dirty="0" smtClean="0">
                <a:cs typeface="Times New Roman"/>
              </a:rPr>
              <a:t>=2c   t</a:t>
            </a:r>
            <a:r>
              <a:rPr lang="en-US" sz="800" dirty="0" smtClean="0">
                <a:cs typeface="Times New Roman"/>
              </a:rPr>
              <a:t>2</a:t>
            </a:r>
            <a:r>
              <a:rPr lang="en-US" sz="1200" dirty="0" smtClean="0">
                <a:cs typeface="Times New Roman"/>
              </a:rPr>
              <a:t>=8c</a:t>
            </a:r>
          </a:p>
          <a:p>
            <a:r>
              <a:rPr lang="ru-RU" sz="1200" i="1" dirty="0" smtClean="0">
                <a:solidFill>
                  <a:srgbClr val="002060"/>
                </a:solidFill>
              </a:rPr>
              <a:t>На какую максимальную высоту поднимется</a:t>
            </a:r>
          </a:p>
          <a:p>
            <a:pPr>
              <a:buNone/>
            </a:pPr>
            <a:r>
              <a:rPr lang="ru-RU" sz="1200" dirty="0" smtClean="0"/>
              <a:t>    </a:t>
            </a:r>
            <a:r>
              <a:rPr lang="en-US" sz="1200" dirty="0" smtClean="0"/>
              <a:t>h=v</a:t>
            </a:r>
            <a:r>
              <a:rPr lang="en-US" sz="800" dirty="0" smtClean="0"/>
              <a:t>0</a:t>
            </a:r>
            <a:r>
              <a:rPr lang="en-US" sz="1200" dirty="0" smtClean="0">
                <a:cs typeface="Times New Roman"/>
              </a:rPr>
              <a:t>²/2g      </a:t>
            </a:r>
            <a:r>
              <a:rPr lang="ru-RU" sz="1200" dirty="0" smtClean="0">
                <a:cs typeface="Times New Roman"/>
              </a:rPr>
              <a:t>  </a:t>
            </a:r>
            <a:r>
              <a:rPr lang="en-US" sz="1200" dirty="0" smtClean="0">
                <a:cs typeface="Times New Roman"/>
              </a:rPr>
              <a:t> h=50²:20=125</a:t>
            </a:r>
            <a:r>
              <a:rPr lang="ru-RU" sz="1200" dirty="0" smtClean="0">
                <a:cs typeface="Times New Roman"/>
              </a:rPr>
              <a:t>м</a:t>
            </a: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050069-2951-4211-A566-B9191E53E544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8459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57;&#1074;&#1086;&#1073;&#1086;&#1076;&#1085;&#1086;&#1077;%20&#1087;&#1072;&#1076;&#1077;&#1085;&#1080;&#1077;.sw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0.wmf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6.xml"/><Relationship Id="rId21" Type="http://schemas.openxmlformats.org/officeDocument/2006/relationships/image" Target="../media/image14.wmf"/><Relationship Id="rId7" Type="http://schemas.openxmlformats.org/officeDocument/2006/relationships/image" Target="../media/image7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2.wmf"/><Relationship Id="rId25" Type="http://schemas.openxmlformats.org/officeDocument/2006/relationships/image" Target="../media/image16.w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9.wmf"/><Relationship Id="rId24" Type="http://schemas.openxmlformats.org/officeDocument/2006/relationships/oleObject" Target="../embeddings/oleObject11.bin"/><Relationship Id="rId5" Type="http://schemas.openxmlformats.org/officeDocument/2006/relationships/image" Target="../media/image6.wmf"/><Relationship Id="rId15" Type="http://schemas.openxmlformats.org/officeDocument/2006/relationships/image" Target="../media/image11.wmf"/><Relationship Id="rId23" Type="http://schemas.openxmlformats.org/officeDocument/2006/relationships/image" Target="../media/image15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3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УРОК  ФИЗИКИ  В  10  КЛАССЕ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0379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Свободное падение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2643182"/>
            <a:ext cx="541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500166" y="25717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429652" y="13572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" name="Рисунок 10" descr="C:\Documents and Settings\1\Мои документы\кинематика 10\Зависимость координаты тела, брошенного вверх, от времени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285992"/>
            <a:ext cx="281463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D:\мои документы\Вокруг света\наши люди в Италии\пиза\IMAG04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125256"/>
            <a:ext cx="3286148" cy="2464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Тело брошено вверх со скоростью 50м/с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Найти скорость через 3с</a:t>
            </a:r>
          </a:p>
          <a:p>
            <a:pPr>
              <a:buNone/>
            </a:pPr>
            <a:r>
              <a:rPr lang="en-US" sz="2800" dirty="0" smtClean="0"/>
              <a:t>    v = v</a:t>
            </a:r>
            <a:r>
              <a:rPr lang="en-US" sz="1400" dirty="0" smtClean="0"/>
              <a:t>0</a:t>
            </a:r>
            <a:r>
              <a:rPr lang="en-US" sz="2800" dirty="0" smtClean="0"/>
              <a:t> – </a:t>
            </a:r>
            <a:r>
              <a:rPr lang="en-US" sz="2800" dirty="0" err="1" smtClean="0"/>
              <a:t>gt</a:t>
            </a:r>
            <a:r>
              <a:rPr lang="en-US" sz="2800" dirty="0" smtClean="0"/>
              <a:t>        v(3) = 50 – 10</a:t>
            </a:r>
            <a:r>
              <a:rPr lang="en-US" sz="2800" dirty="0" smtClean="0">
                <a:cs typeface="Times New Roman"/>
              </a:rPr>
              <a:t>·3= 20</a:t>
            </a:r>
            <a:r>
              <a:rPr lang="ru-RU" sz="2800" dirty="0" smtClean="0">
                <a:cs typeface="Times New Roman"/>
              </a:rPr>
              <a:t>м/с</a:t>
            </a:r>
          </a:p>
          <a:p>
            <a:r>
              <a:rPr lang="ru-RU" sz="2800" i="1" dirty="0" smtClean="0">
                <a:solidFill>
                  <a:srgbClr val="002060"/>
                </a:solidFill>
              </a:rPr>
              <a:t>На какой высоте будет тело через 3с</a:t>
            </a:r>
          </a:p>
          <a:p>
            <a:pPr>
              <a:buNone/>
            </a:pPr>
            <a:r>
              <a:rPr lang="ru-RU" sz="2800" dirty="0" smtClean="0"/>
              <a:t>     </a:t>
            </a:r>
            <a:r>
              <a:rPr lang="en-US" sz="2800" dirty="0" smtClean="0"/>
              <a:t>h=v</a:t>
            </a:r>
            <a:r>
              <a:rPr lang="en-US" sz="1400" dirty="0" smtClean="0"/>
              <a:t>0</a:t>
            </a:r>
            <a:r>
              <a:rPr lang="en-US" sz="2800" dirty="0" smtClean="0"/>
              <a:t>t – gt</a:t>
            </a:r>
            <a:r>
              <a:rPr lang="en-US" sz="2800" dirty="0" smtClean="0">
                <a:cs typeface="Times New Roman"/>
              </a:rPr>
              <a:t>²/2      h(3) = 50·3 – 10·9/2=105</a:t>
            </a:r>
            <a:r>
              <a:rPr lang="ru-RU" sz="2800" dirty="0" smtClean="0">
                <a:cs typeface="Times New Roman"/>
              </a:rPr>
              <a:t>м</a:t>
            </a:r>
          </a:p>
          <a:p>
            <a:r>
              <a:rPr lang="ru-RU" sz="2800" i="1" dirty="0" smtClean="0">
                <a:solidFill>
                  <a:srgbClr val="002060"/>
                </a:solidFill>
                <a:cs typeface="Times New Roman"/>
              </a:rPr>
              <a:t>Через сколько времени достигнет  высоты 80м</a:t>
            </a:r>
          </a:p>
          <a:p>
            <a:pPr>
              <a:buNone/>
            </a:pPr>
            <a:r>
              <a:rPr lang="ru-RU" sz="2800" dirty="0" smtClean="0">
                <a:cs typeface="Times New Roman"/>
              </a:rPr>
              <a:t>   </a:t>
            </a:r>
            <a:r>
              <a:rPr lang="en-US" sz="2800" dirty="0" smtClean="0">
                <a:cs typeface="Times New Roman"/>
              </a:rPr>
              <a:t>h=80       80=50t – 5t² </a:t>
            </a:r>
            <a:r>
              <a:rPr lang="ru-RU" sz="2800" dirty="0" smtClean="0">
                <a:cs typeface="Times New Roman"/>
              </a:rPr>
              <a:t> </a:t>
            </a:r>
            <a:r>
              <a:rPr lang="en-US" sz="2800" dirty="0" smtClean="0">
                <a:cs typeface="Times New Roman"/>
              </a:rPr>
              <a:t>   t² - 10t +16=0 </a:t>
            </a:r>
            <a:r>
              <a:rPr lang="ru-RU" sz="2800" dirty="0" smtClean="0">
                <a:cs typeface="Times New Roman"/>
              </a:rPr>
              <a:t> </a:t>
            </a:r>
            <a:r>
              <a:rPr lang="en-US" sz="2800" dirty="0" smtClean="0">
                <a:cs typeface="Times New Roman"/>
              </a:rPr>
              <a:t>  t</a:t>
            </a:r>
            <a:r>
              <a:rPr lang="en-US" sz="1400" dirty="0" smtClean="0">
                <a:cs typeface="Times New Roman"/>
              </a:rPr>
              <a:t>1</a:t>
            </a:r>
            <a:r>
              <a:rPr lang="en-US" sz="2800" dirty="0" smtClean="0">
                <a:cs typeface="Times New Roman"/>
              </a:rPr>
              <a:t>=2c   t</a:t>
            </a:r>
            <a:r>
              <a:rPr lang="en-US" sz="1400" dirty="0" smtClean="0">
                <a:cs typeface="Times New Roman"/>
              </a:rPr>
              <a:t>2</a:t>
            </a:r>
            <a:r>
              <a:rPr lang="en-US" sz="2800" dirty="0" smtClean="0">
                <a:cs typeface="Times New Roman"/>
              </a:rPr>
              <a:t>=8c</a:t>
            </a:r>
          </a:p>
          <a:p>
            <a:r>
              <a:rPr lang="ru-RU" sz="2800" i="1" dirty="0" smtClean="0">
                <a:solidFill>
                  <a:srgbClr val="002060"/>
                </a:solidFill>
              </a:rPr>
              <a:t>На какую максимальную высоту поднимется</a:t>
            </a:r>
          </a:p>
          <a:p>
            <a:pPr>
              <a:buNone/>
            </a:pPr>
            <a:r>
              <a:rPr lang="ru-RU" sz="2800" dirty="0" smtClean="0"/>
              <a:t>    </a:t>
            </a:r>
            <a:r>
              <a:rPr lang="en-US" sz="2800" dirty="0" smtClean="0"/>
              <a:t>h=v</a:t>
            </a:r>
            <a:r>
              <a:rPr lang="en-US" sz="1400" dirty="0" smtClean="0"/>
              <a:t>0</a:t>
            </a:r>
            <a:r>
              <a:rPr lang="en-US" sz="2800" dirty="0" smtClean="0">
                <a:cs typeface="Times New Roman"/>
              </a:rPr>
              <a:t>²/2g      </a:t>
            </a:r>
            <a:r>
              <a:rPr lang="ru-RU" sz="2800" dirty="0" smtClean="0">
                <a:cs typeface="Times New Roman"/>
              </a:rPr>
              <a:t>  </a:t>
            </a:r>
            <a:r>
              <a:rPr lang="en-US" sz="2800" dirty="0" smtClean="0">
                <a:cs typeface="Times New Roman"/>
              </a:rPr>
              <a:t> h=50²:20=125</a:t>
            </a:r>
            <a:r>
              <a:rPr lang="ru-RU" sz="2800" dirty="0" smtClean="0">
                <a:cs typeface="Times New Roman"/>
              </a:rPr>
              <a:t>м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r>
              <a:rPr lang="ru-RU" dirty="0" smtClean="0"/>
              <a:t>Тело брошено вверх со скоростью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00B050"/>
                </a:solidFill>
              </a:rPr>
              <a:t>I</a:t>
            </a:r>
            <a:r>
              <a:rPr lang="en-US" dirty="0" smtClean="0"/>
              <a:t>) </a:t>
            </a:r>
            <a:r>
              <a:rPr lang="ru-RU" dirty="0" smtClean="0"/>
              <a:t>30м/с   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00B050"/>
                </a:solidFill>
              </a:rPr>
              <a:t>II</a:t>
            </a:r>
            <a:r>
              <a:rPr lang="en-US" dirty="0" smtClean="0"/>
              <a:t>)</a:t>
            </a:r>
            <a:r>
              <a:rPr lang="ru-RU" dirty="0" smtClean="0"/>
              <a:t> 25м/с  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00B050"/>
                </a:solidFill>
              </a:rPr>
              <a:t>III</a:t>
            </a:r>
            <a:r>
              <a:rPr lang="en-US" dirty="0" smtClean="0"/>
              <a:t>)</a:t>
            </a:r>
            <a:r>
              <a:rPr lang="ru-RU" dirty="0" smtClean="0"/>
              <a:t> 40м/с     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00B050"/>
                </a:solidFill>
              </a:rPr>
              <a:t>IV</a:t>
            </a:r>
            <a:r>
              <a:rPr lang="en-US" dirty="0" smtClean="0"/>
              <a:t>)</a:t>
            </a:r>
            <a:r>
              <a:rPr lang="ru-RU" dirty="0" smtClean="0"/>
              <a:t> 60м/с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ru-RU" dirty="0" smtClean="0"/>
              <a:t>Какова скорость через 2с?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 какой высоте окажется тело через 2с?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 какую наибольшую высоту поднимется</a:t>
            </a:r>
          </a:p>
          <a:p>
            <a:pPr marL="514350" indent="-514350">
              <a:buAutoNum type="arabicPeriod"/>
            </a:pPr>
            <a:r>
              <a:rPr lang="ru-RU" dirty="0" smtClean="0"/>
              <a:t>Через сколько времени достигнет высоты 20м?</a:t>
            </a:r>
          </a:p>
          <a:p>
            <a:pPr marL="514350" indent="-514350">
              <a:buAutoNum type="arabicPeriod"/>
            </a:pPr>
            <a:r>
              <a:rPr lang="ru-RU" dirty="0" smtClean="0"/>
              <a:t>Сколько времени будет тело находиться в полете?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/>
                <a:cs typeface="Times New Roman"/>
              </a:rPr>
              <a:t>§17 – 18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(устно)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Определить вид  движения  и знак ускорения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 flipH="1" flipV="1">
            <a:off x="142844" y="2928934"/>
            <a:ext cx="157163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928662" y="3714752"/>
            <a:ext cx="221457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357818" y="3714752"/>
            <a:ext cx="221457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928662" y="6072206"/>
            <a:ext cx="221457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429256" y="6000768"/>
            <a:ext cx="221457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4572794" y="2928140"/>
            <a:ext cx="157163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4644232" y="5214156"/>
            <a:ext cx="157163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143638" y="5285594"/>
            <a:ext cx="157163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928662" y="3500438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928662" y="3071810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928662" y="2857496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928662" y="2643182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928662" y="2428868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928662" y="2214554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357818" y="2571744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357818" y="2857496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357818" y="3143248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357818" y="3429000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928662" y="3286124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928662" y="5500702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928662" y="5786454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429256" y="4714884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429256" y="4929198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429256" y="5143512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429256" y="5357826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429256" y="5572140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429256" y="5786454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928662" y="4643446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928662" y="4929198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928662" y="5214950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357818" y="2285992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392877" y="2964653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607985" y="2963859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822299" y="2963859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6323025" y="2963859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6037273" y="2963859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5751521" y="2963859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5465769" y="2963859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5180017" y="2963859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4894265" y="2963859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1036613" y="2963859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2179621" y="5321313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1893869" y="5321313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1608117" y="5321313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1322365" y="5321313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1036613" y="5321313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>
            <a:off x="750861" y="5321313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>
            <a:off x="465109" y="5321313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1250927" y="2963859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5400000">
            <a:off x="6108711" y="5249875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>
            <a:off x="5822959" y="5249875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5400000">
            <a:off x="5537207" y="5249875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5400000">
            <a:off x="5251455" y="5249875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4965703" y="5249875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>
            <a:off x="1679555" y="2963859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1465241" y="2963859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5400000">
            <a:off x="6394463" y="5249875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5400000">
            <a:off x="2108183" y="2963859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5400000">
            <a:off x="1893869" y="2963859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5400000">
            <a:off x="6680215" y="5249875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rot="5400000">
            <a:off x="6608777" y="2963859"/>
            <a:ext cx="150019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928662" y="2643182"/>
            <a:ext cx="64294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16200000" flipH="1">
            <a:off x="1357290" y="2857496"/>
            <a:ext cx="857256" cy="4286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flipV="1">
            <a:off x="2000232" y="3071810"/>
            <a:ext cx="857256" cy="4286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16200000" flipH="1">
            <a:off x="5072066" y="2571744"/>
            <a:ext cx="1143008" cy="5715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5929322" y="3429000"/>
            <a:ext cx="85725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5400000" flipH="1" flipV="1">
            <a:off x="6786578" y="2857496"/>
            <a:ext cx="571504" cy="5715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5400000" flipH="1" flipV="1">
            <a:off x="785786" y="4786322"/>
            <a:ext cx="857256" cy="5715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1500166" y="4643446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16200000" flipH="1">
            <a:off x="1785918" y="4643446"/>
            <a:ext cx="1143008" cy="11430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5400000" flipH="1" flipV="1">
            <a:off x="5286380" y="4857760"/>
            <a:ext cx="857256" cy="5715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6000760" y="4714884"/>
            <a:ext cx="857256" cy="6429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6858016" y="5357826"/>
            <a:ext cx="57150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642910" y="2214554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</a:t>
            </a:r>
            <a:endParaRPr lang="ru-RU" sz="2400" dirty="0"/>
          </a:p>
        </p:txBody>
      </p:sp>
      <p:sp>
        <p:nvSpPr>
          <p:cNvPr id="95" name="TextBox 94"/>
          <p:cNvSpPr txBox="1"/>
          <p:nvPr/>
        </p:nvSpPr>
        <p:spPr>
          <a:xfrm>
            <a:off x="5000628" y="2071678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</a:t>
            </a:r>
            <a:endParaRPr lang="ru-RU" sz="2400" dirty="0"/>
          </a:p>
        </p:txBody>
      </p:sp>
      <p:sp>
        <p:nvSpPr>
          <p:cNvPr id="96" name="TextBox 95"/>
          <p:cNvSpPr txBox="1"/>
          <p:nvPr/>
        </p:nvSpPr>
        <p:spPr>
          <a:xfrm>
            <a:off x="571472" y="4357694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</a:t>
            </a:r>
            <a:endParaRPr lang="ru-RU" sz="2400" dirty="0"/>
          </a:p>
        </p:txBody>
      </p:sp>
      <p:sp>
        <p:nvSpPr>
          <p:cNvPr id="97" name="TextBox 96"/>
          <p:cNvSpPr txBox="1"/>
          <p:nvPr/>
        </p:nvSpPr>
        <p:spPr>
          <a:xfrm>
            <a:off x="5072066" y="4286256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</a:t>
            </a:r>
            <a:endParaRPr lang="ru-RU" sz="2400" dirty="0"/>
          </a:p>
        </p:txBody>
      </p:sp>
      <p:sp>
        <p:nvSpPr>
          <p:cNvPr id="98" name="TextBox 97"/>
          <p:cNvSpPr txBox="1"/>
          <p:nvPr/>
        </p:nvSpPr>
        <p:spPr>
          <a:xfrm>
            <a:off x="3143240" y="3643314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</a:t>
            </a:r>
            <a:endParaRPr lang="ru-RU" sz="2400" dirty="0"/>
          </a:p>
        </p:txBody>
      </p:sp>
      <p:sp>
        <p:nvSpPr>
          <p:cNvPr id="99" name="TextBox 98"/>
          <p:cNvSpPr txBox="1"/>
          <p:nvPr/>
        </p:nvSpPr>
        <p:spPr>
          <a:xfrm>
            <a:off x="3143240" y="5929330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</a:t>
            </a:r>
            <a:endParaRPr lang="ru-RU" sz="2400" dirty="0"/>
          </a:p>
        </p:txBody>
      </p:sp>
      <p:sp>
        <p:nvSpPr>
          <p:cNvPr id="100" name="TextBox 99"/>
          <p:cNvSpPr txBox="1"/>
          <p:nvPr/>
        </p:nvSpPr>
        <p:spPr>
          <a:xfrm>
            <a:off x="7572396" y="5857892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</a:t>
            </a:r>
            <a:endParaRPr lang="ru-RU" sz="2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572396" y="3643314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</a:t>
            </a:r>
            <a:endParaRPr lang="ru-RU" sz="2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642910" y="357187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0</a:t>
            </a:r>
            <a:endParaRPr lang="ru-RU" sz="2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642910" y="592933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0</a:t>
            </a:r>
            <a:endParaRPr lang="ru-RU" sz="2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5143504" y="578645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0</a:t>
            </a:r>
            <a:endParaRPr lang="ru-RU" sz="2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5000628" y="350043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0</a:t>
            </a:r>
            <a:endParaRPr lang="ru-RU" sz="2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1142976" y="364331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</a:t>
            </a:r>
            <a:endParaRPr lang="ru-RU" sz="2400" dirty="0"/>
          </a:p>
        </p:txBody>
      </p:sp>
      <p:sp>
        <p:nvSpPr>
          <p:cNvPr id="107" name="TextBox 106"/>
          <p:cNvSpPr txBox="1"/>
          <p:nvPr/>
        </p:nvSpPr>
        <p:spPr>
          <a:xfrm>
            <a:off x="642910" y="307181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</a:t>
            </a:r>
            <a:endParaRPr lang="ru-RU" sz="2400" dirty="0"/>
          </a:p>
        </p:txBody>
      </p:sp>
      <p:sp>
        <p:nvSpPr>
          <p:cNvPr id="108" name="TextBox 107"/>
          <p:cNvSpPr txBox="1"/>
          <p:nvPr/>
        </p:nvSpPr>
        <p:spPr>
          <a:xfrm>
            <a:off x="642910" y="521495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</a:t>
            </a:r>
            <a:endParaRPr lang="ru-RU" sz="2400" dirty="0"/>
          </a:p>
        </p:txBody>
      </p:sp>
      <p:sp>
        <p:nvSpPr>
          <p:cNvPr id="109" name="TextBox 108"/>
          <p:cNvSpPr txBox="1"/>
          <p:nvPr/>
        </p:nvSpPr>
        <p:spPr>
          <a:xfrm>
            <a:off x="1357290" y="600076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</a:t>
            </a:r>
            <a:endParaRPr lang="ru-RU" sz="2400" dirty="0"/>
          </a:p>
        </p:txBody>
      </p:sp>
      <p:sp>
        <p:nvSpPr>
          <p:cNvPr id="110" name="TextBox 109"/>
          <p:cNvSpPr txBox="1"/>
          <p:nvPr/>
        </p:nvSpPr>
        <p:spPr>
          <a:xfrm>
            <a:off x="5072066" y="528638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</a:t>
            </a:r>
            <a:endParaRPr lang="ru-RU" sz="2400" dirty="0"/>
          </a:p>
        </p:txBody>
      </p:sp>
      <p:sp>
        <p:nvSpPr>
          <p:cNvPr id="111" name="TextBox 110"/>
          <p:cNvSpPr txBox="1"/>
          <p:nvPr/>
        </p:nvSpPr>
        <p:spPr>
          <a:xfrm>
            <a:off x="5857884" y="592933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</a:t>
            </a:r>
            <a:endParaRPr lang="ru-RU" sz="2400" dirty="0"/>
          </a:p>
        </p:txBody>
      </p:sp>
      <p:sp>
        <p:nvSpPr>
          <p:cNvPr id="112" name="TextBox 111"/>
          <p:cNvSpPr txBox="1"/>
          <p:nvPr/>
        </p:nvSpPr>
        <p:spPr>
          <a:xfrm>
            <a:off x="5715008" y="364331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</a:t>
            </a:r>
            <a:endParaRPr lang="ru-RU" sz="2400" dirty="0"/>
          </a:p>
        </p:txBody>
      </p:sp>
      <p:sp>
        <p:nvSpPr>
          <p:cNvPr id="113" name="TextBox 112"/>
          <p:cNvSpPr txBox="1"/>
          <p:nvPr/>
        </p:nvSpPr>
        <p:spPr>
          <a:xfrm>
            <a:off x="5000628" y="292893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</a:t>
            </a:r>
            <a:endParaRPr lang="ru-RU" sz="2400" dirty="0"/>
          </a:p>
        </p:txBody>
      </p:sp>
      <p:sp>
        <p:nvSpPr>
          <p:cNvPr id="114" name="TextBox 113"/>
          <p:cNvSpPr txBox="1"/>
          <p:nvPr/>
        </p:nvSpPr>
        <p:spPr>
          <a:xfrm>
            <a:off x="3000364" y="2143116"/>
            <a:ext cx="21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7429520" y="2143116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000364" y="4500570"/>
            <a:ext cx="429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III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7429520" y="4357694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IV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НЕМНОГО   ТЕОРИИ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Свободным падением </a:t>
            </a:r>
            <a:r>
              <a:rPr lang="ru-RU" i="1" dirty="0" smtClean="0"/>
              <a:t>называется движение тел под действием силы тяжести без учета сопротивления воздуха.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Принцип Галилея</a:t>
            </a:r>
            <a:r>
              <a:rPr lang="ru-RU" i="1" dirty="0" smtClean="0"/>
              <a:t>: вблизи поверхности Земли все тела падают с </a:t>
            </a:r>
            <a:r>
              <a:rPr lang="ru-RU" i="1" smtClean="0"/>
              <a:t>одинаковым </a:t>
            </a:r>
            <a:r>
              <a:rPr lang="ru-RU" i="1" smtClean="0"/>
              <a:t>ускорением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ВСТАВКА К УРОКУ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                  </a:t>
            </a:r>
            <a:r>
              <a:rPr lang="ru-RU" dirty="0" smtClean="0">
                <a:hlinkClick r:id="rId3" action="ppaction://hlinkfile"/>
              </a:rPr>
              <a:t>Свободное падение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УСКОРЕНИИЕ    СВОБОДНОГО ПАДЕНИЯ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g = 9</a:t>
            </a:r>
            <a:r>
              <a:rPr lang="ru-RU" b="1" dirty="0" smtClean="0">
                <a:solidFill>
                  <a:srgbClr val="002060"/>
                </a:solidFill>
              </a:rPr>
              <a:t>,8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≈ 10м/с²</a:t>
            </a:r>
          </a:p>
          <a:p>
            <a:pPr marL="514350" indent="-514350">
              <a:buAutoNum type="arabicParenR"/>
            </a:pPr>
            <a:r>
              <a:rPr lang="ru-RU" dirty="0" smtClean="0">
                <a:solidFill>
                  <a:srgbClr val="00B050"/>
                </a:solidFill>
                <a:latin typeface="Times New Roman"/>
                <a:cs typeface="Times New Roman"/>
              </a:rPr>
              <a:t>Направлено</a:t>
            </a:r>
            <a:r>
              <a:rPr lang="ru-RU" dirty="0" smtClean="0">
                <a:latin typeface="Times New Roman"/>
                <a:cs typeface="Times New Roman"/>
              </a:rPr>
              <a:t> всегда вниз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/>
                <a:cs typeface="Times New Roman"/>
              </a:rPr>
              <a:t>Величина ускорения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cs typeface="Times New Roman"/>
              </a:rPr>
              <a:t>зависит</a:t>
            </a:r>
            <a:r>
              <a:rPr lang="ru-RU" dirty="0" smtClean="0">
                <a:latin typeface="Times New Roman"/>
                <a:cs typeface="Times New Roman"/>
              </a:rPr>
              <a:t>: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/>
                <a:cs typeface="Times New Roman"/>
              </a:rPr>
              <a:t>     а) от географической </a:t>
            </a:r>
            <a:r>
              <a:rPr lang="ru-RU" dirty="0" smtClean="0">
                <a:solidFill>
                  <a:srgbClr val="0070C0"/>
                </a:solidFill>
                <a:latin typeface="Times New Roman"/>
                <a:cs typeface="Times New Roman"/>
              </a:rPr>
              <a:t>широты</a:t>
            </a:r>
            <a:r>
              <a:rPr lang="ru-RU" dirty="0" smtClean="0">
                <a:latin typeface="Times New Roman"/>
                <a:cs typeface="Times New Roman"/>
              </a:rPr>
              <a:t> (9,78÷9,83)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/>
                <a:cs typeface="Times New Roman"/>
              </a:rPr>
              <a:t>     б) от </a:t>
            </a:r>
            <a:r>
              <a:rPr lang="ru-RU" dirty="0" smtClean="0">
                <a:solidFill>
                  <a:srgbClr val="0070C0"/>
                </a:solidFill>
                <a:latin typeface="Times New Roman"/>
                <a:cs typeface="Times New Roman"/>
              </a:rPr>
              <a:t>высоты</a:t>
            </a:r>
            <a:r>
              <a:rPr lang="ru-RU" dirty="0" smtClean="0">
                <a:latin typeface="Times New Roman"/>
                <a:cs typeface="Times New Roman"/>
              </a:rPr>
              <a:t> над поверхностью Земли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/>
                <a:cs typeface="Times New Roman"/>
              </a:rPr>
              <a:t>3)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en-US" b="1" dirty="0" smtClean="0">
                <a:solidFill>
                  <a:srgbClr val="7030A0"/>
                </a:solidFill>
                <a:latin typeface="Times New Roman"/>
                <a:cs typeface="Times New Roman"/>
              </a:rPr>
              <a:t>g &gt; 0</a:t>
            </a:r>
            <a:r>
              <a:rPr lang="ru-RU" dirty="0" smtClean="0">
                <a:latin typeface="Times New Roman"/>
                <a:cs typeface="Times New Roman"/>
              </a:rPr>
              <a:t>, если тело движется </a:t>
            </a:r>
            <a:r>
              <a:rPr lang="ru-RU" dirty="0" smtClean="0">
                <a:solidFill>
                  <a:srgbClr val="7030A0"/>
                </a:solidFill>
                <a:latin typeface="Times New Roman"/>
                <a:cs typeface="Times New Roman"/>
              </a:rPr>
              <a:t>вниз</a:t>
            </a:r>
            <a:endParaRPr lang="en-US" dirty="0" smtClean="0">
              <a:solidFill>
                <a:srgbClr val="7030A0"/>
              </a:solidFill>
              <a:latin typeface="Times New Roman"/>
              <a:cs typeface="Times New Roman"/>
            </a:endParaRPr>
          </a:p>
          <a:p>
            <a:pPr marL="514350" indent="-514350">
              <a:buNone/>
            </a:pPr>
            <a:r>
              <a:rPr lang="en-US" dirty="0" smtClean="0">
                <a:latin typeface="Times New Roman"/>
                <a:cs typeface="Times New Roman"/>
              </a:rPr>
              <a:t>      </a:t>
            </a:r>
            <a:r>
              <a:rPr lang="en-US" b="1" dirty="0" smtClean="0">
                <a:solidFill>
                  <a:srgbClr val="7030A0"/>
                </a:solidFill>
                <a:latin typeface="Times New Roman"/>
                <a:cs typeface="Times New Roman"/>
              </a:rPr>
              <a:t>g &lt; 0</a:t>
            </a:r>
            <a:r>
              <a:rPr lang="ru-RU" dirty="0" smtClean="0">
                <a:latin typeface="Times New Roman"/>
                <a:cs typeface="Times New Roman"/>
              </a:rPr>
              <a:t>, если тело движется </a:t>
            </a:r>
            <a:r>
              <a:rPr lang="ru-RU" dirty="0" smtClean="0">
                <a:solidFill>
                  <a:srgbClr val="7030A0"/>
                </a:solidFill>
                <a:latin typeface="Times New Roman"/>
                <a:cs typeface="Times New Roman"/>
              </a:rPr>
              <a:t>вверх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0"/>
            <a:ext cx="6000792" cy="6757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ФОРМУЛЫ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81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2286016"/>
                <a:gridCol w="2971792"/>
              </a:tblGrid>
              <a:tr h="75976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Основные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 формулы</a:t>
                      </a:r>
                    </a:p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 =0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Другие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 формулы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979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785786" y="2544268"/>
          <a:ext cx="2184412" cy="756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4" imgW="660240" imgH="228600" progId="Equation.3">
                  <p:embed/>
                </p:oleObj>
              </mc:Choice>
              <mc:Fallback>
                <p:oleObj name="Equation" r:id="rId4" imgW="66024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2544268"/>
                        <a:ext cx="2184412" cy="7561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496" y="2643182"/>
          <a:ext cx="1346208" cy="5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6" imgW="406080" imgH="177480" progId="Equation.3">
                  <p:embed/>
                </p:oleObj>
              </mc:Choice>
              <mc:Fallback>
                <p:oleObj name="Equation" r:id="rId6" imgW="40608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496" y="2643182"/>
                        <a:ext cx="1346208" cy="5889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282183" y="2571744"/>
          <a:ext cx="1004461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tion" r:id="rId8" imgW="368280" imgH="419040" progId="Equation.3">
                  <p:embed/>
                </p:oleObj>
              </mc:Choice>
              <mc:Fallback>
                <p:oleObj name="Equation" r:id="rId8" imgW="368280" imgH="419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2183" y="2571744"/>
                        <a:ext cx="1004461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865883" y="3214686"/>
          <a:ext cx="2216743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10" imgW="812520" imgH="419040" progId="Equation.3">
                  <p:embed/>
                </p:oleObj>
              </mc:Choice>
              <mc:Fallback>
                <p:oleObj name="Equation" r:id="rId10" imgW="812520" imgH="419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883" y="3214686"/>
                        <a:ext cx="2216743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3734947" y="3183133"/>
          <a:ext cx="1479995" cy="12209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12" imgW="507960" imgH="419040" progId="Equation.3">
                  <p:embed/>
                </p:oleObj>
              </mc:Choice>
              <mc:Fallback>
                <p:oleObj name="Equation" r:id="rId12" imgW="507960" imgH="419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4947" y="3183133"/>
                        <a:ext cx="1479995" cy="12209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6143636" y="3571876"/>
          <a:ext cx="1415246" cy="1217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14" imgW="545760" imgH="469800" progId="Equation.3">
                  <p:embed/>
                </p:oleObj>
              </mc:Choice>
              <mc:Fallback>
                <p:oleObj name="Equation" r:id="rId14" imgW="545760" imgH="4698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36" y="3571876"/>
                        <a:ext cx="1415246" cy="12177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928662" y="4286256"/>
          <a:ext cx="1943114" cy="1214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quation" r:id="rId16" imgW="711000" imgH="444240" progId="Equation.3">
                  <p:embed/>
                </p:oleObj>
              </mc:Choice>
              <mc:Fallback>
                <p:oleObj name="Equation" r:id="rId16" imgW="711000" imgH="4442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62" y="4286256"/>
                        <a:ext cx="1943114" cy="12144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3786182" y="4214818"/>
          <a:ext cx="1330788" cy="1225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18" imgW="482400" imgH="444240" progId="Equation.3">
                  <p:embed/>
                </p:oleObj>
              </mc:Choice>
              <mc:Fallback>
                <p:oleObj name="Equation" r:id="rId18" imgW="482400" imgH="4442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6182" y="4214818"/>
                        <a:ext cx="1330788" cy="12257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6072198" y="4714884"/>
          <a:ext cx="2100278" cy="857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quation" r:id="rId20" imgW="622080" imgH="253800" progId="Equation.3">
                  <p:embed/>
                </p:oleObj>
              </mc:Choice>
              <mc:Fallback>
                <p:oleObj name="Equation" r:id="rId20" imgW="622080" imgH="2538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198" y="4714884"/>
                        <a:ext cx="2100278" cy="8572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500034" y="5286388"/>
          <a:ext cx="2944112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Equation" r:id="rId22" imgW="1079280" imgH="419040" progId="Equation.3">
                  <p:embed/>
                </p:oleObj>
              </mc:Choice>
              <mc:Fallback>
                <p:oleObj name="Equation" r:id="rId22" imgW="1079280" imgH="4190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5286388"/>
                        <a:ext cx="2944112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3571868" y="5286388"/>
          <a:ext cx="2112833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Equation" r:id="rId24" imgW="774360" imgH="419040" progId="Equation.3">
                  <p:embed/>
                </p:oleObj>
              </mc:Choice>
              <mc:Fallback>
                <p:oleObj name="Equation" r:id="rId24" imgW="774360" imgH="4190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68" y="5286388"/>
                        <a:ext cx="2112833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ВОПРОСЫ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Какое расстояние пролетит тело за первую секунду полета?</a:t>
            </a:r>
          </a:p>
          <a:p>
            <a:r>
              <a:rPr lang="ru-RU" dirty="0" smtClean="0"/>
              <a:t>2. Какая скорость будет через 1с?</a:t>
            </a:r>
          </a:p>
          <a:p>
            <a:r>
              <a:rPr lang="ru-RU" dirty="0" smtClean="0"/>
              <a:t>3. На какую высоту поднимется тело , если начальная скорость равна 10м/с?</a:t>
            </a:r>
          </a:p>
          <a:p>
            <a:r>
              <a:rPr lang="ru-RU" dirty="0" smtClean="0"/>
              <a:t>4. Сколько времени будет подниматься?</a:t>
            </a:r>
          </a:p>
          <a:p>
            <a:r>
              <a:rPr lang="ru-RU" dirty="0" smtClean="0"/>
              <a:t>5. Сколько времени будет находиться в полете?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Камень брошен вниз с высоты 85м со скоростью 8м/с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Найти скорость через 3с</a:t>
            </a:r>
          </a:p>
          <a:p>
            <a:pPr>
              <a:buNone/>
            </a:pPr>
            <a:r>
              <a:rPr lang="ru-RU" sz="2800" dirty="0" smtClean="0"/>
              <a:t>       </a:t>
            </a:r>
            <a:r>
              <a:rPr lang="en-US" sz="2800" dirty="0" smtClean="0"/>
              <a:t>v = v</a:t>
            </a:r>
            <a:r>
              <a:rPr lang="en-US" sz="1400" dirty="0" smtClean="0"/>
              <a:t>0</a:t>
            </a:r>
            <a:r>
              <a:rPr lang="en-US" sz="2800" dirty="0" smtClean="0"/>
              <a:t> + </a:t>
            </a:r>
            <a:r>
              <a:rPr lang="en-US" sz="2800" dirty="0" err="1" smtClean="0"/>
              <a:t>gt</a:t>
            </a:r>
            <a:r>
              <a:rPr lang="en-US" sz="2800" dirty="0" smtClean="0"/>
              <a:t>        v(3) = 8 + 10</a:t>
            </a:r>
            <a:r>
              <a:rPr lang="en-US" sz="2800" dirty="0" smtClean="0">
                <a:latin typeface="Times New Roman"/>
                <a:cs typeface="Times New Roman"/>
              </a:rPr>
              <a:t>·</a:t>
            </a:r>
            <a:r>
              <a:rPr lang="en-US" sz="2800" dirty="0" smtClean="0">
                <a:cs typeface="Times New Roman" pitchFamily="18" charset="0"/>
              </a:rPr>
              <a:t>3 = 38</a:t>
            </a:r>
            <a:r>
              <a:rPr lang="ru-RU" sz="2800" dirty="0" smtClean="0">
                <a:cs typeface="Times New Roman" pitchFamily="18" charset="0"/>
              </a:rPr>
              <a:t>м/с</a:t>
            </a:r>
          </a:p>
          <a:p>
            <a:r>
              <a:rPr lang="ru-RU" sz="2800" i="1" dirty="0" smtClean="0">
                <a:solidFill>
                  <a:srgbClr val="002060"/>
                </a:solidFill>
              </a:rPr>
              <a:t>Найти координату через 3с</a:t>
            </a:r>
          </a:p>
          <a:p>
            <a:pPr>
              <a:buNone/>
            </a:pPr>
            <a:r>
              <a:rPr lang="ru-RU" sz="2800" dirty="0" smtClean="0"/>
              <a:t>      </a:t>
            </a:r>
            <a:r>
              <a:rPr lang="en-US" sz="2800" dirty="0" smtClean="0"/>
              <a:t>x=x</a:t>
            </a:r>
            <a:r>
              <a:rPr lang="en-US" sz="1400" dirty="0" smtClean="0"/>
              <a:t>0 </a:t>
            </a:r>
            <a:r>
              <a:rPr lang="en-US" sz="2800" dirty="0" smtClean="0"/>
              <a:t>–v</a:t>
            </a:r>
            <a:r>
              <a:rPr lang="en-US" sz="1400" dirty="0" smtClean="0"/>
              <a:t>0</a:t>
            </a:r>
            <a:r>
              <a:rPr lang="en-US" sz="2800" dirty="0" smtClean="0"/>
              <a:t>t – gt</a:t>
            </a:r>
            <a:r>
              <a:rPr lang="en-US" sz="2800" dirty="0" smtClean="0">
                <a:latin typeface="Times New Roman"/>
                <a:cs typeface="Times New Roman"/>
              </a:rPr>
              <a:t>²/</a:t>
            </a:r>
            <a:r>
              <a:rPr lang="en-US" sz="2800" dirty="0" smtClean="0">
                <a:cs typeface="Times New Roman"/>
              </a:rPr>
              <a:t>2      x = 85</a:t>
            </a:r>
            <a:r>
              <a:rPr lang="ru-RU" sz="2800" dirty="0" smtClean="0">
                <a:cs typeface="Times New Roman"/>
              </a:rPr>
              <a:t> </a:t>
            </a:r>
            <a:r>
              <a:rPr lang="en-US" sz="2800" dirty="0" smtClean="0">
                <a:cs typeface="Times New Roman"/>
              </a:rPr>
              <a:t>-</a:t>
            </a:r>
            <a:r>
              <a:rPr lang="ru-RU" sz="2800" dirty="0" smtClean="0">
                <a:cs typeface="Times New Roman"/>
              </a:rPr>
              <a:t> </a:t>
            </a:r>
            <a:r>
              <a:rPr lang="en-US" sz="2800" dirty="0" smtClean="0">
                <a:cs typeface="Times New Roman"/>
              </a:rPr>
              <a:t>8·3</a:t>
            </a:r>
            <a:r>
              <a:rPr lang="ru-RU" sz="2800" dirty="0" smtClean="0">
                <a:cs typeface="Times New Roman"/>
              </a:rPr>
              <a:t> </a:t>
            </a:r>
            <a:r>
              <a:rPr lang="en-US" sz="2800" dirty="0" smtClean="0">
                <a:cs typeface="Times New Roman"/>
              </a:rPr>
              <a:t>-</a:t>
            </a:r>
            <a:r>
              <a:rPr lang="ru-RU" sz="2800" dirty="0" smtClean="0">
                <a:cs typeface="Times New Roman"/>
              </a:rPr>
              <a:t> </a:t>
            </a:r>
            <a:r>
              <a:rPr lang="en-US" sz="2800" dirty="0" smtClean="0">
                <a:cs typeface="Times New Roman"/>
              </a:rPr>
              <a:t>10·9/2</a:t>
            </a:r>
            <a:r>
              <a:rPr lang="ru-RU" sz="2800" dirty="0" smtClean="0">
                <a:cs typeface="Times New Roman"/>
              </a:rPr>
              <a:t> </a:t>
            </a:r>
            <a:r>
              <a:rPr lang="en-US" sz="2800" dirty="0" smtClean="0">
                <a:cs typeface="Times New Roman"/>
              </a:rPr>
              <a:t>=</a:t>
            </a:r>
            <a:r>
              <a:rPr lang="ru-RU" sz="2800" dirty="0" smtClean="0">
                <a:cs typeface="Times New Roman"/>
              </a:rPr>
              <a:t> </a:t>
            </a:r>
            <a:r>
              <a:rPr lang="en-US" sz="2800" dirty="0" smtClean="0">
                <a:cs typeface="Times New Roman"/>
              </a:rPr>
              <a:t>16</a:t>
            </a:r>
            <a:r>
              <a:rPr lang="ru-RU" sz="2800" dirty="0" smtClean="0">
                <a:cs typeface="Times New Roman"/>
              </a:rPr>
              <a:t>м</a:t>
            </a:r>
          </a:p>
          <a:p>
            <a:r>
              <a:rPr lang="ru-RU" sz="2800" i="1" dirty="0" smtClean="0">
                <a:solidFill>
                  <a:srgbClr val="002060"/>
                </a:solidFill>
                <a:cs typeface="Times New Roman"/>
              </a:rPr>
              <a:t>Через сколько времени тело достигнет Земли</a:t>
            </a:r>
          </a:p>
          <a:p>
            <a:pPr>
              <a:buNone/>
            </a:pPr>
            <a:r>
              <a:rPr lang="ru-RU" sz="2800" dirty="0" smtClean="0">
                <a:cs typeface="Times New Roman"/>
              </a:rPr>
              <a:t>    </a:t>
            </a:r>
            <a:r>
              <a:rPr lang="en-US" sz="2800" dirty="0" smtClean="0">
                <a:cs typeface="Times New Roman"/>
              </a:rPr>
              <a:t>x=0    5t²+8t – 85 =0    D=441     t</a:t>
            </a:r>
            <a:r>
              <a:rPr lang="en-US" sz="1400" dirty="0" smtClean="0">
                <a:cs typeface="Times New Roman"/>
              </a:rPr>
              <a:t>1</a:t>
            </a:r>
            <a:r>
              <a:rPr lang="en-US" sz="2800" dirty="0" smtClean="0">
                <a:cs typeface="Times New Roman"/>
              </a:rPr>
              <a:t> = 3,4c    t</a:t>
            </a:r>
            <a:r>
              <a:rPr lang="en-US" sz="1400" dirty="0" smtClean="0">
                <a:cs typeface="Times New Roman"/>
              </a:rPr>
              <a:t>2</a:t>
            </a:r>
            <a:r>
              <a:rPr lang="en-US" sz="2800" dirty="0" smtClean="0">
                <a:cs typeface="Times New Roman"/>
              </a:rPr>
              <a:t> = -5c</a:t>
            </a:r>
          </a:p>
          <a:p>
            <a:r>
              <a:rPr lang="ru-RU" sz="2800" i="1" dirty="0" smtClean="0">
                <a:solidFill>
                  <a:srgbClr val="002060"/>
                </a:solidFill>
              </a:rPr>
              <a:t>С какой скоростью он ударится  о Землю</a:t>
            </a:r>
          </a:p>
          <a:p>
            <a:pPr>
              <a:buNone/>
            </a:pPr>
            <a:r>
              <a:rPr lang="ru-RU" sz="2800" dirty="0" smtClean="0"/>
              <a:t>   </a:t>
            </a:r>
            <a:r>
              <a:rPr lang="en-US" sz="2800" dirty="0" smtClean="0"/>
              <a:t>  v = v</a:t>
            </a:r>
            <a:r>
              <a:rPr lang="en-US" sz="1400" dirty="0" smtClean="0"/>
              <a:t>0</a:t>
            </a:r>
            <a:r>
              <a:rPr lang="en-US" sz="2800" dirty="0" smtClean="0"/>
              <a:t> + </a:t>
            </a:r>
            <a:r>
              <a:rPr lang="en-US" sz="2800" dirty="0" err="1" smtClean="0"/>
              <a:t>gt</a:t>
            </a:r>
            <a:r>
              <a:rPr lang="en-US" sz="2800" dirty="0" smtClean="0"/>
              <a:t>        v = 8 +10</a:t>
            </a:r>
            <a:r>
              <a:rPr lang="en-US" sz="2800" dirty="0" smtClean="0">
                <a:cs typeface="Times New Roman"/>
              </a:rPr>
              <a:t>·3,4 = 42</a:t>
            </a:r>
            <a:r>
              <a:rPr lang="ru-RU" sz="2800" dirty="0" smtClean="0">
                <a:cs typeface="Times New Roman"/>
              </a:rPr>
              <a:t>м/с</a:t>
            </a:r>
            <a:endParaRPr lang="ru-RU" sz="2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0800000" flipV="1">
            <a:off x="6929454" y="4214818"/>
            <a:ext cx="857256" cy="4286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294</TotalTime>
  <Words>820</Words>
  <Application>Microsoft Office PowerPoint</Application>
  <PresentationFormat>Екран (4:3)</PresentationFormat>
  <Paragraphs>160</Paragraphs>
  <Slides>12</Slides>
  <Notes>11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5" baseType="lpstr">
      <vt:lpstr>1_Трек</vt:lpstr>
      <vt:lpstr>Тема Office</vt:lpstr>
      <vt:lpstr>Equation</vt:lpstr>
      <vt:lpstr>УРОК  ФИЗИКИ  В  10  КЛАССЕ</vt:lpstr>
      <vt:lpstr>ЗАДАЧА (устно) </vt:lpstr>
      <vt:lpstr>НЕМНОГО   ТЕОРИИ</vt:lpstr>
      <vt:lpstr>ВСТАВКА К УРОКУ</vt:lpstr>
      <vt:lpstr>УСКОРЕНИИЕ    СВОБОДНОГО ПАДЕНИЯ</vt:lpstr>
      <vt:lpstr>Презентація PowerPoint</vt:lpstr>
      <vt:lpstr>ФОРМУЛЫ</vt:lpstr>
      <vt:lpstr>ВОПРОСЫ</vt:lpstr>
      <vt:lpstr>Камень брошен вниз с высоты 85м со скоростью 8м/с</vt:lpstr>
      <vt:lpstr>Тело брошено вверх со скоростью 50м/с</vt:lpstr>
      <vt:lpstr>ЗАДАЧА</vt:lpstr>
      <vt:lpstr>ДОМАШНЕЕ 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НЕМНОГО   ТЕОРИИ</dc:title>
  <cp:lastModifiedBy>LEGION</cp:lastModifiedBy>
  <cp:revision>29</cp:revision>
  <dcterms:modified xsi:type="dcterms:W3CDTF">2015-03-30T08:12:19Z</dcterms:modified>
</cp:coreProperties>
</file>