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notesMasterIdLst>
    <p:notesMasterId r:id="rId13"/>
  </p:notesMasterIdLst>
  <p:sldIdLst>
    <p:sldId id="267" r:id="rId3"/>
    <p:sldId id="266" r:id="rId4"/>
    <p:sldId id="263" r:id="rId5"/>
    <p:sldId id="257" r:id="rId6"/>
    <p:sldId id="262" r:id="rId7"/>
    <p:sldId id="258" r:id="rId8"/>
    <p:sldId id="259" r:id="rId9"/>
    <p:sldId id="260" r:id="rId10"/>
    <p:sldId id="261" r:id="rId11"/>
    <p:sldId id="264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60" autoAdjust="0"/>
    <p:restoredTop sz="58353" autoAdjust="0"/>
  </p:normalViewPr>
  <p:slideViewPr>
    <p:cSldViewPr>
      <p:cViewPr varScale="1">
        <p:scale>
          <a:sx n="65" d="100"/>
          <a:sy n="65" d="100"/>
        </p:scale>
        <p:origin x="-546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9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6" Type="http://schemas.openxmlformats.org/officeDocument/2006/relationships/image" Target="../media/image14.wmf"/><Relationship Id="rId5" Type="http://schemas.openxmlformats.org/officeDocument/2006/relationships/image" Target="../media/image13.wmf"/><Relationship Id="rId4" Type="http://schemas.openxmlformats.org/officeDocument/2006/relationships/image" Target="../media/image1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DED164-0EE4-48D3-B479-A405080FACA3}" type="datetimeFigureOut">
              <a:rPr lang="uk-UA" smtClean="0"/>
              <a:t>30.03.2015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A0C177-BAEE-45AB-B5EF-154144591D85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858968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&#1047;&#1072;&#1082;&#1086;&#1085;%20&#1089;&#1083;&#1086;&#1078;&#1077;&#1085;&#1080;&#1103;%20&#1089;&#1082;&#1086;&#1088;&#1086;&#1089;&#1090;&#1077;&#1081;.swf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400" kern="1200" cap="all" dirty="0" smtClean="0"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latin typeface="+mn-lt"/>
              <a:ea typeface="+mn-ea"/>
              <a:cs typeface="+mn-cs"/>
            </a:endParaRPr>
          </a:p>
          <a:p>
            <a:r>
              <a:rPr lang="ru-RU" sz="1600" b="1" dirty="0" smtClean="0">
                <a:solidFill>
                  <a:srgbClr val="7030A0"/>
                </a:solidFill>
                <a:latin typeface="Monotype Corsiva" pitchFamily="66" charset="0"/>
                <a:cs typeface="Arial" charset="0"/>
              </a:rPr>
              <a:t>Сложение  скоростей</a:t>
            </a:r>
          </a:p>
          <a:p>
            <a:endParaRPr lang="ru-RU" dirty="0" smtClean="0"/>
          </a:p>
          <a:p>
            <a:endParaRPr lang="ru-RU" dirty="0" smtClean="0"/>
          </a:p>
          <a:p>
            <a:pPr>
              <a:buFont typeface="Wingdings 2" pitchFamily="18" charset="2"/>
              <a:buNone/>
            </a:pPr>
            <a:r>
              <a:rPr lang="ru-RU" dirty="0" smtClean="0"/>
              <a:t> </a:t>
            </a:r>
          </a:p>
          <a:p>
            <a:endParaRPr lang="ru-RU" dirty="0" smtClean="0"/>
          </a:p>
          <a:p>
            <a:r>
              <a:rPr lang="ru-RU" i="1" dirty="0" smtClean="0">
                <a:latin typeface="Georgia" pitchFamily="18" charset="0"/>
              </a:rPr>
              <a:t>Учитель</a:t>
            </a:r>
            <a:r>
              <a:rPr lang="ru-RU" dirty="0" smtClean="0">
                <a:latin typeface="Georgia" pitchFamily="18" charset="0"/>
              </a:rPr>
              <a:t>  </a:t>
            </a:r>
            <a:r>
              <a:rPr lang="ru-RU" dirty="0" smtClean="0">
                <a:solidFill>
                  <a:srgbClr val="C00000"/>
                </a:solidFill>
                <a:latin typeface="Georgia" pitchFamily="18" charset="0"/>
              </a:rPr>
              <a:t>Кононов Геннадий  Григорьевич</a:t>
            </a:r>
          </a:p>
          <a:p>
            <a:r>
              <a:rPr lang="ru-RU" dirty="0" smtClean="0">
                <a:latin typeface="Georgia" pitchFamily="18" charset="0"/>
              </a:rPr>
              <a:t>СОШ № 29  </a:t>
            </a:r>
            <a:r>
              <a:rPr lang="ru-RU" i="1" dirty="0" smtClean="0">
                <a:latin typeface="Georgia" pitchFamily="18" charset="0"/>
              </a:rPr>
              <a:t>Славянский район </a:t>
            </a:r>
          </a:p>
          <a:p>
            <a:pPr>
              <a:buFont typeface="Wingdings 2" pitchFamily="18" charset="2"/>
              <a:buNone/>
            </a:pPr>
            <a:r>
              <a:rPr lang="ru-RU" i="1" dirty="0" smtClean="0">
                <a:latin typeface="Georgia" pitchFamily="18" charset="0"/>
              </a:rPr>
              <a:t>                         Краснодарского  края</a:t>
            </a:r>
            <a:endParaRPr lang="ru-RU" i="1" dirty="0" smtClean="0">
              <a:latin typeface="Georgia" pitchFamily="18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A0C177-BAEE-45AB-B5EF-154144591D85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317173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smtClean="0">
                <a:solidFill>
                  <a:srgbClr val="FF0000"/>
                </a:solidFill>
              </a:rPr>
              <a:t>САМОСТОЯТЕЛЬНО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A0C177-BAEE-45AB-B5EF-154144591D85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764675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НЕРАВНОМЕРНОЕ    ДВИЖЕНИЕ</a:t>
            </a:r>
          </a:p>
          <a:p>
            <a:r>
              <a:rPr lang="ru-RU" dirty="0" smtClean="0"/>
              <a:t>Характеристики </a:t>
            </a:r>
            <a:r>
              <a:rPr lang="en-US" dirty="0" smtClean="0"/>
              <a:t> </a:t>
            </a:r>
            <a:r>
              <a:rPr lang="ru-RU" dirty="0" smtClean="0"/>
              <a:t>движения</a:t>
            </a:r>
            <a:endParaRPr lang="en-US" dirty="0" smtClean="0"/>
          </a:p>
          <a:p>
            <a:pPr>
              <a:buFont typeface="Arial" charset="0"/>
              <a:buNone/>
            </a:pPr>
            <a:r>
              <a:rPr lang="en-US" dirty="0" smtClean="0"/>
              <a:t>    a) </a:t>
            </a:r>
            <a:r>
              <a:rPr lang="ru-RU" i="1" dirty="0" smtClean="0">
                <a:solidFill>
                  <a:srgbClr val="7030A0"/>
                </a:solidFill>
              </a:rPr>
              <a:t>средняя скорость </a:t>
            </a:r>
            <a:r>
              <a:rPr lang="ru-RU" dirty="0" smtClean="0"/>
              <a:t>(весь путь разделить </a:t>
            </a:r>
          </a:p>
          <a:p>
            <a:pPr>
              <a:buFont typeface="Arial" charset="0"/>
              <a:buNone/>
            </a:pPr>
            <a:r>
              <a:rPr lang="ru-RU" dirty="0" smtClean="0"/>
              <a:t>            на всё время)</a:t>
            </a:r>
          </a:p>
          <a:p>
            <a:pPr>
              <a:buFont typeface="Arial" charset="0"/>
              <a:buNone/>
            </a:pPr>
            <a:r>
              <a:rPr lang="ru-RU" dirty="0" smtClean="0"/>
              <a:t>                              </a:t>
            </a:r>
            <a:r>
              <a:rPr lang="en-US" sz="1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9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cp</a:t>
            </a:r>
            <a:r>
              <a:rPr lang="en-US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= s/t </a:t>
            </a:r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dirty="0" smtClean="0"/>
              <a:t>    б) </a:t>
            </a:r>
            <a:r>
              <a:rPr lang="ru-RU" dirty="0" smtClean="0">
                <a:solidFill>
                  <a:srgbClr val="7030A0"/>
                </a:solidFill>
              </a:rPr>
              <a:t>мгновенная скорость </a:t>
            </a:r>
            <a:r>
              <a:rPr lang="ru-RU" dirty="0" smtClean="0"/>
              <a:t>– скорость  в</a:t>
            </a:r>
          </a:p>
          <a:p>
            <a:pPr>
              <a:buFont typeface="Arial" charset="0"/>
              <a:buNone/>
            </a:pPr>
            <a:r>
              <a:rPr lang="ru-RU" dirty="0" smtClean="0"/>
              <a:t>  данной точке траектории (радар, спидометр)</a:t>
            </a:r>
          </a:p>
          <a:p>
            <a:pPr>
              <a:buFont typeface="Arial" charset="0"/>
              <a:buNone/>
            </a:pPr>
            <a:r>
              <a:rPr lang="ru-RU" dirty="0" smtClean="0"/>
              <a:t>                      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sz="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мгн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= ∆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r/∆t    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при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∆t→0</a:t>
            </a:r>
            <a:r>
              <a:rPr lang="en-US" dirty="0" smtClean="0"/>
              <a:t> </a:t>
            </a:r>
            <a:endParaRPr lang="ru-RU" dirty="0" smtClean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A0C177-BAEE-45AB-B5EF-154144591D85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459153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</a:rPr>
              <a:t>Видеовставка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«Сложение скоростей»</a:t>
            </a:r>
          </a:p>
          <a:p>
            <a:endParaRPr lang="ru-RU" dirty="0" smtClean="0"/>
          </a:p>
          <a:p>
            <a:endParaRPr lang="ru-RU" dirty="0" smtClean="0"/>
          </a:p>
          <a:p>
            <a:pPr>
              <a:buFont typeface="Arial" charset="0"/>
              <a:buNone/>
            </a:pPr>
            <a:r>
              <a:rPr lang="ru-RU" dirty="0" smtClean="0"/>
              <a:t>                   </a:t>
            </a:r>
            <a:r>
              <a:rPr lang="ru-RU" dirty="0" smtClean="0">
                <a:hlinkClick r:id="rId3" action="ppaction://hlinkfile"/>
              </a:rPr>
              <a:t>Закон сложения скоростей</a:t>
            </a:r>
            <a:endParaRPr lang="ru-RU" dirty="0" smtClean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A0C177-BAEE-45AB-B5EF-154144591D85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98774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СЛОЖЕНИЕ    СКОРОСТЕЙ</a:t>
            </a:r>
          </a:p>
          <a:p>
            <a:r>
              <a:rPr lang="ru-RU" dirty="0" smtClean="0"/>
              <a:t>А) движение в одну сторону</a:t>
            </a:r>
            <a:endParaRPr lang="en-US" dirty="0" smtClean="0"/>
          </a:p>
          <a:p>
            <a:pPr>
              <a:buFont typeface="Arial" charset="0"/>
              <a:buNone/>
            </a:pPr>
            <a:r>
              <a:rPr lang="en-US" dirty="0" smtClean="0"/>
              <a:t>                                        </a:t>
            </a:r>
            <a:r>
              <a:rPr lang="en-US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21</a:t>
            </a:r>
            <a:r>
              <a:rPr lang="en-US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= v</a:t>
            </a:r>
            <a:r>
              <a:rPr lang="en-US" sz="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– v</a:t>
            </a:r>
            <a:r>
              <a:rPr lang="en-US" sz="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   </a:t>
            </a:r>
            <a:r>
              <a:rPr lang="ru-RU" sz="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en-US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= v</a:t>
            </a:r>
            <a:r>
              <a:rPr lang="en-US" sz="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– v</a:t>
            </a:r>
            <a:r>
              <a:rPr lang="en-US" sz="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en-US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/>
              <a:t>Б) движение в противоположные стороны</a:t>
            </a:r>
          </a:p>
          <a:p>
            <a:pPr>
              <a:buFont typeface="Arial" charset="0"/>
              <a:buNone/>
            </a:pPr>
            <a:r>
              <a:rPr lang="en-US" dirty="0" smtClean="0"/>
              <a:t> </a:t>
            </a:r>
            <a:r>
              <a:rPr lang="ru-RU" dirty="0" smtClean="0"/>
              <a:t>                                    </a:t>
            </a:r>
            <a:r>
              <a:rPr lang="en-US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21</a:t>
            </a:r>
            <a:r>
              <a:rPr lang="en-US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-(</a:t>
            </a:r>
            <a:r>
              <a:rPr lang="en-US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v</a:t>
            </a:r>
            <a:r>
              <a:rPr lang="en-US" sz="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en-US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= v</a:t>
            </a:r>
            <a:r>
              <a:rPr lang="en-US" sz="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v</a:t>
            </a:r>
            <a:r>
              <a:rPr lang="en-US" sz="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8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/>
              <a:t>В) перпендикулярно</a:t>
            </a:r>
          </a:p>
          <a:p>
            <a:pPr>
              <a:buFont typeface="Arial" charset="0"/>
              <a:buNone/>
            </a:pPr>
            <a:endParaRPr lang="ru-RU" dirty="0" smtClean="0"/>
          </a:p>
          <a:p>
            <a:pPr>
              <a:buFont typeface="Arial" charset="0"/>
              <a:buNone/>
            </a:pP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A0C177-BAEE-45AB-B5EF-154144591D85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448657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rgbClr val="FF0000"/>
                </a:solidFill>
              </a:rPr>
              <a:t>ЗАДАЧА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A0C177-BAEE-45AB-B5EF-154144591D85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291070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</a:t>
            </a:r>
          </a:p>
          <a:p>
            <a:r>
              <a:rPr lang="ru-RU" sz="1200" i="1" dirty="0" smtClean="0"/>
              <a:t>Скорость катера в неподвижной воде 10м/с, скорость течения реки 2м/с. Найти среднюю скорость катера при движении из пункта А в пункт Б и обратно, если расстояние между пунктами 4800м.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A0C177-BAEE-45AB-B5EF-154144591D85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285270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</a:t>
            </a:r>
          </a:p>
          <a:p>
            <a:r>
              <a:rPr lang="ru-RU" dirty="0" smtClean="0"/>
              <a:t>Дано:                                 Решение</a:t>
            </a:r>
          </a:p>
          <a:p>
            <a:pPr>
              <a:buFont typeface="Arial" charset="0"/>
              <a:buNone/>
            </a:pPr>
            <a:r>
              <a:rPr lang="ru-RU" dirty="0" smtClean="0"/>
              <a:t>  </a:t>
            </a:r>
            <a:r>
              <a:rPr lang="en-US" dirty="0" smtClean="0"/>
              <a:t>v</a:t>
            </a:r>
            <a:r>
              <a:rPr lang="en-US" sz="800" dirty="0" smtClean="0"/>
              <a:t>1</a:t>
            </a:r>
            <a:r>
              <a:rPr lang="en-US" dirty="0" smtClean="0"/>
              <a:t> = 10</a:t>
            </a:r>
            <a:r>
              <a:rPr lang="ru-RU" dirty="0" smtClean="0"/>
              <a:t>м/с                                               </a:t>
            </a:r>
            <a:r>
              <a:rPr lang="ru-RU" sz="1050" i="1" dirty="0" smtClean="0"/>
              <a:t>(по течению)</a:t>
            </a:r>
            <a:r>
              <a:rPr lang="ru-RU" i="1" dirty="0" smtClean="0"/>
              <a:t>           </a:t>
            </a:r>
            <a:endParaRPr lang="en-US" i="1" dirty="0" smtClean="0"/>
          </a:p>
          <a:p>
            <a:pPr>
              <a:buFont typeface="Arial" charset="0"/>
              <a:buNone/>
            </a:pPr>
            <a:r>
              <a:rPr lang="en-US" dirty="0" smtClean="0"/>
              <a:t>  v</a:t>
            </a:r>
            <a:r>
              <a:rPr lang="en-US" sz="800" dirty="0" smtClean="0"/>
              <a:t>2</a:t>
            </a:r>
            <a:r>
              <a:rPr lang="en-US" dirty="0" smtClean="0"/>
              <a:t> = 2</a:t>
            </a:r>
            <a:r>
              <a:rPr lang="ru-RU" dirty="0" smtClean="0"/>
              <a:t>м/с</a:t>
            </a:r>
            <a:endParaRPr lang="en-US" dirty="0" smtClean="0"/>
          </a:p>
          <a:p>
            <a:pPr>
              <a:buFont typeface="Arial" charset="0"/>
              <a:buNone/>
            </a:pPr>
            <a:r>
              <a:rPr lang="en-US" dirty="0" smtClean="0"/>
              <a:t>   s = 4800</a:t>
            </a:r>
            <a:r>
              <a:rPr lang="ru-RU" dirty="0" smtClean="0"/>
              <a:t>м                                               </a:t>
            </a:r>
            <a:r>
              <a:rPr lang="ru-RU" sz="1050" dirty="0" smtClean="0"/>
              <a:t>(</a:t>
            </a:r>
            <a:r>
              <a:rPr lang="ru-RU" sz="1050" i="1" dirty="0" smtClean="0"/>
              <a:t>против)</a:t>
            </a:r>
            <a:endParaRPr lang="en-US" i="1" dirty="0" smtClean="0"/>
          </a:p>
          <a:p>
            <a:pPr>
              <a:buFont typeface="Arial" charset="0"/>
              <a:buNone/>
            </a:pPr>
            <a:r>
              <a:rPr lang="en-US" dirty="0" smtClean="0"/>
              <a:t>   </a:t>
            </a:r>
            <a:r>
              <a:rPr lang="en-US" dirty="0" err="1" smtClean="0"/>
              <a:t>v</a:t>
            </a:r>
            <a:r>
              <a:rPr lang="en-US" sz="800" dirty="0" err="1" smtClean="0"/>
              <a:t>cp</a:t>
            </a:r>
            <a:r>
              <a:rPr lang="en-US" dirty="0" smtClean="0"/>
              <a:t> = ?</a:t>
            </a:r>
          </a:p>
          <a:p>
            <a:pPr>
              <a:buFont typeface="Arial" charset="0"/>
              <a:buNone/>
            </a:pPr>
            <a:endParaRPr lang="ru-RU" dirty="0" smtClean="0"/>
          </a:p>
          <a:p>
            <a:pPr>
              <a:buFont typeface="Arial" charset="0"/>
              <a:buNone/>
            </a:pPr>
            <a:r>
              <a:rPr lang="ru-RU" dirty="0" smtClean="0">
                <a:solidFill>
                  <a:srgbClr val="FF0000"/>
                </a:solidFill>
              </a:rPr>
              <a:t>                              Ответ: 9,6м/с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A0C177-BAEE-45AB-B5EF-154144591D85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378669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rgbClr val="FF0000"/>
                </a:solidFill>
              </a:rPr>
              <a:t>САМОСТОЯТЕЛЬНО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A0C177-BAEE-45AB-B5EF-154144591D85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529051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rgbClr val="FF0000"/>
                </a:solidFill>
              </a:rPr>
              <a:t>САМОСТОЯТЕЛЬНО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A0C177-BAEE-45AB-B5EF-154144591D85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803987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2EBE51-97D6-4684-85CE-FDC8CDEB7A59}" type="datetimeFigureOut">
              <a:rPr lang="ru-RU"/>
              <a:pPr>
                <a:defRPr/>
              </a:pPr>
              <a:t>30.03.2015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251889-5684-472D-A508-F85F9870D96A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2EC998-A305-4F3D-A093-5DA1BABB0205}" type="datetimeFigureOut">
              <a:rPr lang="ru-RU"/>
              <a:pPr>
                <a:defRPr/>
              </a:pPr>
              <a:t>30.03.2015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E055F3-19B3-49BE-8DCA-CA7C5B0C8F3E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BF42E0-95CD-4AB8-8CE0-CBE87937CF2D}" type="datetimeFigureOut">
              <a:rPr lang="ru-RU"/>
              <a:pPr>
                <a:defRPr/>
              </a:pPr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01D6A8-34D0-43B0-BAF5-A7B5975887A8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AF1466-760C-4C09-9C94-E95FC92E40F1}" type="datetimeFigureOut">
              <a:rPr lang="ru-RU"/>
              <a:pPr>
                <a:defRPr/>
              </a:pPr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220200-6C1A-4636-9CAC-AD9C56E67F57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D48CC9-A3D8-40C7-83FB-FBA84AD3C889}" type="datetimeFigureOut">
              <a:rPr lang="ru-RU"/>
              <a:pPr>
                <a:defRPr/>
              </a:pPr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309470-1A10-4AD9-B2FB-6FAFCC1ED6F8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F3AD3D-5EED-452A-899B-B2184D145D5F}" type="datetimeFigureOut">
              <a:rPr lang="ru-RU"/>
              <a:pPr>
                <a:defRPr/>
              </a:pPr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C0EC23-B6E0-4D01-90D9-93BD2B92C5B1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558196-562C-49DE-A4D7-CFAB4108BCA4}" type="datetimeFigureOut">
              <a:rPr lang="ru-RU"/>
              <a:pPr>
                <a:defRPr/>
              </a:pPr>
              <a:t>30.03.2015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A61B1F-695C-4CD5-B580-124D1B8A4D81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AE2B5-6C26-4D2A-AC4B-668CD280BB88}" type="datetimeFigureOut">
              <a:rPr lang="ru-RU"/>
              <a:pPr>
                <a:defRPr/>
              </a:pPr>
              <a:t>30.03.2015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96D598-6C56-4EAE-B14D-0EF114FA712D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9FF9CA-67A5-479A-90F1-EE54E79644FD}" type="datetimeFigureOut">
              <a:rPr lang="ru-RU"/>
              <a:pPr>
                <a:defRPr/>
              </a:pPr>
              <a:t>30.03.2015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5A75A4-AF66-4384-8165-B0C29C5C8942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DA36F2-4798-4DC4-9870-09D0492E545F}" type="datetimeFigureOut">
              <a:rPr lang="ru-RU"/>
              <a:pPr>
                <a:defRPr/>
              </a:pPr>
              <a:t>30.03.2015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A6D6B4-1A56-4D74-A8C3-83BDE37F3CA8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2D5C5E-AC68-4A8A-9DAF-DA0DCD198898}" type="datetimeFigureOut">
              <a:rPr lang="ru-RU"/>
              <a:pPr>
                <a:defRPr/>
              </a:pPr>
              <a:t>30.03.2015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7B53AD-41B9-42E7-883E-11E54E59B6C0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D68F2A-8FAC-4B67-9C25-50F044E75BB9}" type="datetimeFigureOut">
              <a:rPr lang="ru-RU"/>
              <a:pPr>
                <a:defRPr/>
              </a:pPr>
              <a:t>30.03.2015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D28324-9437-4F84-AE92-BCC7FEEE08BF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E6BCDB-D385-46BC-AC0F-34E42BAFDEF3}" type="datetimeFigureOut">
              <a:rPr lang="ru-RU"/>
              <a:pPr>
                <a:defRPr/>
              </a:pPr>
              <a:t>30.03.2015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118E43-D10F-4B0E-AF08-38CB163CD53D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550D55-F6C6-4EB7-A1D3-ED84A4727BC1}" type="datetimeFigureOut">
              <a:rPr lang="ru-RU"/>
              <a:pPr>
                <a:defRPr/>
              </a:pPr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4715B1-B687-4CE5-B23A-CC79BC308482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D9CCF5-6DEF-42F0-9243-5388E5BE35A1}" type="datetimeFigureOut">
              <a:rPr lang="ru-RU"/>
              <a:pPr>
                <a:defRPr/>
              </a:pPr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96CB00-C012-43B8-9559-8A40D6BF4A7A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E2539E-B036-490C-B658-2251F323A509}" type="datetimeFigureOut">
              <a:rPr lang="ru-RU"/>
              <a:pPr>
                <a:defRPr/>
              </a:pPr>
              <a:t>30.03.2015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9650BD-2990-4793-8378-466C17E8D484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09CB7A-DAEB-43D8-8A71-68C7036FB4FC}" type="datetimeFigureOut">
              <a:rPr lang="ru-RU"/>
              <a:pPr>
                <a:defRPr/>
              </a:pPr>
              <a:t>30.03.2015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CB3C89-6D81-491E-8D78-53223E24C18D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F82AD6-CE08-4F9A-938E-E5474A4EB7BD}" type="datetimeFigureOut">
              <a:rPr lang="ru-RU"/>
              <a:pPr>
                <a:defRPr/>
              </a:pPr>
              <a:t>30.03.2015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4343F1-9C98-490D-9A8E-731E84479EB6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B247F6-6C17-49FA-BCB7-8E3D3A3C5F4F}" type="datetimeFigureOut">
              <a:rPr lang="ru-RU"/>
              <a:pPr>
                <a:defRPr/>
              </a:pPr>
              <a:t>30.03.2015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874245-6DB0-4E78-8ADF-5D3B060626CA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693705-8A15-4A13-989C-486F8FD796C5}" type="datetimeFigureOut">
              <a:rPr lang="ru-RU"/>
              <a:pPr>
                <a:defRPr/>
              </a:pPr>
              <a:t>30.03.2015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5CB0D0-4187-4A35-AC96-28EB128C3F52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3F3ACE-9B28-46F6-9E84-40083EA3DB1A}" type="datetimeFigureOut">
              <a:rPr lang="ru-RU"/>
              <a:pPr>
                <a:defRPr/>
              </a:pPr>
              <a:t>30.03.2015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8578A9-47D6-428D-8E6B-D69ED35F33B1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41000-7533-49A8-956B-BC3E3930B452}" type="datetimeFigureOut">
              <a:rPr lang="ru-RU"/>
              <a:pPr>
                <a:defRPr/>
              </a:pPr>
              <a:t>30.03.2015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304628-8879-4929-B061-A8A8970324E1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701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F779E8A-BF53-497D-8C70-5B86FDA4452B}" type="datetimeFigureOut">
              <a:rPr lang="ru-RU"/>
              <a:pPr>
                <a:defRPr/>
              </a:pPr>
              <a:t>30.03.2015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105C70-1F4C-4F6B-B8F7-36BA010ED602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695" r:id="rId4"/>
    <p:sldLayoutId id="2147483710" r:id="rId5"/>
    <p:sldLayoutId id="2147483694" r:id="rId6"/>
    <p:sldLayoutId id="2147483711" r:id="rId7"/>
    <p:sldLayoutId id="2147483712" r:id="rId8"/>
    <p:sldLayoutId id="2147483713" r:id="rId9"/>
    <p:sldLayoutId id="2147483693" r:id="rId10"/>
    <p:sldLayoutId id="2147483714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331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E6E9B2E-F4B9-4C61-863D-7F38844AD380}" type="datetimeFigureOut">
              <a:rPr lang="ru-RU"/>
              <a:pPr>
                <a:defRPr/>
              </a:pPr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8CFF765-B095-4979-974F-57937F1F3C88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5" r:id="rId2"/>
    <p:sldLayoutId id="2147483704" r:id="rId3"/>
    <p:sldLayoutId id="2147483703" r:id="rId4"/>
    <p:sldLayoutId id="2147483702" r:id="rId5"/>
    <p:sldLayoutId id="2147483701" r:id="rId6"/>
    <p:sldLayoutId id="2147483700" r:id="rId7"/>
    <p:sldLayoutId id="2147483699" r:id="rId8"/>
    <p:sldLayoutId id="2147483698" r:id="rId9"/>
    <p:sldLayoutId id="2147483697" r:id="rId10"/>
    <p:sldLayoutId id="2147483696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&#1047;&#1072;&#1082;&#1086;&#1085;%20&#1089;&#1083;&#1086;&#1078;&#1077;&#1085;&#1080;&#1103;%20&#1089;&#1082;&#1086;&#1088;&#1086;&#1089;&#1090;&#1077;&#1081;.swf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7.wmf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13" Type="http://schemas.openxmlformats.org/officeDocument/2006/relationships/image" Target="../media/image13.wmf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10.wmf"/><Relationship Id="rId12" Type="http://schemas.openxmlformats.org/officeDocument/2006/relationships/oleObject" Target="../embeddings/oleObject6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12.wmf"/><Relationship Id="rId5" Type="http://schemas.openxmlformats.org/officeDocument/2006/relationships/image" Target="../media/image9.wmf"/><Relationship Id="rId15" Type="http://schemas.openxmlformats.org/officeDocument/2006/relationships/image" Target="../media/image14.wmf"/><Relationship Id="rId10" Type="http://schemas.openxmlformats.org/officeDocument/2006/relationships/oleObject" Target="../embeddings/oleObject5.bin"/><Relationship Id="rId4" Type="http://schemas.openxmlformats.org/officeDocument/2006/relationships/oleObject" Target="../embeddings/oleObject2.bin"/><Relationship Id="rId9" Type="http://schemas.openxmlformats.org/officeDocument/2006/relationships/image" Target="../media/image11.wmf"/><Relationship Id="rId14" Type="http://schemas.openxmlformats.org/officeDocument/2006/relationships/oleObject" Target="../embeddings/oleObject7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3025" y="414338"/>
            <a:ext cx="8924925" cy="1268412"/>
          </a:xfrm>
        </p:spPr>
      </p:pic>
      <p:sp>
        <p:nvSpPr>
          <p:cNvPr id="25602" name="Содержимое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4803775"/>
          </a:xfrm>
        </p:spPr>
        <p:txBody>
          <a:bodyPr/>
          <a:lstStyle/>
          <a:p>
            <a:r>
              <a:rPr lang="ru-RU" sz="4000" b="1" dirty="0" smtClean="0">
                <a:solidFill>
                  <a:srgbClr val="7030A0"/>
                </a:solidFill>
                <a:latin typeface="Monotype Corsiva" pitchFamily="66" charset="0"/>
                <a:cs typeface="Arial" charset="0"/>
              </a:rPr>
              <a:t>Сложение  скоростей</a:t>
            </a:r>
          </a:p>
          <a:p>
            <a:endParaRPr lang="ru-RU" dirty="0" smtClean="0"/>
          </a:p>
          <a:p>
            <a:endParaRPr lang="ru-RU" dirty="0" smtClean="0"/>
          </a:p>
          <a:p>
            <a:pPr>
              <a:buFont typeface="Wingdings 2" pitchFamily="18" charset="2"/>
              <a:buNone/>
            </a:pPr>
            <a:r>
              <a:rPr lang="ru-RU" dirty="0" smtClean="0"/>
              <a:t> </a:t>
            </a:r>
          </a:p>
          <a:p>
            <a:endParaRPr lang="ru-RU" dirty="0" smtClean="0"/>
          </a:p>
          <a:p>
            <a:r>
              <a:rPr lang="ru-RU" i="1" dirty="0" smtClean="0">
                <a:latin typeface="Georgia" pitchFamily="18" charset="0"/>
              </a:rPr>
              <a:t>Учитель</a:t>
            </a:r>
            <a:r>
              <a:rPr lang="ru-RU" dirty="0" smtClean="0">
                <a:latin typeface="Georgia" pitchFamily="18" charset="0"/>
              </a:rPr>
              <a:t>  </a:t>
            </a:r>
            <a:r>
              <a:rPr lang="ru-RU" dirty="0" smtClean="0">
                <a:solidFill>
                  <a:srgbClr val="C00000"/>
                </a:solidFill>
                <a:latin typeface="Georgia" pitchFamily="18" charset="0"/>
              </a:rPr>
              <a:t>Кононов Геннадий  Григорьевич</a:t>
            </a:r>
          </a:p>
          <a:p>
            <a:r>
              <a:rPr lang="ru-RU" dirty="0" smtClean="0">
                <a:latin typeface="Georgia" pitchFamily="18" charset="0"/>
              </a:rPr>
              <a:t>СОШ № 29  </a:t>
            </a:r>
            <a:r>
              <a:rPr lang="ru-RU" i="1" dirty="0" smtClean="0">
                <a:latin typeface="Georgia" pitchFamily="18" charset="0"/>
              </a:rPr>
              <a:t>Славянский район </a:t>
            </a:r>
          </a:p>
          <a:p>
            <a:pPr>
              <a:buFont typeface="Wingdings 2" pitchFamily="18" charset="2"/>
              <a:buNone/>
            </a:pPr>
            <a:r>
              <a:rPr lang="ru-RU" i="1" dirty="0" smtClean="0">
                <a:latin typeface="Georgia" pitchFamily="18" charset="0"/>
              </a:rPr>
              <a:t>                         Краснодарского  края</a:t>
            </a:r>
          </a:p>
        </p:txBody>
      </p:sp>
      <p:sp>
        <p:nvSpPr>
          <p:cNvPr id="25603" name="TextBox 6"/>
          <p:cNvSpPr txBox="1">
            <a:spLocks noChangeArrowheads="1"/>
          </p:cNvSpPr>
          <p:nvPr/>
        </p:nvSpPr>
        <p:spPr bwMode="auto">
          <a:xfrm>
            <a:off x="3143250" y="2643188"/>
            <a:ext cx="5413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sp>
        <p:nvSpPr>
          <p:cNvPr id="25604" name="TextBox 7"/>
          <p:cNvSpPr txBox="1">
            <a:spLocks noChangeArrowheads="1"/>
          </p:cNvSpPr>
          <p:nvPr/>
        </p:nvSpPr>
        <p:spPr bwMode="auto">
          <a:xfrm>
            <a:off x="1500188" y="257175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25605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0125" y="2143125"/>
            <a:ext cx="3417888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6" name="TextBox 8"/>
          <p:cNvSpPr txBox="1">
            <a:spLocks noChangeArrowheads="1"/>
          </p:cNvSpPr>
          <p:nvPr/>
        </p:nvSpPr>
        <p:spPr bwMode="auto">
          <a:xfrm>
            <a:off x="8429625" y="1357313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2560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43500" y="2143125"/>
            <a:ext cx="3219450" cy="241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ДОМАШНЕЕ   ЗАДАНИЕ</a:t>
            </a:r>
          </a:p>
        </p:txBody>
      </p:sp>
      <p:sp>
        <p:nvSpPr>
          <p:cNvPr id="3686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§11, 12</a:t>
            </a:r>
            <a:endParaRPr lang="ru-RU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3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НЕРАВНОМЕРНОЕ    ДВИЖЕНИЕ</a:t>
            </a:r>
          </a:p>
        </p:txBody>
      </p:sp>
      <p:sp>
        <p:nvSpPr>
          <p:cNvPr id="26626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Характеристики </a:t>
            </a:r>
            <a:r>
              <a:rPr lang="en-US" dirty="0" smtClean="0"/>
              <a:t> </a:t>
            </a:r>
            <a:r>
              <a:rPr lang="ru-RU" dirty="0" smtClean="0"/>
              <a:t>движения</a:t>
            </a:r>
            <a:endParaRPr lang="en-US" dirty="0" smtClean="0"/>
          </a:p>
          <a:p>
            <a:pPr>
              <a:buFont typeface="Arial" charset="0"/>
              <a:buNone/>
            </a:pPr>
            <a:r>
              <a:rPr lang="en-US" dirty="0" smtClean="0"/>
              <a:t>    a) </a:t>
            </a:r>
            <a:r>
              <a:rPr lang="ru-RU" i="1" dirty="0" smtClean="0">
                <a:solidFill>
                  <a:srgbClr val="7030A0"/>
                </a:solidFill>
              </a:rPr>
              <a:t>средняя скорость </a:t>
            </a:r>
            <a:r>
              <a:rPr lang="ru-RU" dirty="0" smtClean="0"/>
              <a:t>(весь путь разделить </a:t>
            </a:r>
          </a:p>
          <a:p>
            <a:pPr>
              <a:buFont typeface="Arial" charset="0"/>
              <a:buNone/>
            </a:pPr>
            <a:r>
              <a:rPr lang="ru-RU" dirty="0" smtClean="0"/>
              <a:t>            на всё время)</a:t>
            </a:r>
          </a:p>
          <a:p>
            <a:pPr>
              <a:buFont typeface="Arial" charset="0"/>
              <a:buNone/>
            </a:pPr>
            <a:r>
              <a:rPr lang="ru-RU" dirty="0" smtClean="0"/>
              <a:t>                              </a:t>
            </a:r>
            <a:r>
              <a:rPr lang="en-US" sz="3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18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cp</a:t>
            </a:r>
            <a:r>
              <a:rPr lang="en-U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= s/t </a:t>
            </a:r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dirty="0" smtClean="0"/>
              <a:t>    б) </a:t>
            </a:r>
            <a:r>
              <a:rPr lang="ru-RU" dirty="0" smtClean="0">
                <a:solidFill>
                  <a:srgbClr val="7030A0"/>
                </a:solidFill>
              </a:rPr>
              <a:t>мгновенная скорость </a:t>
            </a:r>
            <a:r>
              <a:rPr lang="ru-RU" dirty="0" smtClean="0"/>
              <a:t>– скорость  в</a:t>
            </a:r>
          </a:p>
          <a:p>
            <a:pPr>
              <a:buFont typeface="Arial" charset="0"/>
              <a:buNone/>
            </a:pPr>
            <a:r>
              <a:rPr lang="ru-RU" dirty="0" smtClean="0"/>
              <a:t>  данной точке траектории (радар, спидометр)</a:t>
            </a:r>
          </a:p>
          <a:p>
            <a:pPr>
              <a:buFont typeface="Arial" charset="0"/>
              <a:buNone/>
            </a:pPr>
            <a:r>
              <a:rPr lang="ru-RU" dirty="0" smtClean="0"/>
              <a:t>                      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мгн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= ∆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r/∆t    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при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∆t→0</a:t>
            </a:r>
            <a:r>
              <a:rPr lang="en-US" dirty="0" smtClean="0"/>
              <a:t> </a:t>
            </a:r>
            <a:endParaRPr lang="ru-RU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</a:rPr>
              <a:t>Видеовставка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«Сложение скоростей»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765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pPr>
              <a:buFont typeface="Arial" charset="0"/>
              <a:buNone/>
            </a:pPr>
            <a:r>
              <a:rPr lang="ru-RU" dirty="0" smtClean="0"/>
              <a:t>                   </a:t>
            </a:r>
            <a:r>
              <a:rPr lang="ru-RU" dirty="0" smtClean="0">
                <a:hlinkClick r:id="rId3" action="ppaction://hlinkfile"/>
              </a:rPr>
              <a:t>Закон сложения скоростей</a:t>
            </a:r>
            <a:endParaRPr lang="ru-RU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СЛОЖЕНИЕ    СКОРОСТЕЙ</a:t>
            </a:r>
          </a:p>
        </p:txBody>
      </p:sp>
      <p:sp>
        <p:nvSpPr>
          <p:cNvPr id="102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А) движение в одну сторону</a:t>
            </a:r>
            <a:endParaRPr lang="en-US" dirty="0" smtClean="0"/>
          </a:p>
          <a:p>
            <a:pPr>
              <a:buFont typeface="Arial" charset="0"/>
              <a:buNone/>
            </a:pPr>
            <a:r>
              <a:rPr lang="en-US" dirty="0" smtClean="0"/>
              <a:t>                                        </a:t>
            </a:r>
            <a:r>
              <a:rPr lang="en-US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1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21</a:t>
            </a:r>
            <a:r>
              <a:rPr lang="en-US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= v</a:t>
            </a:r>
            <a:r>
              <a:rPr lang="en-US" sz="1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– v</a:t>
            </a:r>
            <a:r>
              <a:rPr lang="en-US" sz="1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   </a:t>
            </a:r>
            <a: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1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1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en-US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= v</a:t>
            </a:r>
            <a:r>
              <a:rPr lang="en-US" sz="1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– v</a:t>
            </a:r>
            <a:r>
              <a:rPr lang="en-US" sz="1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en-US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/>
              <a:t>Б) движение в противоположные стороны</a:t>
            </a:r>
          </a:p>
          <a:p>
            <a:pPr>
              <a:buFont typeface="Arial" charset="0"/>
              <a:buNone/>
            </a:pPr>
            <a:r>
              <a:rPr lang="en-US" dirty="0" smtClean="0"/>
              <a:t> </a:t>
            </a:r>
            <a:r>
              <a:rPr lang="ru-RU" dirty="0" smtClean="0"/>
              <a:t>                                    </a:t>
            </a:r>
            <a:r>
              <a:rPr lang="en-US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1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21</a:t>
            </a:r>
            <a:r>
              <a:rPr lang="en-US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-(</a:t>
            </a:r>
            <a:r>
              <a:rPr lang="en-US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1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v</a:t>
            </a:r>
            <a:r>
              <a:rPr lang="en-US" sz="1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1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1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en-US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= v</a:t>
            </a:r>
            <a:r>
              <a:rPr lang="en-US" sz="1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v</a:t>
            </a:r>
            <a:r>
              <a:rPr lang="en-US" sz="1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16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/>
              <a:t>В) перпендикулярно</a:t>
            </a:r>
          </a:p>
          <a:p>
            <a:pPr>
              <a:buFont typeface="Arial" charset="0"/>
              <a:buNone/>
            </a:pPr>
            <a:endParaRPr lang="ru-RU" dirty="0" smtClean="0"/>
          </a:p>
          <a:p>
            <a:pPr>
              <a:buFont typeface="Arial" charset="0"/>
              <a:buNone/>
            </a:pPr>
            <a:endParaRPr lang="ru-RU" dirty="0" smtClean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1285875" y="2428875"/>
            <a:ext cx="2071688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1535113" y="2392363"/>
            <a:ext cx="642937" cy="1587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1857375" y="2214563"/>
            <a:ext cx="571500" cy="1587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1857375" y="2643188"/>
            <a:ext cx="1000125" cy="1587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3" name="TextBox 11"/>
          <p:cNvSpPr txBox="1">
            <a:spLocks noChangeArrowheads="1"/>
          </p:cNvSpPr>
          <p:nvPr/>
        </p:nvSpPr>
        <p:spPr bwMode="auto">
          <a:xfrm>
            <a:off x="1500188" y="2357438"/>
            <a:ext cx="3397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latin typeface="Calibri" pitchFamily="34" charset="0"/>
              </a:rPr>
              <a:t>0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428875" y="2000250"/>
            <a:ext cx="390525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rgbClr val="0070C0"/>
                </a:solidFill>
                <a:latin typeface="+mn-lt"/>
              </a:rPr>
              <a:t>v</a:t>
            </a:r>
            <a:r>
              <a:rPr lang="en-US" sz="1050" dirty="0">
                <a:solidFill>
                  <a:srgbClr val="0070C0"/>
                </a:solidFill>
                <a:latin typeface="+mn-lt"/>
              </a:rPr>
              <a:t>1</a:t>
            </a:r>
            <a:endParaRPr lang="ru-RU" sz="2400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857500" y="2428875"/>
            <a:ext cx="390525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rgbClr val="0070C0"/>
                </a:solidFill>
                <a:latin typeface="+mn-lt"/>
              </a:rPr>
              <a:t>v</a:t>
            </a:r>
            <a:r>
              <a:rPr lang="en-US" sz="1050" dirty="0">
                <a:solidFill>
                  <a:srgbClr val="0070C0"/>
                </a:solidFill>
                <a:latin typeface="+mn-lt"/>
              </a:rPr>
              <a:t>2</a:t>
            </a:r>
            <a:endParaRPr lang="ru-RU" sz="2400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1036" name="TextBox 14"/>
          <p:cNvSpPr txBox="1">
            <a:spLocks noChangeArrowheads="1"/>
          </p:cNvSpPr>
          <p:nvPr/>
        </p:nvSpPr>
        <p:spPr bwMode="auto">
          <a:xfrm>
            <a:off x="3357563" y="2214563"/>
            <a:ext cx="3175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Calibri" pitchFamily="34" charset="0"/>
              </a:rPr>
              <a:t>x</a:t>
            </a:r>
            <a:endParaRPr lang="ru-RU" sz="2400">
              <a:latin typeface="Calibri" pitchFamily="34" charset="0"/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>
            <a:off x="1357313" y="3571875"/>
            <a:ext cx="2071687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>
            <a:off x="1536700" y="3606800"/>
            <a:ext cx="642938" cy="1588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1857375" y="3357563"/>
            <a:ext cx="1000125" cy="1587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10800000">
            <a:off x="1357313" y="3786188"/>
            <a:ext cx="500062" cy="1587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1" name="TextBox 20"/>
          <p:cNvSpPr txBox="1">
            <a:spLocks noChangeArrowheads="1"/>
          </p:cNvSpPr>
          <p:nvPr/>
        </p:nvSpPr>
        <p:spPr bwMode="auto">
          <a:xfrm>
            <a:off x="1785938" y="3500438"/>
            <a:ext cx="3397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latin typeface="Calibri" pitchFamily="34" charset="0"/>
              </a:rPr>
              <a:t>0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786063" y="3143250"/>
            <a:ext cx="390525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rgbClr val="0070C0"/>
                </a:solidFill>
                <a:latin typeface="+mn-lt"/>
              </a:rPr>
              <a:t>v</a:t>
            </a:r>
            <a:r>
              <a:rPr lang="en-US" sz="1050" dirty="0">
                <a:solidFill>
                  <a:srgbClr val="0070C0"/>
                </a:solidFill>
                <a:latin typeface="+mn-lt"/>
              </a:rPr>
              <a:t>1</a:t>
            </a:r>
            <a:endParaRPr lang="ru-RU" sz="2400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071563" y="3500438"/>
            <a:ext cx="390525" cy="4619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rgbClr val="0070C0"/>
                </a:solidFill>
                <a:latin typeface="+mn-lt"/>
              </a:rPr>
              <a:t>v</a:t>
            </a:r>
            <a:r>
              <a:rPr lang="en-US" sz="1050" dirty="0">
                <a:solidFill>
                  <a:srgbClr val="0070C0"/>
                </a:solidFill>
                <a:latin typeface="+mn-lt"/>
              </a:rPr>
              <a:t>2</a:t>
            </a:r>
            <a:endParaRPr lang="ru-RU" sz="2400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1044" name="TextBox 23"/>
          <p:cNvSpPr txBox="1">
            <a:spLocks noChangeArrowheads="1"/>
          </p:cNvSpPr>
          <p:nvPr/>
        </p:nvSpPr>
        <p:spPr bwMode="auto">
          <a:xfrm>
            <a:off x="3429000" y="3357563"/>
            <a:ext cx="3175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Calibri" pitchFamily="34" charset="0"/>
              </a:rPr>
              <a:t>x</a:t>
            </a:r>
            <a:endParaRPr lang="ru-RU" sz="2400">
              <a:latin typeface="Calibri" pitchFamily="34" charset="0"/>
            </a:endParaRPr>
          </a:p>
        </p:txBody>
      </p:sp>
      <p:cxnSp>
        <p:nvCxnSpPr>
          <p:cNvPr id="26" name="Прямая со стрелкой 25"/>
          <p:cNvCxnSpPr/>
          <p:nvPr/>
        </p:nvCxnSpPr>
        <p:spPr>
          <a:xfrm rot="5400000" flipH="1" flipV="1">
            <a:off x="1072356" y="4999832"/>
            <a:ext cx="714375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1428750" y="5357813"/>
            <a:ext cx="1428750" cy="158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1428750" y="4714875"/>
            <a:ext cx="1357313" cy="1588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5400000" flipH="1" flipV="1">
            <a:off x="2463800" y="5037138"/>
            <a:ext cx="642937" cy="1588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flipV="1">
            <a:off x="1428750" y="4714875"/>
            <a:ext cx="1357313" cy="64293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1071563" y="4786313"/>
            <a:ext cx="390525" cy="4619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rgbClr val="0070C0"/>
                </a:solidFill>
                <a:latin typeface="+mn-lt"/>
              </a:rPr>
              <a:t>v</a:t>
            </a:r>
            <a:r>
              <a:rPr lang="en-US" sz="1050" dirty="0">
                <a:solidFill>
                  <a:srgbClr val="0070C0"/>
                </a:solidFill>
                <a:latin typeface="+mn-lt"/>
              </a:rPr>
              <a:t>2</a:t>
            </a:r>
            <a:endParaRPr lang="ru-RU" sz="2400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857500" y="5072063"/>
            <a:ext cx="390525" cy="4619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rgbClr val="0070C0"/>
                </a:solidFill>
                <a:latin typeface="+mn-lt"/>
              </a:rPr>
              <a:t>v</a:t>
            </a:r>
            <a:r>
              <a:rPr lang="en-US" sz="1050" dirty="0">
                <a:solidFill>
                  <a:srgbClr val="0070C0"/>
                </a:solidFill>
                <a:latin typeface="+mn-lt"/>
              </a:rPr>
              <a:t>1</a:t>
            </a:r>
            <a:endParaRPr lang="ru-RU" sz="2400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1052" name="TextBox 37"/>
          <p:cNvSpPr txBox="1">
            <a:spLocks noChangeArrowheads="1"/>
          </p:cNvSpPr>
          <p:nvPr/>
        </p:nvSpPr>
        <p:spPr bwMode="auto">
          <a:xfrm>
            <a:off x="2786063" y="4429125"/>
            <a:ext cx="3238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0070C0"/>
                </a:solidFill>
                <a:latin typeface="Calibri" pitchFamily="34" charset="0"/>
              </a:rPr>
              <a:t>v</a:t>
            </a:r>
            <a:endParaRPr lang="ru-RU" sz="2400">
              <a:solidFill>
                <a:srgbClr val="0070C0"/>
              </a:solidFill>
              <a:latin typeface="Calibri" pitchFamily="34" charset="0"/>
            </a:endParaRP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4286250" y="4445000"/>
          <a:ext cx="2571750" cy="912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Equation" r:id="rId4" imgW="787320" imgH="279360" progId="Equation.3">
                  <p:embed/>
                </p:oleObj>
              </mc:Choice>
              <mc:Fallback>
                <p:oleObj name="Equation" r:id="rId4" imgW="787320" imgH="27936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6250" y="4445000"/>
                        <a:ext cx="2571750" cy="9128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4"/>
          <p:cNvSpPr>
            <a:spLocks noGrp="1"/>
          </p:cNvSpPr>
          <p:nvPr>
            <p:ph type="title"/>
          </p:nvPr>
        </p:nvSpPr>
        <p:spPr>
          <a:xfrm>
            <a:off x="457200" y="142875"/>
            <a:ext cx="8229600" cy="1000125"/>
          </a:xfrm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</a:t>
            </a:r>
          </a:p>
        </p:txBody>
      </p:sp>
      <p:pic>
        <p:nvPicPr>
          <p:cNvPr id="307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57188" y="1071563"/>
            <a:ext cx="8358187" cy="5335587"/>
          </a:xfr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</a:t>
            </a:r>
          </a:p>
        </p:txBody>
      </p:sp>
      <p:sp>
        <p:nvSpPr>
          <p:cNvPr id="3174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i="1" dirty="0" smtClean="0"/>
              <a:t>Скорость катера в неподвижной воде 10м/с, скорость течения реки 2м/с. Найти среднюю скорость катера при движении из пункта А в пункт Б и обратно, если расстояние между пунктами 4800м.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8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</a:t>
            </a:r>
          </a:p>
        </p:txBody>
      </p:sp>
      <p:sp>
        <p:nvSpPr>
          <p:cNvPr id="1536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Дано:                                 Решение</a:t>
            </a:r>
          </a:p>
          <a:p>
            <a:pPr>
              <a:buFont typeface="Arial" charset="0"/>
              <a:buNone/>
            </a:pPr>
            <a:r>
              <a:rPr lang="ru-RU" dirty="0" smtClean="0"/>
              <a:t>  </a:t>
            </a:r>
            <a:r>
              <a:rPr lang="en-US" dirty="0" smtClean="0"/>
              <a:t>v</a:t>
            </a:r>
            <a:r>
              <a:rPr lang="en-US" sz="1600" dirty="0" smtClean="0"/>
              <a:t>1</a:t>
            </a:r>
            <a:r>
              <a:rPr lang="en-US" dirty="0" smtClean="0"/>
              <a:t> = 10</a:t>
            </a:r>
            <a:r>
              <a:rPr lang="ru-RU" dirty="0" smtClean="0"/>
              <a:t>м/с                                               </a:t>
            </a:r>
            <a:r>
              <a:rPr lang="ru-RU" sz="2400" i="1" dirty="0" smtClean="0"/>
              <a:t>(по течению)</a:t>
            </a:r>
            <a:r>
              <a:rPr lang="ru-RU" i="1" dirty="0" smtClean="0"/>
              <a:t>           </a:t>
            </a:r>
            <a:endParaRPr lang="en-US" i="1" dirty="0" smtClean="0"/>
          </a:p>
          <a:p>
            <a:pPr>
              <a:buFont typeface="Arial" charset="0"/>
              <a:buNone/>
            </a:pPr>
            <a:r>
              <a:rPr lang="en-US" dirty="0" smtClean="0"/>
              <a:t>  v</a:t>
            </a:r>
            <a:r>
              <a:rPr lang="en-US" sz="1600" dirty="0" smtClean="0"/>
              <a:t>2</a:t>
            </a:r>
            <a:r>
              <a:rPr lang="en-US" dirty="0" smtClean="0"/>
              <a:t> = 2</a:t>
            </a:r>
            <a:r>
              <a:rPr lang="ru-RU" dirty="0" smtClean="0"/>
              <a:t>м/с</a:t>
            </a:r>
            <a:endParaRPr lang="en-US" dirty="0" smtClean="0"/>
          </a:p>
          <a:p>
            <a:pPr>
              <a:buFont typeface="Arial" charset="0"/>
              <a:buNone/>
            </a:pPr>
            <a:r>
              <a:rPr lang="en-US" dirty="0" smtClean="0"/>
              <a:t>   s = 4800</a:t>
            </a:r>
            <a:r>
              <a:rPr lang="ru-RU" dirty="0" smtClean="0"/>
              <a:t>м                                               </a:t>
            </a:r>
            <a:r>
              <a:rPr lang="ru-RU" sz="2400" dirty="0" smtClean="0"/>
              <a:t>(</a:t>
            </a:r>
            <a:r>
              <a:rPr lang="ru-RU" sz="2400" i="1" dirty="0" smtClean="0"/>
              <a:t>против)</a:t>
            </a:r>
            <a:endParaRPr lang="en-US" i="1" dirty="0" smtClean="0"/>
          </a:p>
          <a:p>
            <a:pPr>
              <a:buFont typeface="Arial" charset="0"/>
              <a:buNone/>
            </a:pPr>
            <a:r>
              <a:rPr lang="en-US" dirty="0" smtClean="0"/>
              <a:t>   </a:t>
            </a:r>
            <a:r>
              <a:rPr lang="en-US" dirty="0" err="1" smtClean="0"/>
              <a:t>v</a:t>
            </a:r>
            <a:r>
              <a:rPr lang="en-US" sz="1600" dirty="0" err="1" smtClean="0"/>
              <a:t>cp</a:t>
            </a:r>
            <a:r>
              <a:rPr lang="en-US" dirty="0" smtClean="0"/>
              <a:t> = ?</a:t>
            </a:r>
          </a:p>
          <a:p>
            <a:pPr>
              <a:buFont typeface="Arial" charset="0"/>
              <a:buNone/>
            </a:pPr>
            <a:endParaRPr lang="ru-RU" dirty="0" smtClean="0"/>
          </a:p>
          <a:p>
            <a:pPr>
              <a:buFont typeface="Arial" charset="0"/>
              <a:buNone/>
            </a:pPr>
            <a:r>
              <a:rPr lang="ru-RU" dirty="0" smtClean="0">
                <a:solidFill>
                  <a:srgbClr val="FF0000"/>
                </a:solidFill>
              </a:rPr>
              <a:t>                              Ответ: 9,6м/с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927100" y="3643313"/>
            <a:ext cx="3573463" cy="158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362" name="Object 2"/>
          <p:cNvGraphicFramePr>
            <a:graphicFrameLocks noChangeAspect="1"/>
          </p:cNvGraphicFramePr>
          <p:nvPr/>
        </p:nvGraphicFramePr>
        <p:xfrm>
          <a:off x="2928938" y="4143375"/>
          <a:ext cx="1558925" cy="930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8" name="Equation" r:id="rId4" imgW="723600" imgH="431640" progId="Equation.3">
                  <p:embed/>
                </p:oleObj>
              </mc:Choice>
              <mc:Fallback>
                <p:oleObj name="Equation" r:id="rId4" imgW="723600" imgH="4316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28938" y="4143375"/>
                        <a:ext cx="1558925" cy="930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3" name="Object 3"/>
          <p:cNvGraphicFramePr>
            <a:graphicFrameLocks noChangeAspect="1"/>
          </p:cNvGraphicFramePr>
          <p:nvPr/>
        </p:nvGraphicFramePr>
        <p:xfrm>
          <a:off x="2928938" y="2071688"/>
          <a:ext cx="1474787" cy="928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9" name="Equation" r:id="rId6" imgW="685800" imgH="431640" progId="Equation.3">
                  <p:embed/>
                </p:oleObj>
              </mc:Choice>
              <mc:Fallback>
                <p:oleObj name="Equation" r:id="rId6" imgW="685800" imgH="4316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28938" y="2071688"/>
                        <a:ext cx="1474787" cy="9286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4" name="Object 4"/>
          <p:cNvGraphicFramePr>
            <a:graphicFrameLocks noChangeAspect="1"/>
          </p:cNvGraphicFramePr>
          <p:nvPr/>
        </p:nvGraphicFramePr>
        <p:xfrm>
          <a:off x="2928938" y="2928938"/>
          <a:ext cx="1508125" cy="931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0" name="Equation" r:id="rId8" imgW="698400" imgH="431640" progId="Equation.3">
                  <p:embed/>
                </p:oleObj>
              </mc:Choice>
              <mc:Fallback>
                <p:oleObj name="Equation" r:id="rId8" imgW="698400" imgH="43164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28938" y="2928938"/>
                        <a:ext cx="1508125" cy="9318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5" name="Object 5"/>
          <p:cNvGraphicFramePr>
            <a:graphicFrameLocks noChangeAspect="1"/>
          </p:cNvGraphicFramePr>
          <p:nvPr/>
        </p:nvGraphicFramePr>
        <p:xfrm>
          <a:off x="4572000" y="2143125"/>
          <a:ext cx="2132013" cy="750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1" name="Equation" r:id="rId10" imgW="1117440" imgH="393480" progId="Equation.3">
                  <p:embed/>
                </p:oleObj>
              </mc:Choice>
              <mc:Fallback>
                <p:oleObj name="Equation" r:id="rId10" imgW="1117440" imgH="3934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2143125"/>
                        <a:ext cx="2132013" cy="7508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6" name="Object 6"/>
          <p:cNvGraphicFramePr>
            <a:graphicFrameLocks noChangeAspect="1"/>
          </p:cNvGraphicFramePr>
          <p:nvPr/>
        </p:nvGraphicFramePr>
        <p:xfrm>
          <a:off x="4572000" y="3000375"/>
          <a:ext cx="2155825" cy="750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2" name="Equation" r:id="rId12" imgW="1130040" imgH="393480" progId="Equation.3">
                  <p:embed/>
                </p:oleObj>
              </mc:Choice>
              <mc:Fallback>
                <p:oleObj name="Equation" r:id="rId12" imgW="1130040" imgH="39348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3000375"/>
                        <a:ext cx="2155825" cy="7508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7" name="Object 7"/>
          <p:cNvGraphicFramePr>
            <a:graphicFrameLocks noChangeAspect="1"/>
          </p:cNvGraphicFramePr>
          <p:nvPr/>
        </p:nvGraphicFramePr>
        <p:xfrm>
          <a:off x="4857750" y="4214813"/>
          <a:ext cx="3168650" cy="785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3" name="Equation" r:id="rId14" imgW="1587240" imgH="393480" progId="Equation.3">
                  <p:embed/>
                </p:oleObj>
              </mc:Choice>
              <mc:Fallback>
                <p:oleObj name="Equation" r:id="rId14" imgW="1587240" imgH="39348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57750" y="4214813"/>
                        <a:ext cx="3168650" cy="7858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САМОСТОЯТЕЛЬНО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451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685792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Вариант 1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Вариант 2</a:t>
                      </a:r>
                      <a:endParaRPr lang="ru-RU" sz="2800" dirty="0"/>
                    </a:p>
                  </a:txBody>
                  <a:tcPr/>
                </a:tc>
              </a:tr>
              <a:tr h="4059340">
                <a:tc>
                  <a:txBody>
                    <a:bodyPr/>
                    <a:lstStyle/>
                    <a:p>
                      <a:r>
                        <a:rPr lang="ru-RU" sz="2400" b="1" i="1" dirty="0" smtClean="0"/>
                        <a:t>Мотоциклист</a:t>
                      </a:r>
                      <a:r>
                        <a:rPr lang="ru-RU" sz="2400" b="1" i="1" baseline="0" dirty="0" smtClean="0"/>
                        <a:t> за первые 2ч проехал 90 км, а следующие 3 ч двигался со скоростью 50 км/ч. Какова средняя скорость мотоциклиста на всем пути?</a:t>
                      </a:r>
                      <a:endParaRPr lang="ru-RU" sz="24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i="1" dirty="0" smtClean="0"/>
                        <a:t>   Велосипедист за первые 8с проехал 52 м, за следующие 10с – 120м и за последующие 6 с – 78 м. Найти среднюю скорость на каждом из участков и на всем пути. </a:t>
                      </a:r>
                      <a:endParaRPr lang="ru-RU" sz="2400" b="1" i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САМОСТОЯТЕЛЬНО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8291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783322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Вариант</a:t>
                      </a:r>
                      <a:r>
                        <a:rPr lang="ru-RU" sz="2800" baseline="0" dirty="0" smtClean="0"/>
                        <a:t> 1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Вариант 2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45874">
                <a:tc>
                  <a:txBody>
                    <a:bodyPr/>
                    <a:lstStyle/>
                    <a:p>
                      <a:r>
                        <a:rPr lang="ru-RU" sz="2400" b="1" i="1" dirty="0" smtClean="0">
                          <a:solidFill>
                            <a:schemeClr val="tx1"/>
                          </a:solidFill>
                        </a:rPr>
                        <a:t>Сколько времени пассажир, сидящий у окна поезда, движущегося со скоростью 54 км/ч, будет видеть проходящий</a:t>
                      </a:r>
                      <a:r>
                        <a:rPr lang="ru-RU" sz="2400" b="1" i="1" baseline="0" dirty="0" smtClean="0">
                          <a:solidFill>
                            <a:schemeClr val="tx1"/>
                          </a:solidFill>
                        </a:rPr>
                        <a:t> мимо него встречный поезд, скорость которого 72 км/ч, а длина 150м?</a:t>
                      </a:r>
                      <a:endParaRPr lang="ru-RU" sz="2400" b="1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i="1" dirty="0" smtClean="0"/>
                        <a:t>Летящий</a:t>
                      </a:r>
                      <a:r>
                        <a:rPr lang="ru-RU" sz="2400" b="1" i="1" baseline="0" dirty="0" smtClean="0"/>
                        <a:t> со скоростью 1000км/ч самолет – истребитель выпускает ракету, имеющую скорость 1000км/ч. Чему равна скорость ракеты относительно Земли, если она запущена а) вперед, б) назад, в) в сторону?</a:t>
                      </a:r>
                      <a:endParaRPr lang="ru-RU" sz="24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164</TotalTime>
  <Words>532</Words>
  <Application>Microsoft Office PowerPoint</Application>
  <PresentationFormat>Екран (4:3)</PresentationFormat>
  <Paragraphs>112</Paragraphs>
  <Slides>10</Slides>
  <Notes>10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Вбудовані сервери OLE</vt:lpstr>
      </vt:variant>
      <vt:variant>
        <vt:i4>1</vt:i4>
      </vt:variant>
      <vt:variant>
        <vt:lpstr>Заголовки слайдів</vt:lpstr>
      </vt:variant>
      <vt:variant>
        <vt:i4>10</vt:i4>
      </vt:variant>
    </vt:vector>
  </HeadingPairs>
  <TitlesOfParts>
    <vt:vector size="13" baseType="lpstr">
      <vt:lpstr>1_Трек</vt:lpstr>
      <vt:lpstr>Тема Office</vt:lpstr>
      <vt:lpstr>Equation</vt:lpstr>
      <vt:lpstr>Презентація PowerPoint</vt:lpstr>
      <vt:lpstr>НЕРАВНОМЕРНОЕ    ДВИЖЕНИЕ</vt:lpstr>
      <vt:lpstr>Видеовставка  «Сложение скоростей»</vt:lpstr>
      <vt:lpstr>СЛОЖЕНИЕ    СКОРОСТЕЙ</vt:lpstr>
      <vt:lpstr>ЗАДАЧА</vt:lpstr>
      <vt:lpstr>ЗАДАЧА</vt:lpstr>
      <vt:lpstr>ЗАДАЧА</vt:lpstr>
      <vt:lpstr>САМОСТОЯТЕЛЬНО</vt:lpstr>
      <vt:lpstr>САМОСТОЯТЕЛЬНО</vt:lpstr>
      <vt:lpstr>ДОМАШНЕЕ  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НЕРАВНОМЕРНОЕ    ДВИЖЕНИЕ</dc:title>
  <cp:lastModifiedBy>LEGION</cp:lastModifiedBy>
  <cp:revision>20</cp:revision>
  <dcterms:modified xsi:type="dcterms:W3CDTF">2015-03-30T08:12:45Z</dcterms:modified>
</cp:coreProperties>
</file>