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71" r:id="rId7"/>
    <p:sldId id="261" r:id="rId8"/>
    <p:sldId id="262" r:id="rId9"/>
    <p:sldId id="263" r:id="rId10"/>
    <p:sldId id="264" r:id="rId11"/>
    <p:sldId id="272" r:id="rId12"/>
    <p:sldId id="273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F07F"/>
    <a:srgbClr val="D278A7"/>
    <a:srgbClr val="EAC0D6"/>
    <a:srgbClr val="FF5A2F"/>
    <a:srgbClr val="FA7932"/>
    <a:srgbClr val="18E83B"/>
    <a:srgbClr val="F1F101"/>
    <a:srgbClr val="003300"/>
    <a:srgbClr val="1C1C1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0" autoAdjust="0"/>
    <p:restoredTop sz="59662" autoAdjust="0"/>
  </p:normalViewPr>
  <p:slideViewPr>
    <p:cSldViewPr>
      <p:cViewPr varScale="1">
        <p:scale>
          <a:sx n="64" d="100"/>
          <a:sy n="64" d="100"/>
        </p:scale>
        <p:origin x="-57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D93109-EA71-4BCD-910A-F3BFF37730FA}" type="datetimeFigureOut">
              <a:rPr lang="ru-RU" smtClean="0"/>
              <a:pPr/>
              <a:t>30.03.2015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D74027-A888-49D5-AE0C-41A962C4E1C1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85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4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>
              <a:spcBef>
                <a:spcPts val="0"/>
              </a:spcBef>
            </a:pPr>
            <a:r>
              <a:rPr lang="ru-RU" sz="1400" b="1" dirty="0" smtClean="0">
                <a:solidFill>
                  <a:schemeClr val="bg2">
                    <a:lumMod val="90000"/>
                  </a:schemeClr>
                </a:solidFill>
              </a:rPr>
              <a:t>БНТУ</a:t>
            </a:r>
            <a:br>
              <a:rPr lang="ru-RU" sz="14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ru-RU" sz="1400" b="1" dirty="0" smtClean="0">
                <a:solidFill>
                  <a:schemeClr val="bg2">
                    <a:lumMod val="90000"/>
                  </a:schemeClr>
                </a:solidFill>
              </a:rPr>
              <a:t>Кафедра «Электроники и электротехники»</a:t>
            </a:r>
            <a:br>
              <a:rPr lang="ru-RU" sz="14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ru-RU" sz="1400" b="1" dirty="0" smtClean="0">
                <a:solidFill>
                  <a:schemeClr val="bg2">
                    <a:lumMod val="90000"/>
                  </a:schemeClr>
                </a:solidFill>
              </a:rPr>
              <a:t>гр. 106227</a:t>
            </a:r>
          </a:p>
          <a:p>
            <a:pPr algn="l">
              <a:buNone/>
            </a:pPr>
            <a:r>
              <a:rPr lang="ru-RU" sz="1200" b="1" dirty="0" smtClean="0">
                <a:solidFill>
                  <a:schemeClr val="bg2">
                    <a:lumMod val="90000"/>
                  </a:schemeClr>
                </a:solidFill>
              </a:rPr>
              <a:t>Выполнили: Попова Л.А., Макаревич Т.П.</a:t>
            </a:r>
          </a:p>
          <a:p>
            <a:pPr algn="l">
              <a:buNone/>
            </a:pPr>
            <a:r>
              <a:rPr lang="ru-RU" sz="1200" b="1" dirty="0" smtClean="0">
                <a:solidFill>
                  <a:schemeClr val="bg2">
                    <a:lumMod val="90000"/>
                  </a:schemeClr>
                </a:solidFill>
              </a:rPr>
              <a:t>Проверил: </a:t>
            </a:r>
            <a:r>
              <a:rPr lang="ru-RU" sz="1200" b="1" dirty="0" err="1" smtClean="0">
                <a:solidFill>
                  <a:schemeClr val="bg2">
                    <a:lumMod val="90000"/>
                  </a:schemeClr>
                </a:solidFill>
              </a:rPr>
              <a:t>Бладыко</a:t>
            </a:r>
            <a:r>
              <a:rPr lang="ru-RU" sz="1200" b="1" dirty="0" smtClean="0">
                <a:solidFill>
                  <a:schemeClr val="bg2">
                    <a:lumMod val="90000"/>
                  </a:schemeClr>
                </a:solidFill>
              </a:rPr>
              <a:t> Ю.В.</a:t>
            </a:r>
            <a:endParaRPr lang="ru-RU" sz="12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Радиостанции с GPS-навигатором</a:t>
            </a:r>
            <a:endParaRPr lang="en-US" b="1" dirty="0" smtClean="0">
              <a:solidFill>
                <a:schemeClr val="tx1"/>
              </a:solidFill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sng" dirty="0" smtClean="0"/>
              <a:t>Радиостанции с GPS-навигатором </a:t>
            </a:r>
            <a:r>
              <a:rPr lang="ru-RU" sz="1200" b="1" dirty="0" smtClean="0"/>
              <a:t>— мечта продвинутого туриста или исследователя. Имея комплект таких устройств, путешественники могут без опаски удаляться друг от друга на любое расстояние..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/>
              <a:t>Рации обеспечат не только голосовую связь, но и обменяются данными о местоположении удалившегося товарища. Эти устройства могут быть снабжены черно-белым или цветным дисплеем различного разрешения, иметь USB-кабель, подключающийся к компьютеру для загрузки новых карт, запоминать точки на местности и маршруты передвижения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5910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Устройство </a:t>
            </a:r>
            <a:r>
              <a:rPr lang="en-US" b="1" dirty="0" smtClean="0">
                <a:solidFill>
                  <a:schemeClr val="tx1"/>
                </a:solidFill>
              </a:rPr>
              <a:t>GPS-</a:t>
            </a:r>
            <a:r>
              <a:rPr lang="ru-RU" b="1" dirty="0" smtClean="0">
                <a:solidFill>
                  <a:schemeClr val="tx1"/>
                </a:solidFill>
              </a:rPr>
              <a:t>навигатора</a:t>
            </a:r>
            <a:endParaRPr lang="en-US" b="1" dirty="0" smtClean="0">
              <a:solidFill>
                <a:schemeClr val="tx1"/>
              </a:solidFill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/>
              <a:t>Черный квадратик - чуть побольше ногтя мизинца. Эта микросхема и есть главная деталь навигатора, его сердце. Внутри пластика запечатан полупроводниковый чип, или кристалл</a:t>
            </a:r>
            <a:r>
              <a:rPr lang="en-US" sz="1200" b="1" dirty="0" smtClean="0"/>
              <a:t>.</a:t>
            </a:r>
            <a:r>
              <a:rPr lang="ru-RU" sz="1200" b="1" dirty="0" smtClean="0"/>
              <a:t> Его составные элементы измеряются десятыми, а то и сотыми долями микрона - это, для сравнения, уровень, в сотни раз меньший, чем толщина волоса (40-150 микрон). В каждом из нескольких тысяч кристаллов интегральной схемы, расположенных на кремниевой пластине, </a:t>
            </a:r>
            <a:r>
              <a:rPr lang="ru-RU" sz="1200" b="1" dirty="0" err="1" smtClean="0"/>
              <a:t>скоммутированы</a:t>
            </a:r>
            <a:r>
              <a:rPr lang="ru-RU" sz="1200" b="1" dirty="0" smtClean="0"/>
              <a:t> десятки миллионов таких полупроводниковых элементов. </a:t>
            </a:r>
          </a:p>
          <a:p>
            <a:pPr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166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chemeClr val="bg1"/>
                </a:solidFill>
              </a:rPr>
              <a:t>Принцип действия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bg1"/>
                </a:solidFill>
              </a:rPr>
              <a:t>В данной схеме входной сигнал поступает на вход совмещённой антенны. Входной сигнал лежит в диапазоне 1570,0–1616 МГц. После этого сигналы фильтруются полосовым фильтром и усиливаются антенным усилителем. Далее сигнал поступает в радиочастотную часть приёмника, где он фильтруется, усиливается и </a:t>
            </a:r>
            <a:r>
              <a:rPr lang="ru-RU" dirty="0" err="1" smtClean="0">
                <a:solidFill>
                  <a:schemeClr val="bg1"/>
                </a:solidFill>
              </a:rPr>
              <a:t>гетеродинируется</a:t>
            </a:r>
            <a:r>
              <a:rPr lang="ru-RU" dirty="0" smtClean="0">
                <a:solidFill>
                  <a:schemeClr val="bg1"/>
                </a:solidFill>
              </a:rPr>
              <a:t> первым гетеродином.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bg1"/>
                </a:solidFill>
              </a:rPr>
              <a:t>В результате первого </a:t>
            </a:r>
            <a:r>
              <a:rPr lang="ru-RU" dirty="0" err="1" smtClean="0">
                <a:solidFill>
                  <a:schemeClr val="bg1"/>
                </a:solidFill>
              </a:rPr>
              <a:t>гетеродинирования</a:t>
            </a:r>
            <a:r>
              <a:rPr lang="ru-RU" dirty="0" smtClean="0">
                <a:solidFill>
                  <a:schemeClr val="bg1"/>
                </a:solidFill>
              </a:rPr>
              <a:t> получаем сигналы, лежащие в диапазоне 39–85 МГц. Далее сигнал </a:t>
            </a:r>
            <a:r>
              <a:rPr lang="ru-RU" dirty="0" err="1" smtClean="0">
                <a:solidFill>
                  <a:schemeClr val="bg1"/>
                </a:solidFill>
              </a:rPr>
              <a:t>гетеродинируют</a:t>
            </a:r>
            <a:r>
              <a:rPr lang="ru-RU" dirty="0" smtClean="0">
                <a:solidFill>
                  <a:schemeClr val="bg1"/>
                </a:solidFill>
              </a:rPr>
              <a:t> второй раз частотой 34,98 МГц. Каждый сигнал в обоих трактах </a:t>
            </a:r>
            <a:r>
              <a:rPr lang="ru-RU" dirty="0" err="1" smtClean="0">
                <a:solidFill>
                  <a:schemeClr val="bg1"/>
                </a:solidFill>
              </a:rPr>
              <a:t>дискретизируется</a:t>
            </a:r>
            <a:r>
              <a:rPr lang="ru-RU" dirty="0" smtClean="0">
                <a:solidFill>
                  <a:schemeClr val="bg1"/>
                </a:solidFill>
              </a:rPr>
              <a:t> частотой </a:t>
            </a:r>
            <a:r>
              <a:rPr lang="ru-RU" dirty="0" err="1" smtClean="0">
                <a:solidFill>
                  <a:schemeClr val="bg1"/>
                </a:solidFill>
              </a:rPr>
              <a:t>fsampling</a:t>
            </a:r>
            <a:r>
              <a:rPr lang="ru-RU" dirty="0" smtClean="0">
                <a:solidFill>
                  <a:schemeClr val="bg1"/>
                </a:solidFill>
              </a:rPr>
              <a:t> = 34,98 МГц, квантуется с помощью двухуровневого </a:t>
            </a:r>
            <a:r>
              <a:rPr lang="ru-RU" dirty="0" err="1" smtClean="0">
                <a:solidFill>
                  <a:schemeClr val="bg1"/>
                </a:solidFill>
              </a:rPr>
              <a:t>квантователя</a:t>
            </a:r>
            <a:r>
              <a:rPr lang="ru-RU" dirty="0" smtClean="0">
                <a:solidFill>
                  <a:schemeClr val="bg1"/>
                </a:solidFill>
              </a:rPr>
              <a:t> и отсылается в коррелятор.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710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1050" b="1" dirty="0" smtClean="0">
                <a:solidFill>
                  <a:schemeClr val="tx1"/>
                </a:solidFill>
              </a:rPr>
              <a:t/>
            </a:r>
            <a:br>
              <a:rPr lang="ru-RU" sz="1050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Ошибки передачи сигнала</a:t>
            </a:r>
            <a:endParaRPr lang="en-US" b="1" dirty="0" smtClean="0">
              <a:solidFill>
                <a:schemeClr val="tx1"/>
              </a:solidFill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GPS-навигаторы, как и любая техника, к сожалению, не совершенны:</a:t>
            </a:r>
          </a:p>
          <a:p>
            <a:pPr marL="22860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Сигнал, который испускает спутник, проходит через ионосферу и тропосферу, где он может быть частично заглушен;</a:t>
            </a:r>
            <a:endParaRPr lang="en-US" sz="1200" b="1" dirty="0" smtClean="0">
              <a:solidFill>
                <a:schemeClr val="tx1"/>
              </a:solidFill>
            </a:endParaRPr>
          </a:p>
          <a:p>
            <a:pPr marL="22860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2. За счет отражения от гор, высоких зданий и других выдающихся объектов; </a:t>
            </a:r>
          </a:p>
          <a:p>
            <a:pPr marL="22860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ru-RU" sz="1200" b="1" dirty="0" smtClean="0">
              <a:solidFill>
                <a:schemeClr val="tx1"/>
              </a:solidFill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tx1"/>
                </a:solidFill>
              </a:rPr>
              <a:t>3. Т.к. </a:t>
            </a:r>
            <a:r>
              <a:rPr lang="ru-RU" sz="1200" b="1" dirty="0" err="1" smtClean="0">
                <a:solidFill>
                  <a:schemeClr val="tx1"/>
                </a:solidFill>
              </a:rPr>
              <a:t>Автонавигаторы</a:t>
            </a:r>
            <a:r>
              <a:rPr lang="ru-RU" sz="1200" b="1" dirty="0" smtClean="0">
                <a:solidFill>
                  <a:schemeClr val="tx1"/>
                </a:solidFill>
              </a:rPr>
              <a:t> и спутники могут иметь различия в показаниях своих часов.</a:t>
            </a:r>
            <a:br>
              <a:rPr lang="ru-RU" sz="1200" b="1" dirty="0" smtClean="0">
                <a:solidFill>
                  <a:schemeClr val="tx1"/>
                </a:solidFill>
              </a:rPr>
            </a:br>
            <a:endParaRPr lang="ru-RU" sz="1200" b="1" dirty="0" smtClean="0">
              <a:solidFill>
                <a:schemeClr val="tx1"/>
              </a:solidFill>
            </a:endParaRPr>
          </a:p>
          <a:p>
            <a:pPr algn="ctr"/>
            <a:endParaRPr lang="ru-RU" b="0" dirty="0">
              <a:solidFill>
                <a:schemeClr val="tx1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9409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chemeClr val="bg1"/>
                </a:solidFill>
              </a:rPr>
              <a:t>Будущее </a:t>
            </a:r>
            <a:r>
              <a:rPr lang="en-US" b="1" dirty="0" smtClean="0">
                <a:solidFill>
                  <a:schemeClr val="bg1"/>
                </a:solidFill>
              </a:rPr>
              <a:t>GPS-</a:t>
            </a:r>
            <a:r>
              <a:rPr lang="ru-RU" b="1" dirty="0" smtClean="0">
                <a:solidFill>
                  <a:schemeClr val="bg1"/>
                </a:solidFill>
              </a:rPr>
              <a:t>навигаторов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rgbClr val="FFFF00"/>
                </a:solidFill>
              </a:rPr>
              <a:t>Удобство же заключается в том, что благодаря проектору, карту можно направить на стену и разглядеть ее в мельчайших подробностях. Причем использовать можно любую поверхность – стены, пол, потолок и даже ладонь руки отлично подойдет</a:t>
            </a:r>
            <a:r>
              <a:rPr lang="ru-RU" dirty="0" smtClean="0">
                <a:solidFill>
                  <a:srgbClr val="FFFF00"/>
                </a:solidFill>
              </a:rPr>
              <a:t>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rgbClr val="FFFF00"/>
                </a:solidFill>
              </a:rPr>
              <a:t>Как вы понимаете заблудиться с таким устройством очень сложно.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2359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Литература</a:t>
            </a:r>
          </a:p>
          <a:p>
            <a:r>
              <a:rPr lang="ru-RU" dirty="0" smtClean="0"/>
              <a:t>Глобальная спутниковая радионавигационная система ГЛОНАСС/ Под ред. В.Н. Харисова, А.Ф. Перова, В.А. Болдина. М.: ИПРЖР, 2002.</a:t>
            </a:r>
          </a:p>
          <a:p>
            <a:r>
              <a:rPr lang="ru-RU" dirty="0" smtClean="0"/>
              <a:t>Цифровые радиоприемные системы: Справочник / М.И. </a:t>
            </a:r>
            <a:r>
              <a:rPr lang="ru-RU" dirty="0" err="1" smtClean="0"/>
              <a:t>Жодзишский</a:t>
            </a:r>
            <a:r>
              <a:rPr lang="ru-RU" dirty="0" smtClean="0"/>
              <a:t>, Р.Б. Мазепа и др. / Под ред. М.И. </a:t>
            </a:r>
            <a:r>
              <a:rPr lang="ru-RU" dirty="0" err="1" smtClean="0"/>
              <a:t>Жодзишского</a:t>
            </a:r>
            <a:r>
              <a:rPr lang="ru-RU" dirty="0" smtClean="0"/>
              <a:t>. М.: Радио и связь, 2000.</a:t>
            </a:r>
          </a:p>
          <a:p>
            <a:r>
              <a:rPr lang="en-US" dirty="0" smtClean="0"/>
              <a:t>Global Positioning System: Theory and Application. Volume I, Edited by Bradford W. Parkinson and James I. </a:t>
            </a:r>
            <a:r>
              <a:rPr lang="en-US" dirty="0" err="1" smtClean="0"/>
              <a:t>Spilker</a:t>
            </a:r>
            <a:r>
              <a:rPr lang="en-US" dirty="0" smtClean="0"/>
              <a:t> / GPS Receivers, A.J. Van </a:t>
            </a:r>
            <a:r>
              <a:rPr lang="en-US" dirty="0" err="1" smtClean="0"/>
              <a:t>Dierendonck</a:t>
            </a:r>
            <a:r>
              <a:rPr lang="en-US" dirty="0" smtClean="0"/>
              <a:t>. </a:t>
            </a:r>
            <a:endParaRPr lang="ru-RU" dirty="0" smtClean="0"/>
          </a:p>
          <a:p>
            <a:r>
              <a:rPr lang="ru-RU" dirty="0" smtClean="0"/>
              <a:t>Интернет</a:t>
            </a:r>
            <a:endParaRPr lang="en-US" dirty="0" smtClean="0"/>
          </a:p>
          <a:p>
            <a:endParaRPr lang="ru-RU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852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ru-RU" dirty="0" smtClean="0">
                <a:solidFill>
                  <a:srgbClr val="FF5A2F"/>
                </a:solidFill>
              </a:rPr>
              <a:t>Содержание</a:t>
            </a:r>
          </a:p>
          <a:p>
            <a:pPr>
              <a:buNone/>
            </a:pP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1. Введение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F0"/>
                </a:solidFill>
                <a:latin typeface="Comic Sans MS" pitchFamily="66" charset="0"/>
              </a:rPr>
              <a:t>    </a:t>
            </a: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2. История создания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F0"/>
                </a:solidFill>
                <a:latin typeface="Comic Sans MS" pitchFamily="66" charset="0"/>
              </a:rPr>
              <a:t>          </a:t>
            </a: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3. </a:t>
            </a:r>
            <a:r>
              <a:rPr lang="en-US" sz="1200" dirty="0" smtClean="0">
                <a:solidFill>
                  <a:srgbClr val="00B0F0"/>
                </a:solidFill>
                <a:latin typeface="Comic Sans MS" pitchFamily="66" charset="0"/>
              </a:rPr>
              <a:t>GPS-</a:t>
            </a: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навигатор сегодня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F0"/>
                </a:solidFill>
                <a:latin typeface="Comic Sans MS" pitchFamily="66" charset="0"/>
              </a:rPr>
              <a:t>               </a:t>
            </a: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4. Виды </a:t>
            </a:r>
            <a:r>
              <a:rPr lang="en-US" sz="1200" dirty="0" smtClean="0">
                <a:solidFill>
                  <a:srgbClr val="00B0F0"/>
                </a:solidFill>
                <a:latin typeface="Comic Sans MS" pitchFamily="66" charset="0"/>
              </a:rPr>
              <a:t>GPS</a:t>
            </a: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-навигаторов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F0"/>
                </a:solidFill>
                <a:latin typeface="Comic Sans MS" pitchFamily="66" charset="0"/>
              </a:rPr>
              <a:t>                     </a:t>
            </a: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5. Устройство </a:t>
            </a:r>
            <a:r>
              <a:rPr lang="en-US" sz="1200" dirty="0" smtClean="0">
                <a:solidFill>
                  <a:srgbClr val="00B0F0"/>
                </a:solidFill>
                <a:latin typeface="Comic Sans MS" pitchFamily="66" charset="0"/>
              </a:rPr>
              <a:t>GPS-</a:t>
            </a: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навигаторов</a:t>
            </a:r>
            <a:r>
              <a:rPr lang="en-US" sz="1200" dirty="0" smtClean="0">
                <a:solidFill>
                  <a:srgbClr val="00B0F0"/>
                </a:solidFill>
                <a:latin typeface="Comic Sans MS" pitchFamily="66" charset="0"/>
              </a:rPr>
              <a:t>                           </a:t>
            </a:r>
            <a:endParaRPr lang="ru-RU" sz="1200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                          6. Принцип действия</a:t>
            </a:r>
          </a:p>
          <a:p>
            <a:pPr>
              <a:buNone/>
            </a:pP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                               7. Ошибки передачи сигнала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F0"/>
                </a:solidFill>
                <a:latin typeface="Comic Sans MS" pitchFamily="66" charset="0"/>
              </a:rPr>
              <a:t>                                </a:t>
            </a: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    8. Будущее </a:t>
            </a:r>
            <a:r>
              <a:rPr lang="en-US" sz="1200" dirty="0" smtClean="0">
                <a:solidFill>
                  <a:srgbClr val="00B0F0"/>
                </a:solidFill>
                <a:latin typeface="Comic Sans MS" pitchFamily="66" charset="0"/>
              </a:rPr>
              <a:t>GPS-</a:t>
            </a: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навигаторов</a:t>
            </a:r>
          </a:p>
          <a:p>
            <a:pPr>
              <a:buNone/>
            </a:pPr>
            <a:r>
              <a:rPr lang="en-US" sz="1200" dirty="0" smtClean="0">
                <a:solidFill>
                  <a:srgbClr val="00B0F0"/>
                </a:solidFill>
                <a:latin typeface="Comic Sans MS" pitchFamily="66" charset="0"/>
              </a:rPr>
              <a:t>                                     </a:t>
            </a:r>
            <a: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  <a:t>    9. Литература</a:t>
            </a:r>
            <a:br>
              <a:rPr lang="ru-RU" sz="1200" dirty="0" smtClean="0">
                <a:solidFill>
                  <a:srgbClr val="00B0F0"/>
                </a:solidFill>
                <a:latin typeface="Comic Sans MS" pitchFamily="66" charset="0"/>
              </a:rPr>
            </a:br>
            <a:endParaRPr lang="ru-RU" sz="1200" b="1" dirty="0" smtClean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chemeClr val="bg1"/>
                </a:solidFill>
              </a:rPr>
              <a:t>Введение</a:t>
            </a: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Global Positioning System </a:t>
            </a:r>
            <a:r>
              <a:rPr lang="ru-RU" sz="1200" dirty="0" smtClean="0">
                <a:solidFill>
                  <a:schemeClr val="bg1"/>
                </a:solidFill>
              </a:rPr>
              <a:t>(</a:t>
            </a:r>
            <a:r>
              <a:rPr lang="en-US" sz="1200" dirty="0" smtClean="0">
                <a:solidFill>
                  <a:schemeClr val="bg1"/>
                </a:solidFill>
              </a:rPr>
              <a:t>GPS</a:t>
            </a:r>
            <a:r>
              <a:rPr lang="ru-RU" sz="1200" dirty="0" smtClean="0">
                <a:solidFill>
                  <a:schemeClr val="bg1"/>
                </a:solidFill>
              </a:rPr>
              <a:t>) -</a:t>
            </a: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 Система Глобального Позиционирования </a:t>
            </a:r>
          </a:p>
          <a:p>
            <a:pPr algn="ctr"/>
            <a:endParaRPr lang="ru-RU" sz="1200" dirty="0" smtClean="0">
              <a:solidFill>
                <a:schemeClr val="bg1"/>
              </a:solidFill>
            </a:endParaRPr>
          </a:p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GPS-навигаторы — это сложные устройства, которые включают в себя целый ряд функций, таких как определение местоположения, поиск этой точки на карте, определение наиболее удобно маршрута и информацию о том, что может быть важным во время путешествия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798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История создания</a:t>
            </a:r>
            <a:endParaRPr lang="en-US" dirty="0" smtClean="0">
              <a:solidFill>
                <a:schemeClr val="tx1"/>
              </a:solidFill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FFCC00"/>
                </a:solidFill>
              </a:rPr>
              <a:t>В 50-ые</a:t>
            </a:r>
            <a:r>
              <a:rPr lang="en-US" sz="1200" b="1" i="1" dirty="0" smtClean="0">
                <a:solidFill>
                  <a:srgbClr val="FFCC00"/>
                </a:solidFill>
              </a:rPr>
              <a:t>  </a:t>
            </a:r>
            <a:r>
              <a:rPr lang="ru-RU" sz="1200" b="1" i="1" dirty="0" smtClean="0"/>
              <a:t>началась разработка в США навигационной системы как военного проекта, затем им стало частично пользоваться гражданское население.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i="1" dirty="0" smtClean="0">
                <a:solidFill>
                  <a:srgbClr val="FFCC00"/>
                </a:solidFill>
              </a:rPr>
              <a:t>17 июля 1995 </a:t>
            </a:r>
            <a:r>
              <a:rPr lang="ru-RU" sz="1200" b="1" i="1" dirty="0" smtClean="0"/>
              <a:t>считается официальной датой старта GPS при полной комплектации.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/>
              <a:t> </a:t>
            </a:r>
            <a:r>
              <a:rPr lang="ru-RU" sz="1200" b="1" i="1" dirty="0" smtClean="0">
                <a:solidFill>
                  <a:srgbClr val="FFCC00"/>
                </a:solidFill>
              </a:rPr>
              <a:t>С 2000 года </a:t>
            </a:r>
            <a:r>
              <a:rPr lang="ru-RU" sz="1200" b="1" i="1" dirty="0" smtClean="0"/>
              <a:t>правительство США официально отменило ограничения, и теперь каждый житель планеты Земля, имея при себе необходимое оборудование, может легко определить свои координаты.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1193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GPS-</a:t>
            </a:r>
            <a:r>
              <a:rPr lang="ru-RU" dirty="0" smtClean="0">
                <a:solidFill>
                  <a:schemeClr val="tx1"/>
                </a:solidFill>
              </a:rPr>
              <a:t>навигатор сегодня</a:t>
            </a:r>
            <a:endParaRPr lang="en-US" dirty="0" smtClean="0">
              <a:solidFill>
                <a:schemeClr val="tx1"/>
              </a:solidFill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92D050"/>
                </a:solidFill>
              </a:rPr>
              <a:t>Сегодня система GPS включает в себя комплекс устройств</a:t>
            </a:r>
            <a:r>
              <a:rPr lang="ru-RU" sz="1200" b="1" i="1" dirty="0" smtClean="0">
                <a:solidFill>
                  <a:srgbClr val="92D050"/>
                </a:solidFill>
              </a:rPr>
              <a:t>, работающих на орбите и на поверхности Земли:</a:t>
            </a:r>
            <a:endParaRPr lang="en-US" sz="1200" b="1" i="1" dirty="0" smtClean="0">
              <a:solidFill>
                <a:srgbClr val="92D050"/>
              </a:solidFill>
            </a:endParaRPr>
          </a:p>
          <a:p>
            <a:r>
              <a:rPr lang="ru-RU" sz="1200" b="1" u="sng" dirty="0" smtClean="0">
                <a:solidFill>
                  <a:srgbClr val="92D050"/>
                </a:solidFill>
              </a:rPr>
              <a:t>29 спутников </a:t>
            </a:r>
          </a:p>
          <a:p>
            <a:r>
              <a:rPr lang="ru-RU" sz="1200" b="1" u="sng" dirty="0" smtClean="0">
                <a:solidFill>
                  <a:srgbClr val="92D050"/>
                </a:solidFill>
              </a:rPr>
              <a:t>4 наземные станции слежения </a:t>
            </a:r>
          </a:p>
          <a:p>
            <a:r>
              <a:rPr lang="ru-RU" sz="1200" b="1" u="sng" dirty="0" smtClean="0">
                <a:solidFill>
                  <a:srgbClr val="92D050"/>
                </a:solidFill>
              </a:rPr>
              <a:t>3 станции связи </a:t>
            </a:r>
          </a:p>
          <a:p>
            <a:r>
              <a:rPr lang="ru-RU" sz="1200" b="1" u="sng" dirty="0" smtClean="0">
                <a:solidFill>
                  <a:srgbClr val="92D050"/>
                </a:solidFill>
              </a:rPr>
              <a:t>1 центр управления наземным комплексом 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475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</a:rPr>
              <a:t>Спутники расположены вокруг Земли таким образом, что в любой  момент движения из любой точки </a:t>
            </a:r>
          </a:p>
          <a:p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</a:rPr>
              <a:t>Земли возможна прямая связь </a:t>
            </a:r>
          </a:p>
          <a:p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</a:rPr>
              <a:t>с 5-12 спутниками. </a:t>
            </a:r>
            <a:endParaRPr lang="en-US" sz="12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Главная составляющая данных – это точное время отправки и получения сигнала со спутника. Точность данных, получаемых навигаторами со спутников такова, что управлять самолетом в условиях нулевой видимости становится вполне реально.</a:t>
            </a:r>
          </a:p>
          <a:p>
            <a:endParaRPr lang="ru-RU" sz="1200" b="1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51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D278A7"/>
                </a:solidFill>
              </a:rPr>
              <a:t>Виды </a:t>
            </a:r>
            <a:r>
              <a:rPr lang="en-US" dirty="0" smtClean="0">
                <a:solidFill>
                  <a:srgbClr val="D278A7"/>
                </a:solidFill>
              </a:rPr>
              <a:t>GPS</a:t>
            </a:r>
            <a:r>
              <a:rPr lang="ru-RU" dirty="0" smtClean="0">
                <a:solidFill>
                  <a:srgbClr val="D278A7"/>
                </a:solidFill>
              </a:rPr>
              <a:t>-навигаторов</a:t>
            </a:r>
          </a:p>
          <a:p>
            <a:endParaRPr lang="en-US" sz="1200" b="1" dirty="0" smtClean="0">
              <a:latin typeface="Comic Sans MS" pitchFamily="66" charset="0"/>
            </a:endParaRPr>
          </a:p>
          <a:p>
            <a:r>
              <a:rPr lang="ru-RU" sz="1200" b="1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  <a:hlinkClick r:id="" action="ppaction://hlinkshowjump?jump=nextslide"/>
              </a:rPr>
              <a:t>Портативные GPS-навигаторы</a:t>
            </a:r>
            <a:endParaRPr lang="en-US" sz="1200" b="1" dirty="0" smtClean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  <a:p>
            <a:endParaRPr lang="en-US" sz="1200" b="1" dirty="0" smtClean="0">
              <a:solidFill>
                <a:srgbClr val="00CC00"/>
              </a:solidFill>
              <a:latin typeface="Comic Sans MS" pitchFamily="66" charset="0"/>
            </a:endParaRPr>
          </a:p>
          <a:p>
            <a:r>
              <a:rPr lang="ru-RU" sz="1200" b="1" dirty="0" smtClean="0">
                <a:latin typeface="Comic Sans MS" pitchFamily="66" charset="0"/>
                <a:hlinkClick r:id="rId3" action="ppaction://hlinksldjump"/>
              </a:rPr>
              <a:t>Автомобильные GPS-навигаторы</a:t>
            </a:r>
            <a:endParaRPr lang="en-US" sz="1200" b="1" dirty="0" smtClean="0">
              <a:latin typeface="Comic Sans MS" pitchFamily="66" charset="0"/>
            </a:endParaRPr>
          </a:p>
          <a:p>
            <a:endParaRPr lang="en-US" sz="1200" b="1" dirty="0" smtClean="0">
              <a:latin typeface="Comic Sans MS" pitchFamily="66" charset="0"/>
            </a:endParaRPr>
          </a:p>
          <a:p>
            <a:r>
              <a:rPr lang="ru-RU" sz="1200" b="1" dirty="0" smtClean="0">
                <a:latin typeface="Comic Sans MS" pitchFamily="66" charset="0"/>
                <a:hlinkClick r:id="rId4" action="ppaction://hlinksldjump"/>
              </a:rPr>
              <a:t>Радиостанции с GPS-навигатором</a:t>
            </a:r>
            <a:endParaRPr lang="ru-RU" sz="1200" dirty="0" smtClean="0">
              <a:latin typeface="Comic Sans MS" pitchFamily="66" charset="0"/>
            </a:endParaRPr>
          </a:p>
          <a:p>
            <a:pPr>
              <a:buNone/>
            </a:pPr>
            <a:endParaRPr lang="ru-RU" sz="1050" dirty="0" smtClean="0"/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7290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Портативные GPS-навигаторы</a:t>
            </a:r>
            <a:endParaRPr lang="en-US" b="1" dirty="0" smtClean="0">
              <a:solidFill>
                <a:srgbClr val="FFFF00"/>
              </a:solidFill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>
                <a:solidFill>
                  <a:srgbClr val="003300"/>
                </a:solidFill>
              </a:rPr>
              <a:t>Кроме собственно навигационной функции портативные GPS-навигаторы могут быть снабжены цветными векторными или 3D-картами, функцией запоминания маршрута, определения частоты пульса , подсчета количества кругов. Также для спортсменов выпускаются GPS-навигаторы, предоставляющие возможность соревноваться с виртуальным «соперником».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u="sng" dirty="0" smtClean="0">
                <a:solidFill>
                  <a:srgbClr val="003300"/>
                </a:solidFill>
              </a:rPr>
              <a:t>Портативные GPS-навигаторы </a:t>
            </a:r>
            <a:r>
              <a:rPr lang="ru-RU" sz="1200" b="1" dirty="0" smtClean="0">
                <a:solidFill>
                  <a:srgbClr val="003300"/>
                </a:solidFill>
              </a:rPr>
              <a:t>предназначены для использования в процессе пешего передвижения в городе или на природе</a:t>
            </a:r>
            <a:r>
              <a:rPr lang="ru-RU" b="1" dirty="0" smtClean="0">
                <a:solidFill>
                  <a:srgbClr val="003300"/>
                </a:solidFill>
              </a:rPr>
              <a:t>. </a:t>
            </a:r>
            <a:endParaRPr lang="ru-RU" dirty="0" smtClean="0"/>
          </a:p>
          <a:p>
            <a:pPr algn="ctr"/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6285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chemeClr val="tx1"/>
                </a:solidFill>
              </a:rPr>
              <a:t>Автомобильные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GPS-навигаторы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srgbClr val="000099"/>
                </a:solidFill>
              </a:rPr>
              <a:t>Программное обеспечение позволяет определять местонахождение автомобиля в каждый момент движения, автоматически просчитывает наиболее краткий маршрут до заданной точки, демонстрирует его на карте, предупреждает водителя о приближающемся повороте, просчитывает новый маршрут при совершении водителем ошибки или намеренном уклонении от заданного курса.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u="sng" dirty="0" smtClean="0">
                <a:solidFill>
                  <a:srgbClr val="FFC000"/>
                </a:solidFill>
              </a:rPr>
              <a:t>Автомобильные GPS-навигаторы</a:t>
            </a:r>
            <a:r>
              <a:rPr lang="ru-RU" b="1" dirty="0" smtClean="0">
                <a:solidFill>
                  <a:srgbClr val="FFC000"/>
                </a:solidFill>
              </a:rPr>
              <a:t> — устройства, предназначенные для рационализации управления автомобилем в условиях города или открытой местности</a:t>
            </a:r>
            <a:r>
              <a:rPr lang="ru-RU" b="1" dirty="0" smtClean="0">
                <a:solidFill>
                  <a:srgbClr val="000099"/>
                </a:solidFill>
              </a:rPr>
              <a:t>. 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D74027-A888-49D5-AE0C-41A962C4E1C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999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D1B7C8C-44A0-48DF-93D2-635B6F348D03}" type="datetime1">
              <a:rPr lang="ru-RU" smtClean="0"/>
              <a:t>30.03.2015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 advClick="0" advTm="2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19047-3407-4130-A301-4856936135BF}" type="datetime1">
              <a:rPr lang="ru-RU" smtClean="0"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p:transition spd="med" advClick="0" advTm="2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D6D8C-5BBF-47E1-A43B-993600C0BB4C}" type="datetime1">
              <a:rPr lang="ru-RU" smtClean="0"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 advClick="0" advTm="2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EFDDD-0EA4-4486-9591-89CF19C45F2D}" type="datetime1">
              <a:rPr lang="ru-RU" smtClean="0"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2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E62A64D3-B00D-4877-940B-8A6ABF89B459}" type="datetime1">
              <a:rPr lang="ru-RU" smtClean="0"/>
              <a:t>30.03.2015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2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39900-E86C-4C55-97D6-E35C8045260E}" type="datetime1">
              <a:rPr lang="ru-RU" smtClean="0"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2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6677D-1CF3-4C28-9E19-F9337AC57A53}" type="datetime1">
              <a:rPr lang="ru-RU" smtClean="0"/>
              <a:t>30.03.2015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2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89DFB-8E29-4610-9D73-71017E3EFE45}" type="datetime1">
              <a:rPr lang="ru-RU" smtClean="0"/>
              <a:t>30.03.2015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 advClick="0" advTm="2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FD65BE-70C9-419B-A404-143E97C78BF3}" type="datetime1">
              <a:rPr lang="ru-RU" smtClean="0"/>
              <a:t>30.03.2015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 advClick="0" advTm="2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89DA2-1769-40C5-A38C-746B1C2338C5}" type="datetime1">
              <a:rPr lang="ru-RU" smtClean="0"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2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7AAC3-69D6-47D8-AABC-441DE02ABC3D}" type="datetime1">
              <a:rPr lang="ru-RU" smtClean="0"/>
              <a:t>30.03.2015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2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05C50F1-563E-4514-B0FA-3D72059E6E25}" type="datetime1">
              <a:rPr lang="ru-RU" smtClean="0"/>
              <a:t>30.03.2015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B2CD880-4FDC-455B-9CCB-EF2CD8AA4BA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 advTm="2000">
    <p:fade thruBlk="1"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GPS\&#1051;&#1103;&#1087;&#1080;&#1089;%20&#1058;&#1088;&#1091;&#1073;&#1077;&#1094;&#1082;&#1086;&#1081;%20-%20&#1040;&#1091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gif"/><Relationship Id="rId5" Type="http://schemas.openxmlformats.org/officeDocument/2006/relationships/slide" Target="slide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4294967295"/>
          </p:nvPr>
        </p:nvSpPr>
        <p:spPr>
          <a:xfrm>
            <a:off x="6072198" y="4714884"/>
            <a:ext cx="3214687" cy="1495425"/>
          </a:xfrm>
        </p:spPr>
        <p:txBody>
          <a:bodyPr>
            <a:noAutofit/>
          </a:bodyPr>
          <a:lstStyle/>
          <a:p>
            <a:pPr algn="l">
              <a:buNone/>
            </a:pPr>
            <a:r>
              <a:rPr lang="ru-RU" sz="1800" b="1" dirty="0" smtClean="0">
                <a:solidFill>
                  <a:schemeClr val="bg2">
                    <a:lumMod val="90000"/>
                  </a:schemeClr>
                </a:solidFill>
              </a:rPr>
              <a:t>Выполнили: Попова Л.А., Макаревич Т.П.</a:t>
            </a:r>
          </a:p>
          <a:p>
            <a:pPr algn="l">
              <a:buNone/>
            </a:pPr>
            <a:r>
              <a:rPr lang="ru-RU" sz="1800" b="1" dirty="0" smtClean="0">
                <a:solidFill>
                  <a:schemeClr val="bg2">
                    <a:lumMod val="90000"/>
                  </a:schemeClr>
                </a:solidFill>
              </a:rPr>
              <a:t>Проверил: </a:t>
            </a:r>
            <a:r>
              <a:rPr lang="ru-RU" sz="1800" b="1" dirty="0" err="1" smtClean="0">
                <a:solidFill>
                  <a:schemeClr val="bg2">
                    <a:lumMod val="90000"/>
                  </a:schemeClr>
                </a:solidFill>
              </a:rPr>
              <a:t>Бладыко</a:t>
            </a:r>
            <a:r>
              <a:rPr lang="ru-RU" sz="1800" b="1" dirty="0" smtClean="0">
                <a:solidFill>
                  <a:schemeClr val="bg2">
                    <a:lumMod val="90000"/>
                  </a:schemeClr>
                </a:solidFill>
              </a:rPr>
              <a:t> Ю.В.</a:t>
            </a:r>
            <a:endParaRPr lang="ru-RU" sz="18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142852"/>
            <a:ext cx="8929688" cy="1143021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2">
                    <a:lumMod val="90000"/>
                  </a:schemeClr>
                </a:solidFill>
              </a:rPr>
              <a:t>БНТУ</a:t>
            </a:r>
            <a:br>
              <a:rPr lang="ru-RU" sz="20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90000"/>
                  </a:schemeClr>
                </a:solidFill>
              </a:rPr>
              <a:t>Кафедра «Электроники и электротехники»</a:t>
            </a:r>
            <a:br>
              <a:rPr lang="ru-RU" sz="2000" b="1" dirty="0" smtClean="0">
                <a:solidFill>
                  <a:schemeClr val="bg2">
                    <a:lumMod val="90000"/>
                  </a:schemeClr>
                </a:solidFill>
              </a:rPr>
            </a:br>
            <a:r>
              <a:rPr lang="ru-RU" sz="2000" b="1" dirty="0" smtClean="0">
                <a:solidFill>
                  <a:schemeClr val="bg2">
                    <a:lumMod val="90000"/>
                  </a:schemeClr>
                </a:solidFill>
              </a:rPr>
              <a:t>гр. 106227</a:t>
            </a:r>
            <a:endParaRPr lang="ru-RU" sz="20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142976" y="2285992"/>
            <a:ext cx="6801607" cy="1107996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600" b="1" cap="all" dirty="0" smtClean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GPS-</a:t>
            </a:r>
            <a:r>
              <a:rPr lang="ru-RU" sz="6600" b="1" cap="all" dirty="0" smtClean="0">
                <a:ln/>
                <a:solidFill>
                  <a:srgbClr val="00B0F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навигаторы</a:t>
            </a:r>
            <a:endParaRPr lang="ru-RU" sz="6600" b="1" cap="all" dirty="0">
              <a:ln/>
              <a:solidFill>
                <a:srgbClr val="00B0F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9" name="Подзаголовок 5"/>
          <p:cNvSpPr txBox="1">
            <a:spLocks/>
          </p:cNvSpPr>
          <p:nvPr/>
        </p:nvSpPr>
        <p:spPr>
          <a:xfrm>
            <a:off x="3428992" y="6357934"/>
            <a:ext cx="1928826" cy="5000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9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Минск   2009</a:t>
            </a:r>
          </a:p>
        </p:txBody>
      </p:sp>
      <p:pic>
        <p:nvPicPr>
          <p:cNvPr id="8" name="Ляпис Трубецкой - А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5" showWhenStopped="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3786150" y="3286124"/>
            <a:ext cx="5357850" cy="3000396"/>
          </a:xfrm>
          <a:prstGeom prst="roundRect">
            <a:avLst/>
          </a:prstGeom>
          <a:solidFill>
            <a:srgbClr val="EAC0D6">
              <a:alpha val="57000"/>
            </a:srgb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Радиостанции с GPS-навигатором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500174"/>
            <a:ext cx="67865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u="sng" dirty="0" smtClean="0"/>
              <a:t>Радиостанции с GPS-навигатором </a:t>
            </a:r>
            <a:r>
              <a:rPr lang="ru-RU" sz="2000" b="1" dirty="0" smtClean="0"/>
              <a:t>— мечта продвинутого туриста или исследователя. Имея комплект таких устройств, путешественники могут без опаски удаляться друг от друга на любое расстояние..</a:t>
            </a:r>
            <a:endParaRPr lang="ru-RU" sz="2000" b="1" dirty="0"/>
          </a:p>
        </p:txBody>
      </p:sp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1000100" y="6373368"/>
            <a:ext cx="978408" cy="484632"/>
          </a:xfrm>
          <a:prstGeom prst="leftArrow">
            <a:avLst/>
          </a:prstGeom>
          <a:solidFill>
            <a:srgbClr val="D278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000464" y="3286124"/>
            <a:ext cx="51435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Рации обеспечат не только голосовую связь, но и обменяются данными о местоположении удалившегося товарища. Эти устройства могут быть снабжены черно-белым или цветным дисплеем различного разрешения, иметь USB-кабель, подключающийся к компьютеру для загрузки новых карт, запоминать точки на местности и маршруты передвижения</a:t>
            </a:r>
            <a:endParaRPr lang="ru-RU" sz="2000" b="1" dirty="0"/>
          </a:p>
        </p:txBody>
      </p:sp>
      <p:pic>
        <p:nvPicPr>
          <p:cNvPr id="9" name="Рисунок 8" descr="alan_777_bi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357694"/>
            <a:ext cx="2285952" cy="192881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4357694"/>
            <a:ext cx="2285984" cy="1928826"/>
          </a:xfrm>
          <a:prstGeom prst="rect">
            <a:avLst/>
          </a:prstGeom>
          <a:solidFill>
            <a:srgbClr val="EAC0D6">
              <a:alpha val="2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60"/>
                            </p:stCondLst>
                            <p:childTnLst>
                              <p:par>
                                <p:cTn id="1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60"/>
                            </p:stCondLst>
                            <p:childTnLst>
                              <p:par>
                                <p:cTn id="15" presetID="27" presetClass="emph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autoRev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1214422"/>
            <a:ext cx="8929718" cy="5286412"/>
          </a:xfrm>
          <a:prstGeom prst="roundRect">
            <a:avLst/>
          </a:prstGeom>
          <a:solidFill>
            <a:srgbClr val="D278A7">
              <a:alpha val="4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Устройство </a:t>
            </a:r>
            <a:r>
              <a:rPr lang="en-US" b="1" dirty="0" smtClean="0">
                <a:solidFill>
                  <a:schemeClr val="tx1"/>
                </a:solidFill>
              </a:rPr>
              <a:t>GPS-</a:t>
            </a:r>
            <a:r>
              <a:rPr lang="ru-RU" b="1" dirty="0" smtClean="0">
                <a:solidFill>
                  <a:schemeClr val="tx1"/>
                </a:solidFill>
              </a:rPr>
              <a:t>навигатора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428736"/>
            <a:ext cx="864399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Черный квадратик - чуть побольше ногтя мизинца. Эта микросхема и есть главная деталь навигатора, его сердце. Внутри пластика запечатан полупроводниковый чип, или кристалл</a:t>
            </a:r>
            <a:r>
              <a:rPr lang="en-US" sz="2800" b="1" dirty="0" smtClean="0"/>
              <a:t>.</a:t>
            </a:r>
            <a:r>
              <a:rPr lang="ru-RU" sz="2800" b="1" dirty="0" smtClean="0"/>
              <a:t> Его составные элементы измеряются десятыми, а то и сотыми долями микрона - это, для сравнения, уровень, в сотни раз меньший, чем толщина волоса (40-150 микрон). В каждом из нескольких тысяч кристаллов интегральной схемы, расположенных на кремниевой пластине, </a:t>
            </a:r>
            <a:r>
              <a:rPr lang="ru-RU" sz="2800" b="1" dirty="0" err="1" smtClean="0"/>
              <a:t>скоммутированы</a:t>
            </a:r>
            <a:r>
              <a:rPr lang="ru-RU" sz="2800" b="1" dirty="0" smtClean="0"/>
              <a:t> десятки миллионов таких полупроводниковых элементов. 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 advTm="2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Принцип действия 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571612"/>
            <a:ext cx="4857752" cy="25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5072066" y="1357298"/>
            <a:ext cx="407193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 данной схеме входной сигнал поступает на вход совмещённой антенны. Входной сигнал лежит в диапазоне 1570,0–1616 МГц. После этого сигналы фильтруются полосовым фильтром и усиливаются антенным усилителем. Далее сигнал поступает в радиочастотную часть приёмника, где он фильтруется, усиливается и </a:t>
            </a:r>
            <a:r>
              <a:rPr lang="ru-RU" dirty="0" err="1" smtClean="0">
                <a:solidFill>
                  <a:schemeClr val="bg1"/>
                </a:solidFill>
              </a:rPr>
              <a:t>гетеродинируется</a:t>
            </a:r>
            <a:r>
              <a:rPr lang="ru-RU" dirty="0" smtClean="0">
                <a:solidFill>
                  <a:schemeClr val="bg1"/>
                </a:solidFill>
              </a:rPr>
              <a:t> первым гетеродином.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4429132"/>
            <a:ext cx="821537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 результате первого </a:t>
            </a:r>
            <a:r>
              <a:rPr lang="ru-RU" dirty="0" err="1" smtClean="0">
                <a:solidFill>
                  <a:schemeClr val="bg1"/>
                </a:solidFill>
              </a:rPr>
              <a:t>гетеродинирования</a:t>
            </a:r>
            <a:r>
              <a:rPr lang="ru-RU" dirty="0" smtClean="0">
                <a:solidFill>
                  <a:schemeClr val="bg1"/>
                </a:solidFill>
              </a:rPr>
              <a:t> получаем сигналы, лежащие в диапазоне 39–85 МГц. Далее сигнал </a:t>
            </a:r>
            <a:r>
              <a:rPr lang="ru-RU" dirty="0" err="1" smtClean="0">
                <a:solidFill>
                  <a:schemeClr val="bg1"/>
                </a:solidFill>
              </a:rPr>
              <a:t>гетеродинируют</a:t>
            </a:r>
            <a:r>
              <a:rPr lang="ru-RU" dirty="0" smtClean="0">
                <a:solidFill>
                  <a:schemeClr val="bg1"/>
                </a:solidFill>
              </a:rPr>
              <a:t> второй раз частотой 34,98 МГц. Каждый сигнал в обоих трактах </a:t>
            </a:r>
            <a:r>
              <a:rPr lang="ru-RU" dirty="0" err="1" smtClean="0">
                <a:solidFill>
                  <a:schemeClr val="bg1"/>
                </a:solidFill>
              </a:rPr>
              <a:t>дискретизируется</a:t>
            </a:r>
            <a:r>
              <a:rPr lang="ru-RU" dirty="0" smtClean="0">
                <a:solidFill>
                  <a:schemeClr val="bg1"/>
                </a:solidFill>
              </a:rPr>
              <a:t> частотой </a:t>
            </a:r>
            <a:r>
              <a:rPr lang="ru-RU" dirty="0" err="1" smtClean="0">
                <a:solidFill>
                  <a:schemeClr val="bg1"/>
                </a:solidFill>
              </a:rPr>
              <a:t>fsampling</a:t>
            </a:r>
            <a:r>
              <a:rPr lang="ru-RU" dirty="0" smtClean="0">
                <a:solidFill>
                  <a:schemeClr val="bg1"/>
                </a:solidFill>
              </a:rPr>
              <a:t> = 34,98 МГц, квантуется с помощью двухуровневого </a:t>
            </a:r>
            <a:r>
              <a:rPr lang="ru-RU" dirty="0" err="1" smtClean="0">
                <a:solidFill>
                  <a:schemeClr val="bg1"/>
                </a:solidFill>
              </a:rPr>
              <a:t>квантователя</a:t>
            </a:r>
            <a:r>
              <a:rPr lang="ru-RU" dirty="0" smtClean="0">
                <a:solidFill>
                  <a:schemeClr val="bg1"/>
                </a:solidFill>
              </a:rPr>
              <a:t> и отсылается в коррелятор.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 advTm="2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4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0"/>
                            </p:stCondLst>
                            <p:childTnLst>
                              <p:par>
                                <p:cTn id="1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40"/>
                            </p:stCondLst>
                            <p:childTnLst>
                              <p:par>
                                <p:cTn id="2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571472" y="5214950"/>
            <a:ext cx="7643866" cy="1071570"/>
          </a:xfrm>
          <a:prstGeom prst="roundRect">
            <a:avLst/>
          </a:prstGeom>
          <a:solidFill>
            <a:srgbClr val="92D05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3. Т.к. </a:t>
            </a:r>
            <a:r>
              <a:rPr lang="ru-RU" sz="2400" b="1" dirty="0" err="1" smtClean="0">
                <a:solidFill>
                  <a:schemeClr val="tx1"/>
                </a:solidFill>
              </a:rPr>
              <a:t>Автонавигаторы</a:t>
            </a:r>
            <a:r>
              <a:rPr lang="ru-RU" sz="2400" b="1" dirty="0" smtClean="0">
                <a:solidFill>
                  <a:schemeClr val="tx1"/>
                </a:solidFill>
              </a:rPr>
              <a:t> и спутники могут иметь различия в показаниях своих часов.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endParaRPr lang="ru-RU" sz="2400" b="1" dirty="0" smtClean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1472" y="3929066"/>
            <a:ext cx="7643866" cy="1071570"/>
          </a:xfrm>
          <a:prstGeom prst="roundRect">
            <a:avLst/>
          </a:prstGeom>
          <a:solidFill>
            <a:srgbClr val="92D05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2. За счет отражения от гор, высоких зданий и других выдающихся объектов;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1472" y="2643182"/>
            <a:ext cx="7643866" cy="1071570"/>
          </a:xfrm>
          <a:prstGeom prst="roundRect">
            <a:avLst/>
          </a:prstGeom>
          <a:solidFill>
            <a:srgbClr val="92D050">
              <a:alpha val="3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1. Сигнал, который испускает спутник, проходит через ионосферу и тропосферу, где он может быть частично заглушен;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1214422"/>
            <a:ext cx="7643866" cy="1000132"/>
          </a:xfrm>
          <a:prstGeom prst="roundRect">
            <a:avLst/>
          </a:prstGeom>
          <a:solidFill>
            <a:srgbClr val="92D050">
              <a:alpha val="4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GPS-навигаторы, как и любая техника, к сожалению, не совершенны: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Ошибки передачи сигнала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 advTm="1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8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80"/>
                            </p:stCondLst>
                            <p:childTnLst>
                              <p:par>
                                <p:cTn id="3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88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Будущее </a:t>
            </a:r>
            <a:r>
              <a:rPr lang="en-US" b="1" dirty="0" smtClean="0">
                <a:solidFill>
                  <a:schemeClr val="bg1"/>
                </a:solidFill>
              </a:rPr>
              <a:t>GPS-</a:t>
            </a:r>
            <a:r>
              <a:rPr lang="ru-RU" b="1" dirty="0" smtClean="0">
                <a:solidFill>
                  <a:schemeClr val="bg1"/>
                </a:solidFill>
              </a:rPr>
              <a:t>навигаторов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285860"/>
            <a:ext cx="41434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Удобство же заключается в том, что благодаря проектору, карту можно направить на стену и разглядеть ее в мельчайших подробностях. Причем использовать можно любую поверхность – стены, пол, потолок и даже ладонь руки отлично подойдет</a:t>
            </a:r>
            <a:r>
              <a:rPr lang="ru-RU" dirty="0" smtClean="0">
                <a:solidFill>
                  <a:srgbClr val="FFFF00"/>
                </a:solidFill>
              </a:rPr>
              <a:t>.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untitled.bmp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9124" y="2143116"/>
            <a:ext cx="4514850" cy="3071834"/>
          </a:xfrm>
          <a:prstGeom prst="rect">
            <a:avLst/>
          </a:prstGeom>
        </p:spPr>
      </p:pic>
      <p:pic>
        <p:nvPicPr>
          <p:cNvPr id="6" name="Рисунок 5" descr="untitled1.bmp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4071942"/>
            <a:ext cx="3085714" cy="21841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357686" y="5500702"/>
            <a:ext cx="47863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Как вы понимаете заблудиться с таким устройством очень сложно.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 advTm="1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2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Литература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Глобальная спутниковая радионавигационная система ГЛОНАСС/ Под ред. В.Н. Харисова, А.Ф. Перова, В.А. Болдина. М.: ИПРЖР, 2002.</a:t>
            </a:r>
          </a:p>
          <a:p>
            <a:r>
              <a:rPr lang="ru-RU" dirty="0" smtClean="0"/>
              <a:t>Цифровые радиоприемные системы: Справочник / М.И. </a:t>
            </a:r>
            <a:r>
              <a:rPr lang="ru-RU" dirty="0" err="1" smtClean="0"/>
              <a:t>Жодзишский</a:t>
            </a:r>
            <a:r>
              <a:rPr lang="ru-RU" dirty="0" smtClean="0"/>
              <a:t>, Р.Б. Мазепа и др. / Под ред. М.И. </a:t>
            </a:r>
            <a:r>
              <a:rPr lang="ru-RU" dirty="0" err="1" smtClean="0"/>
              <a:t>Жодзишского</a:t>
            </a:r>
            <a:r>
              <a:rPr lang="ru-RU" dirty="0" smtClean="0"/>
              <a:t>. М.: Радио и связь, 2000.</a:t>
            </a:r>
          </a:p>
          <a:p>
            <a:r>
              <a:rPr lang="en-US" dirty="0" smtClean="0"/>
              <a:t>Global Positioning System: Theory and Application. Volume I, Edited by Bradford W. Parkinson and James I. </a:t>
            </a:r>
            <a:r>
              <a:rPr lang="en-US" dirty="0" err="1" smtClean="0"/>
              <a:t>Spilker</a:t>
            </a:r>
            <a:r>
              <a:rPr lang="en-US" dirty="0" smtClean="0"/>
              <a:t> / GPS Receivers, A.J. Van </a:t>
            </a:r>
            <a:r>
              <a:rPr lang="en-US" dirty="0" err="1" smtClean="0"/>
              <a:t>Dierendonck</a:t>
            </a:r>
            <a:r>
              <a:rPr lang="en-US" dirty="0" smtClean="0"/>
              <a:t>. </a:t>
            </a:r>
            <a:endParaRPr lang="ru-RU" dirty="0" smtClean="0"/>
          </a:p>
          <a:p>
            <a:r>
              <a:rPr lang="ru-RU" dirty="0" smtClean="0"/>
              <a:t>Интернет</a:t>
            </a:r>
            <a:endParaRPr lang="en-US" dirty="0" smtClean="0"/>
          </a:p>
          <a:p>
            <a:endParaRPr lang="ru-RU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 advTm="12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0" y="1500188"/>
            <a:ext cx="9144000" cy="493712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1. Введение</a:t>
            </a:r>
          </a:p>
          <a:p>
            <a:pPr>
              <a:buNone/>
            </a:pP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   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2. История создания</a:t>
            </a:r>
          </a:p>
          <a:p>
            <a:pPr>
              <a:buNone/>
            </a:pP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         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3.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GPS-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навигатор сегодня</a:t>
            </a:r>
          </a:p>
          <a:p>
            <a:pPr>
              <a:buNone/>
            </a:pP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              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4. Виды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GPS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-навигаторов</a:t>
            </a:r>
          </a:p>
          <a:p>
            <a:pPr>
              <a:buNone/>
            </a:pP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                    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5. Устройство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GPS-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навигаторов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                           </a:t>
            </a:r>
            <a:endParaRPr lang="ru-RU" sz="2800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                          6. Принцип действия</a:t>
            </a:r>
          </a:p>
          <a:p>
            <a:pPr>
              <a:buNone/>
            </a:pP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                               7. Ошибки передачи сигнала</a:t>
            </a:r>
          </a:p>
          <a:p>
            <a:pPr>
              <a:buNone/>
            </a:pP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                               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    8. Будущее </a:t>
            </a: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GPS-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навигаторов</a:t>
            </a:r>
          </a:p>
          <a:p>
            <a:pPr>
              <a:buNone/>
            </a:pPr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                                     </a:t>
            </a:r>
            <a: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  <a:t>    9. Литература</a:t>
            </a:r>
            <a:br>
              <a:rPr lang="ru-RU" sz="2800" dirty="0" smtClean="0">
                <a:solidFill>
                  <a:srgbClr val="00B0F0"/>
                </a:solidFill>
                <a:latin typeface="Comic Sans MS" pitchFamily="66" charset="0"/>
              </a:rPr>
            </a:br>
            <a:endParaRPr lang="ru-RU" sz="2800" b="1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endParaRPr lang="en-US" sz="2800" b="1" dirty="0" smtClean="0"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52400"/>
            <a:ext cx="8229600" cy="9906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   </a:t>
            </a:r>
            <a:r>
              <a:rPr lang="ru-RU" dirty="0" smtClean="0">
                <a:solidFill>
                  <a:srgbClr val="FF5A2F"/>
                </a:solidFill>
              </a:rPr>
              <a:t>Содержание</a:t>
            </a:r>
            <a:endParaRPr lang="ru-RU" dirty="0">
              <a:solidFill>
                <a:srgbClr val="FF5A2F"/>
              </a:solidFill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9144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Введение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571612"/>
            <a:ext cx="9144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Global Positioning System </a:t>
            </a:r>
            <a:r>
              <a:rPr lang="ru-RU" sz="3200" dirty="0" smtClean="0">
                <a:solidFill>
                  <a:schemeClr val="bg1"/>
                </a:solidFill>
              </a:rPr>
              <a:t>(</a:t>
            </a:r>
            <a:r>
              <a:rPr lang="en-US" sz="3200" dirty="0" smtClean="0">
                <a:solidFill>
                  <a:schemeClr val="bg1"/>
                </a:solidFill>
              </a:rPr>
              <a:t>GPS</a:t>
            </a:r>
            <a:r>
              <a:rPr lang="ru-RU" sz="3200" dirty="0" smtClean="0">
                <a:solidFill>
                  <a:schemeClr val="bg1"/>
                </a:solidFill>
              </a:rPr>
              <a:t>) -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 Система Глобального Позиционирования </a:t>
            </a:r>
          </a:p>
          <a:p>
            <a:pPr algn="ctr"/>
            <a:endParaRPr lang="ru-RU" sz="3200" dirty="0" smtClean="0">
              <a:solidFill>
                <a:schemeClr val="bg1"/>
              </a:solidFill>
            </a:endParaRPr>
          </a:p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GPS-навигаторы — это сложные устройства, которые включают в себя целый ряд функций, таких как определение местоположения, поиск этой точки на карте, определение наиболее удобно маршрута и информацию о том, что может быть важным во время путешествия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 advTm="16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77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77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77"/>
                            </p:stCondLst>
                            <p:childTnLst>
                              <p:par>
                                <p:cTn id="2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8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786050" y="0"/>
            <a:ext cx="3500462" cy="642918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0" y="4357694"/>
            <a:ext cx="2428860" cy="5715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0" y="3071810"/>
            <a:ext cx="2643174" cy="5715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0" y="785794"/>
            <a:ext cx="1714480" cy="5715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229600" cy="561956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История создания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714356"/>
            <a:ext cx="878684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CC00"/>
                </a:solidFill>
              </a:rPr>
              <a:t>В 50-ые</a:t>
            </a:r>
            <a:r>
              <a:rPr lang="en-US" sz="3200" b="1" i="1" dirty="0" smtClean="0">
                <a:solidFill>
                  <a:srgbClr val="FFCC00"/>
                </a:solidFill>
              </a:rPr>
              <a:t>  </a:t>
            </a:r>
            <a:r>
              <a:rPr lang="ru-RU" sz="3200" b="1" i="1" dirty="0" smtClean="0"/>
              <a:t>началась разработка в США навигационной системы как военного проекта, затем им стало частично пользоваться гражданское население.</a:t>
            </a:r>
            <a:endParaRPr lang="ru-RU" sz="3200" b="1" i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3000372"/>
            <a:ext cx="90010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CC00"/>
                </a:solidFill>
              </a:rPr>
              <a:t>17 июля 1995 </a:t>
            </a:r>
            <a:r>
              <a:rPr lang="ru-RU" sz="3200" b="1" i="1" dirty="0" smtClean="0"/>
              <a:t>считается официальной датой старта GPS при полной комплектации.</a:t>
            </a:r>
            <a:endParaRPr lang="ru-RU" sz="32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4303455"/>
            <a:ext cx="9144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</a:t>
            </a:r>
            <a:r>
              <a:rPr lang="ru-RU" sz="3200" b="1" i="1" dirty="0" smtClean="0">
                <a:solidFill>
                  <a:srgbClr val="FFCC00"/>
                </a:solidFill>
              </a:rPr>
              <a:t>С 2000 года </a:t>
            </a:r>
            <a:r>
              <a:rPr lang="ru-RU" sz="3200" b="1" i="1" dirty="0" smtClean="0"/>
              <a:t>правительство США официально отменило ограничения, и теперь каждый житель планеты Земля, имея при себе необходимое оборудование, может легко определить свои координаты.</a:t>
            </a:r>
            <a:endParaRPr lang="ru-RU" sz="3200" b="1" i="1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 advTm="16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28571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3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3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10" grpId="0" animBg="1"/>
      <p:bldP spid="2" grpId="0"/>
      <p:bldP spid="6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214810" y="3429000"/>
            <a:ext cx="4500562" cy="2928958"/>
          </a:xfrm>
          <a:prstGeom prst="roundRect">
            <a:avLst/>
          </a:prstGeom>
          <a:solidFill>
            <a:schemeClr val="dk1">
              <a:alpha val="59000"/>
            </a:schemeClr>
          </a:solidFill>
          <a:scene3d>
            <a:camera prst="perspectiveLeft"/>
            <a:lightRig rig="threePt" dir="t"/>
          </a:scene3d>
          <a:sp3d>
            <a:bevelT w="114300" prst="artDeco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u="sng" dirty="0" smtClean="0">
                <a:solidFill>
                  <a:srgbClr val="92D050"/>
                </a:solidFill>
              </a:rPr>
              <a:t>29 спутников </a:t>
            </a:r>
          </a:p>
          <a:p>
            <a:r>
              <a:rPr lang="ru-RU" sz="2800" b="1" u="sng" dirty="0" smtClean="0">
                <a:solidFill>
                  <a:srgbClr val="92D050"/>
                </a:solidFill>
              </a:rPr>
              <a:t>4 наземные станции слежения </a:t>
            </a:r>
          </a:p>
          <a:p>
            <a:r>
              <a:rPr lang="ru-RU" sz="2800" b="1" u="sng" dirty="0" smtClean="0">
                <a:solidFill>
                  <a:srgbClr val="92D050"/>
                </a:solidFill>
              </a:rPr>
              <a:t>3 станции связи </a:t>
            </a:r>
          </a:p>
          <a:p>
            <a:r>
              <a:rPr lang="ru-RU" sz="2800" b="1" u="sng" dirty="0" smtClean="0">
                <a:solidFill>
                  <a:srgbClr val="92D050"/>
                </a:solidFill>
              </a:rPr>
              <a:t>1 центр управления наземным комплексом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1357298"/>
            <a:ext cx="4071966" cy="3286148"/>
          </a:xfrm>
          <a:prstGeom prst="roundRect">
            <a:avLst/>
          </a:prstGeom>
          <a:solidFill>
            <a:schemeClr val="dk1">
              <a:alpha val="59000"/>
            </a:schemeClr>
          </a:solidFill>
          <a:scene3d>
            <a:camera prst="isometricOffAxis1Right"/>
            <a:lightRig rig="threePt" dir="t"/>
          </a:scene3d>
          <a:sp3d>
            <a:bevelT w="114300" prst="artDeco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rgbClr val="92D050"/>
                </a:solidFill>
              </a:rPr>
              <a:t>Сегодня система GPS включает в себя комплекс устройств</a:t>
            </a:r>
            <a:r>
              <a:rPr lang="ru-RU" sz="2800" b="1" i="1" dirty="0" smtClean="0">
                <a:solidFill>
                  <a:srgbClr val="92D050"/>
                </a:solidFill>
              </a:rPr>
              <a:t>, работающих на орбите и на поверхности Земли:</a:t>
            </a:r>
            <a:endParaRPr lang="en-US" sz="2800" b="1" i="1" dirty="0" smtClean="0">
              <a:solidFill>
                <a:srgbClr val="92D05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42"/>
            <a:ext cx="8229600" cy="571520"/>
          </a:xfrm>
        </p:spPr>
        <p:txBody>
          <a:bodyPr>
            <a:noAutofit/>
          </a:bodyPr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GPS-</a:t>
            </a:r>
            <a:r>
              <a:rPr lang="ru-RU" dirty="0" smtClean="0">
                <a:solidFill>
                  <a:schemeClr val="tx1"/>
                </a:solidFill>
              </a:rPr>
              <a:t>навигатор сегодня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0"/>
            <a:ext cx="392909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2800" b="1" u="sng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" name="Рисунок 7" descr="3006649_e4ce32cc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44" y="3429000"/>
            <a:ext cx="928694" cy="928694"/>
          </a:xfrm>
          <a:prstGeom prst="rect">
            <a:avLst/>
          </a:prstGeom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 advTm="10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4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34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643438" y="1928802"/>
            <a:ext cx="4357686" cy="3929090"/>
          </a:xfrm>
          <a:prstGeom prst="roundRect">
            <a:avLst/>
          </a:prstGeom>
          <a:solidFill>
            <a:schemeClr val="accent6">
              <a:alpha val="6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14290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Спутники расположены вокруг Земли таким образом, что в любой  момент движения из любой точки </a:t>
            </a:r>
          </a:p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Земли возможна прямая связь </a:t>
            </a:r>
          </a:p>
          <a:p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с 5-12 спутниками.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2214554"/>
            <a:ext cx="42148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Главная составляющая данных – это точное время отправки и получения сигнала со спутника. Точность данных, получаемых навигаторами со спутников такова, что управлять самолетом в условиях нулевой видимости становится вполне реально.</a:t>
            </a:r>
            <a:endParaRPr lang="ru-RU" sz="24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44" y="2071678"/>
            <a:ext cx="4429156" cy="3786214"/>
          </a:xfrm>
          <a:prstGeom prst="rect">
            <a:avLst/>
          </a:prstGeom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 advTm="1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D278A7"/>
                </a:solidFill>
              </a:rPr>
              <a:t>Виды </a:t>
            </a:r>
            <a:r>
              <a:rPr lang="en-US" dirty="0" smtClean="0">
                <a:solidFill>
                  <a:srgbClr val="D278A7"/>
                </a:solidFill>
              </a:rPr>
              <a:t>GPS</a:t>
            </a:r>
            <a:r>
              <a:rPr lang="ru-RU" dirty="0" smtClean="0">
                <a:solidFill>
                  <a:srgbClr val="D278A7"/>
                </a:solidFill>
              </a:rPr>
              <a:t>-навигаторов</a:t>
            </a:r>
            <a:endParaRPr lang="ru-RU" dirty="0">
              <a:solidFill>
                <a:srgbClr val="D278A7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138626"/>
          </a:xfrm>
        </p:spPr>
        <p:txBody>
          <a:bodyPr/>
          <a:lstStyle/>
          <a:p>
            <a:endParaRPr lang="en-US" sz="3600" b="1" dirty="0" smtClean="0">
              <a:latin typeface="Comic Sans MS" pitchFamily="66" charset="0"/>
            </a:endParaRPr>
          </a:p>
          <a:p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latin typeface="Comic Sans MS" pitchFamily="66" charset="0"/>
                <a:hlinkClick r:id="" action="ppaction://hlinkshowjump?jump=nextslide"/>
              </a:rPr>
              <a:t>Портативные GPS-навигаторы</a:t>
            </a:r>
            <a:endParaRPr lang="en-US" sz="3600" b="1" dirty="0" smtClean="0">
              <a:solidFill>
                <a:schemeClr val="bg2">
                  <a:lumMod val="50000"/>
                </a:schemeClr>
              </a:solidFill>
              <a:latin typeface="Comic Sans MS" pitchFamily="66" charset="0"/>
            </a:endParaRPr>
          </a:p>
          <a:p>
            <a:endParaRPr lang="en-US" sz="3600" b="1" dirty="0" smtClean="0">
              <a:solidFill>
                <a:srgbClr val="00CC00"/>
              </a:solidFill>
              <a:latin typeface="Comic Sans MS" pitchFamily="66" charset="0"/>
            </a:endParaRPr>
          </a:p>
          <a:p>
            <a:r>
              <a:rPr lang="ru-RU" sz="3600" b="1" dirty="0" smtClean="0">
                <a:latin typeface="Comic Sans MS" pitchFamily="66" charset="0"/>
                <a:hlinkClick r:id="rId4" action="ppaction://hlinksldjump"/>
              </a:rPr>
              <a:t>Автомобильные GPS-навигаторы</a:t>
            </a:r>
            <a:endParaRPr lang="en-US" sz="3600" b="1" dirty="0" smtClean="0">
              <a:latin typeface="Comic Sans MS" pitchFamily="66" charset="0"/>
            </a:endParaRPr>
          </a:p>
          <a:p>
            <a:endParaRPr lang="en-US" sz="3600" b="1" dirty="0" smtClean="0">
              <a:latin typeface="Comic Sans MS" pitchFamily="66" charset="0"/>
            </a:endParaRPr>
          </a:p>
          <a:p>
            <a:r>
              <a:rPr lang="ru-RU" sz="3600" b="1" dirty="0" smtClean="0">
                <a:latin typeface="Comic Sans MS" pitchFamily="66" charset="0"/>
                <a:hlinkClick r:id="rId5" action="ppaction://hlinksldjump"/>
              </a:rPr>
              <a:t>Радиостанции с GPS-навигатором</a:t>
            </a:r>
            <a:endParaRPr lang="ru-RU" sz="3600" dirty="0" smtClean="0">
              <a:latin typeface="Comic Sans MS" pitchFamily="66" charset="0"/>
            </a:endParaRPr>
          </a:p>
          <a:p>
            <a:pPr>
              <a:buNone/>
            </a:pPr>
            <a:endParaRPr lang="ru-RU" sz="2800" dirty="0" smtClean="0"/>
          </a:p>
          <a:p>
            <a:endParaRPr lang="ru-RU" dirty="0"/>
          </a:p>
        </p:txBody>
      </p:sp>
      <p:sp>
        <p:nvSpPr>
          <p:cNvPr id="4" name="Стрелка вправо 3">
            <a:hlinkClick r:id="rId6" action="ppaction://hlinksldjump"/>
          </p:cNvPr>
          <p:cNvSpPr/>
          <p:nvPr/>
        </p:nvSpPr>
        <p:spPr>
          <a:xfrm>
            <a:off x="1214414" y="5715016"/>
            <a:ext cx="978408" cy="484632"/>
          </a:xfrm>
          <a:prstGeom prst="rightArrow">
            <a:avLst/>
          </a:prstGeom>
          <a:solidFill>
            <a:srgbClr val="D278A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14282" y="1357298"/>
            <a:ext cx="4071998" cy="4429156"/>
          </a:xfrm>
          <a:prstGeom prst="roundRect">
            <a:avLst/>
          </a:prstGeom>
          <a:solidFill>
            <a:schemeClr val="accent4">
              <a:lumMod val="60000"/>
              <a:lumOff val="40000"/>
              <a:alpha val="5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Портативные GPS-навигаторы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428736"/>
            <a:ext cx="378621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3300"/>
                </a:solidFill>
              </a:rPr>
              <a:t>Кроме собственно навигационной функции портативные GPS-навигаторы могут быть снабжены цветными векторными или 3D-картами, функцией запоминания маршрута, определения частоты пульса , подсчета количества кругов. Также для спортсменов выпускаются GPS-навигаторы, предоставляющие возможность соревноваться с виртуальным «соперником». </a:t>
            </a:r>
            <a:endParaRPr lang="ru-RU" sz="2000" b="1" dirty="0">
              <a:solidFill>
                <a:srgbClr val="003300"/>
              </a:solidFill>
            </a:endParaRPr>
          </a:p>
        </p:txBody>
      </p:sp>
      <p:sp>
        <p:nvSpPr>
          <p:cNvPr id="4" name="Стрелка влево 3">
            <a:hlinkClick r:id="rId4" action="ppaction://hlinksldjump"/>
          </p:cNvPr>
          <p:cNvSpPr/>
          <p:nvPr/>
        </p:nvSpPr>
        <p:spPr>
          <a:xfrm>
            <a:off x="1071538" y="6373368"/>
            <a:ext cx="978408" cy="484632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43504" y="1214422"/>
            <a:ext cx="3714744" cy="2714644"/>
          </a:xfrm>
          <a:prstGeom prst="roundRect">
            <a:avLst/>
          </a:prstGeom>
          <a:solidFill>
            <a:schemeClr val="accent4">
              <a:lumMod val="60000"/>
              <a:lumOff val="40000"/>
              <a:alpha val="49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u="sng" dirty="0" smtClean="0">
                <a:solidFill>
                  <a:srgbClr val="003300"/>
                </a:solidFill>
              </a:rPr>
              <a:t>Портативные GPS-навигаторы </a:t>
            </a:r>
            <a:r>
              <a:rPr lang="ru-RU" sz="2000" b="1" dirty="0" smtClean="0">
                <a:solidFill>
                  <a:srgbClr val="003300"/>
                </a:solidFill>
              </a:rPr>
              <a:t>предназначены для использования в процессе пешего передвижения в городе или на природе</a:t>
            </a:r>
            <a:r>
              <a:rPr lang="ru-RU" b="1" dirty="0" smtClean="0">
                <a:solidFill>
                  <a:srgbClr val="003300"/>
                </a:solidFill>
              </a:rPr>
              <a:t>. </a:t>
            </a:r>
            <a:endParaRPr lang="ru-RU" dirty="0"/>
          </a:p>
        </p:txBody>
      </p:sp>
      <p:pic>
        <p:nvPicPr>
          <p:cNvPr id="7" name="Рисунок 6" descr="lokateemergencygpswatch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00760" y="4000504"/>
            <a:ext cx="1943100" cy="2324100"/>
          </a:xfrm>
          <a:prstGeom prst="rect">
            <a:avLst/>
          </a:prstGeom>
        </p:spPr>
      </p:pic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4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40"/>
                            </p:stCondLst>
                            <p:childTnLst>
                              <p:par>
                                <p:cTn id="15" presetID="35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4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автомобильныйjpg.jpg"/>
          <p:cNvPicPr>
            <a:picLocks noChangeAspect="1"/>
          </p:cNvPicPr>
          <p:nvPr/>
        </p:nvPicPr>
        <p:blipFill>
          <a:blip r:embed="rId4">
            <a:lum bright="-30000"/>
          </a:blip>
          <a:stretch>
            <a:fillRect/>
          </a:stretch>
        </p:blipFill>
        <p:spPr>
          <a:xfrm>
            <a:off x="5286380" y="1357298"/>
            <a:ext cx="3643338" cy="2385519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0" y="2428868"/>
            <a:ext cx="4071934" cy="3857652"/>
          </a:xfrm>
          <a:prstGeom prst="roundRect">
            <a:avLst/>
          </a:prstGeom>
          <a:solidFill>
            <a:schemeClr val="accent3">
              <a:alpha val="56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0038"/>
            <a:ext cx="8229600" cy="9144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Автомобильные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GPS-навигаторы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571612"/>
            <a:ext cx="81439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/>
          </a:p>
        </p:txBody>
      </p:sp>
      <p:sp>
        <p:nvSpPr>
          <p:cNvPr id="4" name="Стрелка влево 3">
            <a:hlinkClick r:id="rId5" action="ppaction://hlinksldjump"/>
          </p:cNvPr>
          <p:cNvSpPr/>
          <p:nvPr/>
        </p:nvSpPr>
        <p:spPr>
          <a:xfrm>
            <a:off x="1643042" y="6373368"/>
            <a:ext cx="978408" cy="484632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2500306"/>
            <a:ext cx="378621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0099"/>
                </a:solidFill>
              </a:rPr>
              <a:t>Программное обеспечение позволяет определять местонахождение автомобиля в каждый момент движения, автоматически просчитывает наиболее краткий маршрут до заданной точки, демонстрирует его на карте, предупреждает водителя о приближающемся повороте, просчитывает новый маршрут при совершении водителем ошибки или намеренном уклонении от заданного курса. </a:t>
            </a:r>
            <a:endParaRPr lang="ru-RU" b="1" dirty="0">
              <a:solidFill>
                <a:srgbClr val="000099"/>
              </a:solidFill>
            </a:endParaRPr>
          </a:p>
        </p:txBody>
      </p:sp>
      <p:pic>
        <p:nvPicPr>
          <p:cNvPr id="14" name="Рисунок 13" descr="saravto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9256" y="3786190"/>
            <a:ext cx="2428892" cy="2428892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214942" y="2214554"/>
            <a:ext cx="36433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FFC000"/>
                </a:solidFill>
              </a:rPr>
              <a:t>Автомобильные GPS-навигаторы</a:t>
            </a:r>
            <a:r>
              <a:rPr lang="ru-RU" b="1" dirty="0" smtClean="0">
                <a:solidFill>
                  <a:srgbClr val="FFC000"/>
                </a:solidFill>
              </a:rPr>
              <a:t> — устройства, предназначенные для рационализации управления автомобилем в условиях города или открытой местности</a:t>
            </a:r>
            <a:r>
              <a:rPr lang="ru-RU" b="1" dirty="0" smtClean="0">
                <a:solidFill>
                  <a:srgbClr val="000099"/>
                </a:solidFill>
              </a:rPr>
              <a:t>. 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2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/>
      <p:bldP spid="10" grpId="0"/>
      <p:bldP spid="1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759</TotalTime>
  <Words>1686</Words>
  <Application>Microsoft Office PowerPoint</Application>
  <PresentationFormat>Екран (4:3)</PresentationFormat>
  <Paragraphs>170</Paragraphs>
  <Slides>15</Slides>
  <Notes>15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16" baseType="lpstr">
      <vt:lpstr>Начальная</vt:lpstr>
      <vt:lpstr>БНТУ Кафедра «Электроники и электротехники» гр. 106227</vt:lpstr>
      <vt:lpstr>   Содержание</vt:lpstr>
      <vt:lpstr>Введение</vt:lpstr>
      <vt:lpstr>История создания</vt:lpstr>
      <vt:lpstr>GPS-навигатор сегодня</vt:lpstr>
      <vt:lpstr>Презентація PowerPoint</vt:lpstr>
      <vt:lpstr>Виды GPS-навигаторов</vt:lpstr>
      <vt:lpstr>Портативные GPS-навигаторы</vt:lpstr>
      <vt:lpstr>Автомобильные GPS-навигаторы</vt:lpstr>
      <vt:lpstr>Радиостанции с GPS-навигатором</vt:lpstr>
      <vt:lpstr>Устройство GPS-навигатора</vt:lpstr>
      <vt:lpstr>Принцип действия </vt:lpstr>
      <vt:lpstr> Ошибки передачи сигнала</vt:lpstr>
      <vt:lpstr>Будущее GPS-навигаторов</vt:lpstr>
      <vt:lpstr>Литература</vt:lpstr>
    </vt:vector>
  </TitlesOfParts>
  <Company>БНТУ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БНТУ Кафедра «Электроника и электротехника» гр.106326</dc:title>
  <dc:creator>ТАНЮША</dc:creator>
  <cp:lastModifiedBy>LEGION</cp:lastModifiedBy>
  <cp:revision>86</cp:revision>
  <dcterms:created xsi:type="dcterms:W3CDTF">2009-10-18T14:54:54Z</dcterms:created>
  <dcterms:modified xsi:type="dcterms:W3CDTF">2015-03-30T08:26:49Z</dcterms:modified>
</cp:coreProperties>
</file>