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4"/>
  </p:notesMasterIdLst>
  <p:sldIdLst>
    <p:sldId id="256" r:id="rId2"/>
    <p:sldId id="295" r:id="rId3"/>
    <p:sldId id="257" r:id="rId4"/>
    <p:sldId id="300" r:id="rId5"/>
    <p:sldId id="265" r:id="rId6"/>
    <p:sldId id="297" r:id="rId7"/>
    <p:sldId id="266" r:id="rId8"/>
    <p:sldId id="267" r:id="rId9"/>
    <p:sldId id="262" r:id="rId10"/>
    <p:sldId id="268" r:id="rId11"/>
    <p:sldId id="271" r:id="rId12"/>
    <p:sldId id="272" r:id="rId13"/>
    <p:sldId id="273" r:id="rId14"/>
    <p:sldId id="274" r:id="rId15"/>
    <p:sldId id="275" r:id="rId16"/>
    <p:sldId id="276" r:id="rId17"/>
    <p:sldId id="281" r:id="rId18"/>
    <p:sldId id="301" r:id="rId19"/>
    <p:sldId id="270" r:id="rId20"/>
    <p:sldId id="277" r:id="rId21"/>
    <p:sldId id="286" r:id="rId22"/>
    <p:sldId id="278" r:id="rId23"/>
    <p:sldId id="279" r:id="rId24"/>
    <p:sldId id="280" r:id="rId25"/>
    <p:sldId id="282" r:id="rId26"/>
    <p:sldId id="283" r:id="rId27"/>
    <p:sldId id="298" r:id="rId28"/>
    <p:sldId id="284" r:id="rId29"/>
    <p:sldId id="296" r:id="rId30"/>
    <p:sldId id="299" r:id="rId31"/>
    <p:sldId id="291" r:id="rId32"/>
    <p:sldId id="292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AC43"/>
    <a:srgbClr val="EA8878"/>
    <a:srgbClr val="82E08B"/>
    <a:srgbClr val="010721"/>
    <a:srgbClr val="00220F"/>
    <a:srgbClr val="9166FC"/>
    <a:srgbClr val="3B01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60" autoAdjust="0"/>
    <p:restoredTop sz="61369" autoAdjust="0"/>
  </p:normalViewPr>
  <p:slideViewPr>
    <p:cSldViewPr>
      <p:cViewPr>
        <p:scale>
          <a:sx n="66" d="100"/>
          <a:sy n="66" d="100"/>
        </p:scale>
        <p:origin x="-516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04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1.xml"/><Relationship Id="rId2" Type="http://schemas.openxmlformats.org/officeDocument/2006/relationships/slide" Target="../slides/slide5.xml"/><Relationship Id="rId1" Type="http://schemas.openxmlformats.org/officeDocument/2006/relationships/slide" Target="../slides/slide14.xml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A417EB-EF8A-4C99-97AE-EC10CF2460B1}" type="doc">
      <dgm:prSet loTypeId="urn:microsoft.com/office/officeart/2005/8/layout/cycle6" loCatId="relationship" qsTypeId="urn:microsoft.com/office/officeart/2005/8/quickstyle/3d7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44A76E7B-EDDE-4FD8-969A-0A2D7A05DBBE}">
      <dgm:prSet phldrT="[Текст]" custT="1"/>
      <dgm:spPr>
        <a:solidFill>
          <a:srgbClr val="EA8878"/>
        </a:solidFill>
      </dgm:spPr>
      <dgm:t>
        <a:bodyPr/>
        <a:lstStyle/>
        <a:p>
          <a:pPr marL="0" marR="0" indent="0" defTabSz="5778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3200" dirty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ea typeface="+mj-ea"/>
              <a:cs typeface="+mj-cs"/>
              <a:hlinkClick xmlns:r="http://schemas.openxmlformats.org/officeDocument/2006/relationships" r:id="rId1" action="ppaction://hlinksldjump"/>
            </a:rPr>
            <a:t>Треугольник Паскаля. Бином Ньютона</a:t>
          </a:r>
          <a:endParaRPr lang="ru-RU" sz="3200" dirty="0" smtClean="0"/>
        </a:p>
        <a:p>
          <a:pPr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45115098-4F02-45D2-AB6E-660500D5F7B2}" type="parTrans" cxnId="{463CBEA2-6907-4132-A6BA-18F11D6CAC5E}">
      <dgm:prSet/>
      <dgm:spPr/>
      <dgm:t>
        <a:bodyPr/>
        <a:lstStyle/>
        <a:p>
          <a:endParaRPr lang="ru-RU"/>
        </a:p>
      </dgm:t>
    </dgm:pt>
    <dgm:pt modelId="{71E2FF03-6245-42DD-A37B-3766253FCE11}" type="sibTrans" cxnId="{463CBEA2-6907-4132-A6BA-18F11D6CAC5E}">
      <dgm:prSet/>
      <dgm:spPr/>
      <dgm:t>
        <a:bodyPr/>
        <a:lstStyle/>
        <a:p>
          <a:endParaRPr lang="ru-RU"/>
        </a:p>
      </dgm:t>
    </dgm:pt>
    <dgm:pt modelId="{07B0449C-6325-477F-B849-00E11FF28B8C}">
      <dgm:prSet phldrT="[Текст]" custT="1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>
        <a:solidFill>
          <a:srgbClr val="82E08B"/>
        </a:solidFill>
      </dgm:spPr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200" dirty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ea typeface="+mj-ea"/>
              <a:cs typeface="+mj-cs"/>
              <a:hlinkClick xmlns:r="http://schemas.openxmlformats.org/officeDocument/2006/relationships" r:id="rId2" action="ppaction://hlinksldjump"/>
            </a:rPr>
            <a:t>Вероятность</a:t>
          </a:r>
          <a:endParaRPr lang="ru-RU" sz="3200" dirty="0" smtClean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  <a:latin typeface="+mj-lt"/>
            <a:ea typeface="+mj-ea"/>
            <a:cs typeface="+mj-cs"/>
          </a:endParaRPr>
        </a:p>
        <a:p>
          <a:pPr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8FCD3607-5D76-4C8E-9352-40A2B44465A3}" type="parTrans" cxnId="{9562B06E-514B-4C88-B243-EA3BF489DD71}">
      <dgm:prSet/>
      <dgm:spPr/>
      <dgm:t>
        <a:bodyPr/>
        <a:lstStyle/>
        <a:p>
          <a:endParaRPr lang="ru-RU"/>
        </a:p>
      </dgm:t>
    </dgm:pt>
    <dgm:pt modelId="{4084DB36-9401-4202-922C-F6F516E604FB}" type="sibTrans" cxnId="{9562B06E-514B-4C88-B243-EA3BF489DD71}">
      <dgm:prSet/>
      <dgm:spPr/>
      <dgm:t>
        <a:bodyPr/>
        <a:lstStyle/>
        <a:p>
          <a:endParaRPr lang="ru-RU"/>
        </a:p>
      </dgm:t>
    </dgm:pt>
    <dgm:pt modelId="{D6DDF8B1-89E5-49F4-9E96-40FFCEDE7829}">
      <dgm:prSet phldrT="[Текст]" custT="1"/>
      <dgm:spPr>
        <a:solidFill>
          <a:schemeClr val="accent2">
            <a:lumMod val="75000"/>
          </a:schemeClr>
        </a:solidFill>
      </dgm:spPr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200" dirty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ea typeface="+mj-ea"/>
              <a:cs typeface="+mj-cs"/>
              <a:hlinkClick xmlns:r="http://schemas.openxmlformats.org/officeDocument/2006/relationships" r:id="rId3" action="ppaction://hlinksldjump"/>
            </a:rPr>
            <a:t>Блуждание по прямой</a:t>
          </a:r>
          <a:endParaRPr lang="ru-RU" sz="3200" dirty="0" smtClean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  <a:latin typeface="+mj-lt"/>
            <a:ea typeface="+mj-ea"/>
            <a:cs typeface="+mj-cs"/>
          </a:endParaRPr>
        </a:p>
        <a:p>
          <a:endParaRPr lang="ru-RU" sz="2400" dirty="0"/>
        </a:p>
      </dgm:t>
    </dgm:pt>
    <dgm:pt modelId="{1C6EEC7F-54E7-4259-9301-1495FBD91A9A}" type="parTrans" cxnId="{975F7811-6D23-4643-9581-14AE19E3B1A4}">
      <dgm:prSet/>
      <dgm:spPr/>
      <dgm:t>
        <a:bodyPr/>
        <a:lstStyle/>
        <a:p>
          <a:endParaRPr lang="ru-RU"/>
        </a:p>
      </dgm:t>
    </dgm:pt>
    <dgm:pt modelId="{22AEFCE4-D370-4856-B631-357B6E416F47}" type="sibTrans" cxnId="{975F7811-6D23-4643-9581-14AE19E3B1A4}">
      <dgm:prSet/>
      <dgm:spPr/>
      <dgm:t>
        <a:bodyPr/>
        <a:lstStyle/>
        <a:p>
          <a:endParaRPr lang="ru-RU"/>
        </a:p>
      </dgm:t>
    </dgm:pt>
    <dgm:pt modelId="{1BCFC5AA-E88B-45A7-8B83-055B30015C2D}" type="pres">
      <dgm:prSet presAssocID="{A7A417EB-EF8A-4C99-97AE-EC10CF2460B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5405ED5-BCBE-4637-A366-2565B87FB417}" type="pres">
      <dgm:prSet presAssocID="{44A76E7B-EDDE-4FD8-969A-0A2D7A05DBBE}" presName="node" presStyleLbl="node1" presStyleIdx="0" presStyleCnt="3" custRadScaleRad="90403" custRadScaleInc="32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291093-F098-4151-B497-091262575374}" type="pres">
      <dgm:prSet presAssocID="{44A76E7B-EDDE-4FD8-969A-0A2D7A05DBBE}" presName="spNode" presStyleCnt="0"/>
      <dgm:spPr/>
    </dgm:pt>
    <dgm:pt modelId="{D596E949-3AC6-4850-A53E-5C56BAC3F4E2}" type="pres">
      <dgm:prSet presAssocID="{71E2FF03-6245-42DD-A37B-3766253FCE11}" presName="sibTrans" presStyleLbl="sibTrans1D1" presStyleIdx="0" presStyleCnt="3"/>
      <dgm:spPr/>
      <dgm:t>
        <a:bodyPr/>
        <a:lstStyle/>
        <a:p>
          <a:endParaRPr lang="ru-RU"/>
        </a:p>
      </dgm:t>
    </dgm:pt>
    <dgm:pt modelId="{560EAB1A-52CA-4264-A2E9-C1D034AE13DF}" type="pres">
      <dgm:prSet presAssocID="{07B0449C-6325-477F-B849-00E11FF28B8C}" presName="node" presStyleLbl="node1" presStyleIdx="1" presStyleCnt="3" custRadScaleRad="97311" custRadScaleInc="-368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954541-3A85-4DCF-931C-538A6C04922C}" type="pres">
      <dgm:prSet presAssocID="{07B0449C-6325-477F-B849-00E11FF28B8C}" presName="spNode" presStyleCnt="0"/>
      <dgm:spPr/>
    </dgm:pt>
    <dgm:pt modelId="{1FD6BE82-E3F4-46D6-8FFC-BA08CA4C10DA}" type="pres">
      <dgm:prSet presAssocID="{4084DB36-9401-4202-922C-F6F516E604FB}" presName="sibTrans" presStyleLbl="sibTrans1D1" presStyleIdx="1" presStyleCnt="3"/>
      <dgm:spPr/>
      <dgm:t>
        <a:bodyPr/>
        <a:lstStyle/>
        <a:p>
          <a:endParaRPr lang="ru-RU"/>
        </a:p>
      </dgm:t>
    </dgm:pt>
    <dgm:pt modelId="{4D2A8B2A-6DF2-47F1-BF23-CAB5DC53A270}" type="pres">
      <dgm:prSet presAssocID="{D6DDF8B1-89E5-49F4-9E96-40FFCEDE7829}" presName="node" presStyleLbl="node1" presStyleIdx="2" presStyleCnt="3" custRadScaleRad="92044" custRadScaleInc="185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FA114B-8104-4BB0-B7DE-B14FCD19BB79}" type="pres">
      <dgm:prSet presAssocID="{D6DDF8B1-89E5-49F4-9E96-40FFCEDE7829}" presName="spNode" presStyleCnt="0"/>
      <dgm:spPr/>
    </dgm:pt>
    <dgm:pt modelId="{BED5EBCD-C558-4031-9B36-FBC91A574382}" type="pres">
      <dgm:prSet presAssocID="{22AEFCE4-D370-4856-B631-357B6E416F47}" presName="sibTrans" presStyleLbl="sibTrans1D1" presStyleIdx="2" presStyleCnt="3"/>
      <dgm:spPr/>
      <dgm:t>
        <a:bodyPr/>
        <a:lstStyle/>
        <a:p>
          <a:endParaRPr lang="ru-RU"/>
        </a:p>
      </dgm:t>
    </dgm:pt>
  </dgm:ptLst>
  <dgm:cxnLst>
    <dgm:cxn modelId="{42148246-7693-41F6-9DD8-7F94C874E2EE}" type="presOf" srcId="{D6DDF8B1-89E5-49F4-9E96-40FFCEDE7829}" destId="{4D2A8B2A-6DF2-47F1-BF23-CAB5DC53A270}" srcOrd="0" destOrd="0" presId="urn:microsoft.com/office/officeart/2005/8/layout/cycle6"/>
    <dgm:cxn modelId="{0C95F68D-2FD4-4CC3-9948-5518BF5A92B0}" type="presOf" srcId="{4084DB36-9401-4202-922C-F6F516E604FB}" destId="{1FD6BE82-E3F4-46D6-8FFC-BA08CA4C10DA}" srcOrd="0" destOrd="0" presId="urn:microsoft.com/office/officeart/2005/8/layout/cycle6"/>
    <dgm:cxn modelId="{463CBEA2-6907-4132-A6BA-18F11D6CAC5E}" srcId="{A7A417EB-EF8A-4C99-97AE-EC10CF2460B1}" destId="{44A76E7B-EDDE-4FD8-969A-0A2D7A05DBBE}" srcOrd="0" destOrd="0" parTransId="{45115098-4F02-45D2-AB6E-660500D5F7B2}" sibTransId="{71E2FF03-6245-42DD-A37B-3766253FCE11}"/>
    <dgm:cxn modelId="{975F7811-6D23-4643-9581-14AE19E3B1A4}" srcId="{A7A417EB-EF8A-4C99-97AE-EC10CF2460B1}" destId="{D6DDF8B1-89E5-49F4-9E96-40FFCEDE7829}" srcOrd="2" destOrd="0" parTransId="{1C6EEC7F-54E7-4259-9301-1495FBD91A9A}" sibTransId="{22AEFCE4-D370-4856-B631-357B6E416F47}"/>
    <dgm:cxn modelId="{01EC6B4E-AC6B-44C8-9A5A-55851055F31F}" type="presOf" srcId="{44A76E7B-EDDE-4FD8-969A-0A2D7A05DBBE}" destId="{C5405ED5-BCBE-4637-A366-2565B87FB417}" srcOrd="0" destOrd="0" presId="urn:microsoft.com/office/officeart/2005/8/layout/cycle6"/>
    <dgm:cxn modelId="{C389224F-F589-4B48-9BC3-434141ACD130}" type="presOf" srcId="{A7A417EB-EF8A-4C99-97AE-EC10CF2460B1}" destId="{1BCFC5AA-E88B-45A7-8B83-055B30015C2D}" srcOrd="0" destOrd="0" presId="urn:microsoft.com/office/officeart/2005/8/layout/cycle6"/>
    <dgm:cxn modelId="{9562B06E-514B-4C88-B243-EA3BF489DD71}" srcId="{A7A417EB-EF8A-4C99-97AE-EC10CF2460B1}" destId="{07B0449C-6325-477F-B849-00E11FF28B8C}" srcOrd="1" destOrd="0" parTransId="{8FCD3607-5D76-4C8E-9352-40A2B44465A3}" sibTransId="{4084DB36-9401-4202-922C-F6F516E604FB}"/>
    <dgm:cxn modelId="{31109B73-2294-4143-B518-5E7B00AA6D4E}" type="presOf" srcId="{07B0449C-6325-477F-B849-00E11FF28B8C}" destId="{560EAB1A-52CA-4264-A2E9-C1D034AE13DF}" srcOrd="0" destOrd="0" presId="urn:microsoft.com/office/officeart/2005/8/layout/cycle6"/>
    <dgm:cxn modelId="{1AA3C87A-89A8-41C1-941B-747E445A23BF}" type="presOf" srcId="{22AEFCE4-D370-4856-B631-357B6E416F47}" destId="{BED5EBCD-C558-4031-9B36-FBC91A574382}" srcOrd="0" destOrd="0" presId="urn:microsoft.com/office/officeart/2005/8/layout/cycle6"/>
    <dgm:cxn modelId="{F02A30A7-E138-4834-AA6C-8CCC434796D4}" type="presOf" srcId="{71E2FF03-6245-42DD-A37B-3766253FCE11}" destId="{D596E949-3AC6-4850-A53E-5C56BAC3F4E2}" srcOrd="0" destOrd="0" presId="urn:microsoft.com/office/officeart/2005/8/layout/cycle6"/>
    <dgm:cxn modelId="{985EAA79-E561-4DF1-BAEA-91F18AB620F6}" type="presParOf" srcId="{1BCFC5AA-E88B-45A7-8B83-055B30015C2D}" destId="{C5405ED5-BCBE-4637-A366-2565B87FB417}" srcOrd="0" destOrd="0" presId="urn:microsoft.com/office/officeart/2005/8/layout/cycle6"/>
    <dgm:cxn modelId="{26D1B497-0F4A-48E6-908F-E111303C68E6}" type="presParOf" srcId="{1BCFC5AA-E88B-45A7-8B83-055B30015C2D}" destId="{3C291093-F098-4151-B497-091262575374}" srcOrd="1" destOrd="0" presId="urn:microsoft.com/office/officeart/2005/8/layout/cycle6"/>
    <dgm:cxn modelId="{7C18C343-EE47-4E5B-AE80-D29B17976007}" type="presParOf" srcId="{1BCFC5AA-E88B-45A7-8B83-055B30015C2D}" destId="{D596E949-3AC6-4850-A53E-5C56BAC3F4E2}" srcOrd="2" destOrd="0" presId="urn:microsoft.com/office/officeart/2005/8/layout/cycle6"/>
    <dgm:cxn modelId="{392B4FE2-F64F-45AC-8120-E105AE37824E}" type="presParOf" srcId="{1BCFC5AA-E88B-45A7-8B83-055B30015C2D}" destId="{560EAB1A-52CA-4264-A2E9-C1D034AE13DF}" srcOrd="3" destOrd="0" presId="urn:microsoft.com/office/officeart/2005/8/layout/cycle6"/>
    <dgm:cxn modelId="{4B9DD099-FF95-435C-87AF-C57F98F06E4E}" type="presParOf" srcId="{1BCFC5AA-E88B-45A7-8B83-055B30015C2D}" destId="{AD954541-3A85-4DCF-931C-538A6C04922C}" srcOrd="4" destOrd="0" presId="urn:microsoft.com/office/officeart/2005/8/layout/cycle6"/>
    <dgm:cxn modelId="{F5181DBA-EA51-4D9D-9488-EFE78C69C6FE}" type="presParOf" srcId="{1BCFC5AA-E88B-45A7-8B83-055B30015C2D}" destId="{1FD6BE82-E3F4-46D6-8FFC-BA08CA4C10DA}" srcOrd="5" destOrd="0" presId="urn:microsoft.com/office/officeart/2005/8/layout/cycle6"/>
    <dgm:cxn modelId="{0D2170DC-C3E4-435D-9AD5-EAE007F46542}" type="presParOf" srcId="{1BCFC5AA-E88B-45A7-8B83-055B30015C2D}" destId="{4D2A8B2A-6DF2-47F1-BF23-CAB5DC53A270}" srcOrd="6" destOrd="0" presId="urn:microsoft.com/office/officeart/2005/8/layout/cycle6"/>
    <dgm:cxn modelId="{F4F29B23-99A4-42B7-BA1B-E4A595A9F9ED}" type="presParOf" srcId="{1BCFC5AA-E88B-45A7-8B83-055B30015C2D}" destId="{8AFA114B-8104-4BB0-B7DE-B14FCD19BB79}" srcOrd="7" destOrd="0" presId="urn:microsoft.com/office/officeart/2005/8/layout/cycle6"/>
    <dgm:cxn modelId="{C12A5FDD-80C4-48E5-B307-9106FAFEB20B}" type="presParOf" srcId="{1BCFC5AA-E88B-45A7-8B83-055B30015C2D}" destId="{BED5EBCD-C558-4031-9B36-FBC91A574382}" srcOrd="8" destOrd="0" presId="urn:microsoft.com/office/officeart/2005/8/layout/cycle6"/>
  </dgm:cxnLst>
  <dgm:bg>
    <a:effectLst>
      <a:glow rad="228600">
        <a:schemeClr val="accent5">
          <a:satMod val="175000"/>
          <a:alpha val="40000"/>
        </a:schemeClr>
      </a:glow>
    </a:effectLst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163A891-19B4-4FC3-9911-1B14383B9BE4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45A6FF0-D478-4DA4-B099-7F5BABC9A0A6}">
      <dgm:prSet phldrT="[Текст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БА</a:t>
          </a:r>
          <a:r>
            <a:rPr lang="ru-RU" sz="1800" b="1" dirty="0" smtClean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Б</a:t>
          </a:r>
          <a:r>
            <a:rPr lang="ru-RU" sz="1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УШК</a:t>
          </a:r>
          <a:r>
            <a:rPr lang="ru-RU" sz="1800" b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А</a:t>
          </a:r>
          <a:endParaRPr lang="ru-RU" dirty="0"/>
        </a:p>
      </dgm:t>
    </dgm:pt>
    <dgm:pt modelId="{81412FB8-8F7C-43F5-BA79-DB8F904FFD9C}" type="parTrans" cxnId="{EAA00A45-712C-4505-BFF7-EBD9011A586C}">
      <dgm:prSet/>
      <dgm:spPr/>
      <dgm:t>
        <a:bodyPr/>
        <a:lstStyle/>
        <a:p>
          <a:endParaRPr lang="ru-RU"/>
        </a:p>
      </dgm:t>
    </dgm:pt>
    <dgm:pt modelId="{8E1D5F94-0717-408E-8971-451AF4FEB211}" type="sibTrans" cxnId="{EAA00A45-712C-4505-BFF7-EBD9011A586C}">
      <dgm:prSet/>
      <dgm:spPr/>
      <dgm:t>
        <a:bodyPr/>
        <a:lstStyle/>
        <a:p>
          <a:endParaRPr lang="ru-RU"/>
        </a:p>
      </dgm:t>
    </dgm:pt>
    <dgm:pt modelId="{01F1CCAE-4C87-40BC-B69B-BD3539DA3B9C}">
      <dgm:prSet phldrT="[Текст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800" b="1" dirty="0" smtClean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Б</a:t>
          </a:r>
          <a:r>
            <a:rPr lang="ru-RU" sz="1800" b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А</a:t>
          </a:r>
          <a:r>
            <a:rPr lang="ru-RU" sz="1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БУШКА</a:t>
          </a:r>
          <a:endParaRPr lang="ru-RU" dirty="0"/>
        </a:p>
      </dgm:t>
    </dgm:pt>
    <dgm:pt modelId="{40022966-81BA-4E7D-BE5B-6C3C20460837}" type="parTrans" cxnId="{E67AB16E-423C-4D59-BD1E-367D5E9F41CD}">
      <dgm:prSet/>
      <dgm:spPr/>
      <dgm:t>
        <a:bodyPr/>
        <a:lstStyle/>
        <a:p>
          <a:endParaRPr lang="ru-RU"/>
        </a:p>
      </dgm:t>
    </dgm:pt>
    <dgm:pt modelId="{EF1853FE-4ECF-4483-8C07-9F65967E8CFF}" type="sibTrans" cxnId="{E67AB16E-423C-4D59-BD1E-367D5E9F41CD}">
      <dgm:prSet/>
      <dgm:spPr/>
      <dgm:t>
        <a:bodyPr/>
        <a:lstStyle/>
        <a:p>
          <a:endParaRPr lang="ru-RU"/>
        </a:p>
      </dgm:t>
    </dgm:pt>
    <dgm:pt modelId="{28A361BD-B4D9-4577-B157-7CCEF1C4F6DC}">
      <dgm:prSet phldrT="[Текст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Б</a:t>
          </a:r>
          <a:r>
            <a:rPr lang="ru-RU" sz="1800" b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А</a:t>
          </a:r>
          <a:r>
            <a:rPr lang="ru-RU" sz="1800" b="1" dirty="0" smtClean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Б</a:t>
          </a:r>
          <a:r>
            <a:rPr lang="ru-RU" sz="1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УШКА</a:t>
          </a:r>
          <a:endParaRPr lang="ru-RU" dirty="0"/>
        </a:p>
      </dgm:t>
    </dgm:pt>
    <dgm:pt modelId="{D8306120-35BB-4776-B905-78EF013F78D8}" type="parTrans" cxnId="{E4EDD7C4-DA95-4CD4-9C28-831B97527C39}">
      <dgm:prSet/>
      <dgm:spPr/>
      <dgm:t>
        <a:bodyPr/>
        <a:lstStyle/>
        <a:p>
          <a:endParaRPr lang="ru-RU"/>
        </a:p>
      </dgm:t>
    </dgm:pt>
    <dgm:pt modelId="{995F1418-50CD-46F8-8E44-29D1DFA3B455}" type="sibTrans" cxnId="{E4EDD7C4-DA95-4CD4-9C28-831B97527C39}">
      <dgm:prSet/>
      <dgm:spPr/>
      <dgm:t>
        <a:bodyPr/>
        <a:lstStyle/>
        <a:p>
          <a:endParaRPr lang="ru-RU"/>
        </a:p>
      </dgm:t>
    </dgm:pt>
    <dgm:pt modelId="{FA5F8480-DD8D-46DA-8C38-0EE02F03BFEE}">
      <dgm:prSet phldrT="[Текст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800" b="1" dirty="0" smtClean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Б</a:t>
          </a:r>
          <a:r>
            <a:rPr lang="ru-RU" sz="1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АБУШК</a:t>
          </a:r>
          <a:r>
            <a:rPr lang="ru-RU" sz="1800" b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А</a:t>
          </a:r>
          <a:endParaRPr lang="ru-RU" dirty="0"/>
        </a:p>
      </dgm:t>
    </dgm:pt>
    <dgm:pt modelId="{4AF2A500-552A-462C-9605-A29949897D3C}" type="parTrans" cxnId="{64C58EB3-63EE-4E05-B2B4-3AC844C04429}">
      <dgm:prSet/>
      <dgm:spPr/>
      <dgm:t>
        <a:bodyPr/>
        <a:lstStyle/>
        <a:p>
          <a:endParaRPr lang="ru-RU"/>
        </a:p>
      </dgm:t>
    </dgm:pt>
    <dgm:pt modelId="{D9F7CF47-5E9F-45C8-A7B9-233428C4F155}" type="sibTrans" cxnId="{64C58EB3-63EE-4E05-B2B4-3AC844C04429}">
      <dgm:prSet/>
      <dgm:spPr/>
      <dgm:t>
        <a:bodyPr/>
        <a:lstStyle/>
        <a:p>
          <a:endParaRPr lang="ru-RU"/>
        </a:p>
      </dgm:t>
    </dgm:pt>
    <dgm:pt modelId="{FD09B27E-3D06-4917-A80A-3FFA6760E592}">
      <dgm:prSet phldrT="[Текст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Бабушка</a:t>
          </a:r>
          <a:endParaRPr lang="ru-RU" dirty="0"/>
        </a:p>
      </dgm:t>
    </dgm:pt>
    <dgm:pt modelId="{5875C351-6BDA-42CD-8D6C-3A7D6D20116A}" type="sibTrans" cxnId="{B969F1B9-4040-406E-BD79-DC7E707FA7FB}">
      <dgm:prSet/>
      <dgm:spPr/>
      <dgm:t>
        <a:bodyPr/>
        <a:lstStyle/>
        <a:p>
          <a:endParaRPr lang="ru-RU"/>
        </a:p>
      </dgm:t>
    </dgm:pt>
    <dgm:pt modelId="{B3904342-4903-40D8-8267-25EE7EB7C5A7}" type="parTrans" cxnId="{B969F1B9-4040-406E-BD79-DC7E707FA7FB}">
      <dgm:prSet/>
      <dgm:spPr/>
      <dgm:t>
        <a:bodyPr/>
        <a:lstStyle/>
        <a:p>
          <a:endParaRPr lang="ru-RU"/>
        </a:p>
      </dgm:t>
    </dgm:pt>
    <dgm:pt modelId="{B3C292BA-61B2-407C-BB7A-32C6AAB81D9F}" type="pres">
      <dgm:prSet presAssocID="{3163A891-19B4-4FC3-9911-1B14383B9BE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BE7C1B5-9FFA-4DF7-96C2-5EE566E53734}" type="pres">
      <dgm:prSet presAssocID="{FD09B27E-3D06-4917-A80A-3FFA6760E592}" presName="centerShape" presStyleLbl="node0" presStyleIdx="0" presStyleCnt="1" custLinFactNeighborX="586" custLinFactNeighborY="1385"/>
      <dgm:spPr/>
      <dgm:t>
        <a:bodyPr/>
        <a:lstStyle/>
        <a:p>
          <a:endParaRPr lang="ru-RU"/>
        </a:p>
      </dgm:t>
    </dgm:pt>
    <dgm:pt modelId="{77BA8C2A-CB2C-449B-998E-65F18D9B289B}" type="pres">
      <dgm:prSet presAssocID="{045A6FF0-D478-4DA4-B099-7F5BABC9A0A6}" presName="node" presStyleLbl="node1" presStyleIdx="0" presStyleCnt="4" custScaleX="1491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667B33-8850-46E0-833B-62C7676655B5}" type="pres">
      <dgm:prSet presAssocID="{045A6FF0-D478-4DA4-B099-7F5BABC9A0A6}" presName="dummy" presStyleCnt="0"/>
      <dgm:spPr/>
    </dgm:pt>
    <dgm:pt modelId="{8B615551-F731-43F3-94E0-032C8FF7AB94}" type="pres">
      <dgm:prSet presAssocID="{8E1D5F94-0717-408E-8971-451AF4FEB211}" presName="sibTrans" presStyleLbl="sibTrans2D1" presStyleIdx="0" presStyleCnt="4"/>
      <dgm:spPr/>
      <dgm:t>
        <a:bodyPr/>
        <a:lstStyle/>
        <a:p>
          <a:endParaRPr lang="ru-RU"/>
        </a:p>
      </dgm:t>
    </dgm:pt>
    <dgm:pt modelId="{7AAE0626-CD8E-4A17-929F-B4CA2FB87919}" type="pres">
      <dgm:prSet presAssocID="{01F1CCAE-4C87-40BC-B69B-BD3539DA3B9C}" presName="node" presStyleLbl="node1" presStyleIdx="1" presStyleCnt="4" custScaleX="1424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4F24CD-719C-4CF5-B7B7-FA46FE5EE598}" type="pres">
      <dgm:prSet presAssocID="{01F1CCAE-4C87-40BC-B69B-BD3539DA3B9C}" presName="dummy" presStyleCnt="0"/>
      <dgm:spPr/>
    </dgm:pt>
    <dgm:pt modelId="{F5BF3EC5-FC8B-451E-BB99-F2CD1C5D434B}" type="pres">
      <dgm:prSet presAssocID="{EF1853FE-4ECF-4483-8C07-9F65967E8CFF}" presName="sibTrans" presStyleLbl="sibTrans2D1" presStyleIdx="1" presStyleCnt="4"/>
      <dgm:spPr/>
      <dgm:t>
        <a:bodyPr/>
        <a:lstStyle/>
        <a:p>
          <a:endParaRPr lang="ru-RU"/>
        </a:p>
      </dgm:t>
    </dgm:pt>
    <dgm:pt modelId="{39794C8F-0A9D-4F18-AF85-86CE5DDA8327}" type="pres">
      <dgm:prSet presAssocID="{28A361BD-B4D9-4577-B157-7CCEF1C4F6DC}" presName="node" presStyleLbl="node1" presStyleIdx="2" presStyleCnt="4" custScaleX="1736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FDF0FC-D5F1-4E53-950A-17999372A074}" type="pres">
      <dgm:prSet presAssocID="{28A361BD-B4D9-4577-B157-7CCEF1C4F6DC}" presName="dummy" presStyleCnt="0"/>
      <dgm:spPr/>
    </dgm:pt>
    <dgm:pt modelId="{23511D7D-7602-482B-8013-6CC403DF1592}" type="pres">
      <dgm:prSet presAssocID="{995F1418-50CD-46F8-8E44-29D1DFA3B455}" presName="sibTrans" presStyleLbl="sibTrans2D1" presStyleIdx="2" presStyleCnt="4"/>
      <dgm:spPr/>
      <dgm:t>
        <a:bodyPr/>
        <a:lstStyle/>
        <a:p>
          <a:endParaRPr lang="ru-RU"/>
        </a:p>
      </dgm:t>
    </dgm:pt>
    <dgm:pt modelId="{A30E2BFB-BE46-4A62-8C1E-7C3EB8361EAA}" type="pres">
      <dgm:prSet presAssocID="{FA5F8480-DD8D-46DA-8C38-0EE02F03BFEE}" presName="node" presStyleLbl="node1" presStyleIdx="3" presStyleCnt="4" custScaleX="1328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DA56BE-F1E0-4426-BD9F-1D5910D737AE}" type="pres">
      <dgm:prSet presAssocID="{FA5F8480-DD8D-46DA-8C38-0EE02F03BFEE}" presName="dummy" presStyleCnt="0"/>
      <dgm:spPr/>
    </dgm:pt>
    <dgm:pt modelId="{0C06EA20-6506-4C80-A319-F87453A7BBDD}" type="pres">
      <dgm:prSet presAssocID="{D9F7CF47-5E9F-45C8-A7B9-233428C4F155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3D1EB6D8-77BF-4D68-92AC-7E139FAC61E3}" type="presOf" srcId="{045A6FF0-D478-4DA4-B099-7F5BABC9A0A6}" destId="{77BA8C2A-CB2C-449B-998E-65F18D9B289B}" srcOrd="0" destOrd="0" presId="urn:microsoft.com/office/officeart/2005/8/layout/radial6"/>
    <dgm:cxn modelId="{DE66BDC9-8DE4-4AF1-8FFA-CA6A930F19DA}" type="presOf" srcId="{8E1D5F94-0717-408E-8971-451AF4FEB211}" destId="{8B615551-F731-43F3-94E0-032C8FF7AB94}" srcOrd="0" destOrd="0" presId="urn:microsoft.com/office/officeart/2005/8/layout/radial6"/>
    <dgm:cxn modelId="{2AE0E9A7-E1BF-4A17-86EC-9A28F604CCC9}" type="presOf" srcId="{FA5F8480-DD8D-46DA-8C38-0EE02F03BFEE}" destId="{A30E2BFB-BE46-4A62-8C1E-7C3EB8361EAA}" srcOrd="0" destOrd="0" presId="urn:microsoft.com/office/officeart/2005/8/layout/radial6"/>
    <dgm:cxn modelId="{E4EDD7C4-DA95-4CD4-9C28-831B97527C39}" srcId="{FD09B27E-3D06-4917-A80A-3FFA6760E592}" destId="{28A361BD-B4D9-4577-B157-7CCEF1C4F6DC}" srcOrd="2" destOrd="0" parTransId="{D8306120-35BB-4776-B905-78EF013F78D8}" sibTransId="{995F1418-50CD-46F8-8E44-29D1DFA3B455}"/>
    <dgm:cxn modelId="{64C58EB3-63EE-4E05-B2B4-3AC844C04429}" srcId="{FD09B27E-3D06-4917-A80A-3FFA6760E592}" destId="{FA5F8480-DD8D-46DA-8C38-0EE02F03BFEE}" srcOrd="3" destOrd="0" parTransId="{4AF2A500-552A-462C-9605-A29949897D3C}" sibTransId="{D9F7CF47-5E9F-45C8-A7B9-233428C4F155}"/>
    <dgm:cxn modelId="{5D941375-F089-48E5-B4E9-CCB45B304810}" type="presOf" srcId="{01F1CCAE-4C87-40BC-B69B-BD3539DA3B9C}" destId="{7AAE0626-CD8E-4A17-929F-B4CA2FB87919}" srcOrd="0" destOrd="0" presId="urn:microsoft.com/office/officeart/2005/8/layout/radial6"/>
    <dgm:cxn modelId="{B969F1B9-4040-406E-BD79-DC7E707FA7FB}" srcId="{3163A891-19B4-4FC3-9911-1B14383B9BE4}" destId="{FD09B27E-3D06-4917-A80A-3FFA6760E592}" srcOrd="0" destOrd="0" parTransId="{B3904342-4903-40D8-8267-25EE7EB7C5A7}" sibTransId="{5875C351-6BDA-42CD-8D6C-3A7D6D20116A}"/>
    <dgm:cxn modelId="{EAA00A45-712C-4505-BFF7-EBD9011A586C}" srcId="{FD09B27E-3D06-4917-A80A-3FFA6760E592}" destId="{045A6FF0-D478-4DA4-B099-7F5BABC9A0A6}" srcOrd="0" destOrd="0" parTransId="{81412FB8-8F7C-43F5-BA79-DB8F904FFD9C}" sibTransId="{8E1D5F94-0717-408E-8971-451AF4FEB211}"/>
    <dgm:cxn modelId="{3AE2A65A-BB65-4F3A-AAE3-E22B62361A77}" type="presOf" srcId="{995F1418-50CD-46F8-8E44-29D1DFA3B455}" destId="{23511D7D-7602-482B-8013-6CC403DF1592}" srcOrd="0" destOrd="0" presId="urn:microsoft.com/office/officeart/2005/8/layout/radial6"/>
    <dgm:cxn modelId="{D682B3A1-7E13-4958-936D-F1BA291CCE58}" type="presOf" srcId="{FD09B27E-3D06-4917-A80A-3FFA6760E592}" destId="{EBE7C1B5-9FFA-4DF7-96C2-5EE566E53734}" srcOrd="0" destOrd="0" presId="urn:microsoft.com/office/officeart/2005/8/layout/radial6"/>
    <dgm:cxn modelId="{0BF724BF-C7B3-486F-8E64-6D9B16883BB0}" type="presOf" srcId="{3163A891-19B4-4FC3-9911-1B14383B9BE4}" destId="{B3C292BA-61B2-407C-BB7A-32C6AAB81D9F}" srcOrd="0" destOrd="0" presId="urn:microsoft.com/office/officeart/2005/8/layout/radial6"/>
    <dgm:cxn modelId="{9A5CF45C-1114-4B9E-9B10-A0AEB64684A8}" type="presOf" srcId="{EF1853FE-4ECF-4483-8C07-9F65967E8CFF}" destId="{F5BF3EC5-FC8B-451E-BB99-F2CD1C5D434B}" srcOrd="0" destOrd="0" presId="urn:microsoft.com/office/officeart/2005/8/layout/radial6"/>
    <dgm:cxn modelId="{EEB9A13C-7799-417A-87AC-F8927FFE0B46}" type="presOf" srcId="{D9F7CF47-5E9F-45C8-A7B9-233428C4F155}" destId="{0C06EA20-6506-4C80-A319-F87453A7BBDD}" srcOrd="0" destOrd="0" presId="urn:microsoft.com/office/officeart/2005/8/layout/radial6"/>
    <dgm:cxn modelId="{E67AB16E-423C-4D59-BD1E-367D5E9F41CD}" srcId="{FD09B27E-3D06-4917-A80A-3FFA6760E592}" destId="{01F1CCAE-4C87-40BC-B69B-BD3539DA3B9C}" srcOrd="1" destOrd="0" parTransId="{40022966-81BA-4E7D-BE5B-6C3C20460837}" sibTransId="{EF1853FE-4ECF-4483-8C07-9F65967E8CFF}"/>
    <dgm:cxn modelId="{DF47A30F-0B7B-4EBC-BE89-3B8FA86CAD65}" type="presOf" srcId="{28A361BD-B4D9-4577-B157-7CCEF1C4F6DC}" destId="{39794C8F-0A9D-4F18-AF85-86CE5DDA8327}" srcOrd="0" destOrd="0" presId="urn:microsoft.com/office/officeart/2005/8/layout/radial6"/>
    <dgm:cxn modelId="{6D09F7D4-A8D7-4E0E-AF46-38C4F0ACB917}" type="presParOf" srcId="{B3C292BA-61B2-407C-BB7A-32C6AAB81D9F}" destId="{EBE7C1B5-9FFA-4DF7-96C2-5EE566E53734}" srcOrd="0" destOrd="0" presId="urn:microsoft.com/office/officeart/2005/8/layout/radial6"/>
    <dgm:cxn modelId="{43E16325-F760-47B9-A959-CB708087FF77}" type="presParOf" srcId="{B3C292BA-61B2-407C-BB7A-32C6AAB81D9F}" destId="{77BA8C2A-CB2C-449B-998E-65F18D9B289B}" srcOrd="1" destOrd="0" presId="urn:microsoft.com/office/officeart/2005/8/layout/radial6"/>
    <dgm:cxn modelId="{71888723-EA92-4847-99A1-F7F532F254E2}" type="presParOf" srcId="{B3C292BA-61B2-407C-BB7A-32C6AAB81D9F}" destId="{13667B33-8850-46E0-833B-62C7676655B5}" srcOrd="2" destOrd="0" presId="urn:microsoft.com/office/officeart/2005/8/layout/radial6"/>
    <dgm:cxn modelId="{F6A896EA-471E-4461-A6CE-B6D72B99CB64}" type="presParOf" srcId="{B3C292BA-61B2-407C-BB7A-32C6AAB81D9F}" destId="{8B615551-F731-43F3-94E0-032C8FF7AB94}" srcOrd="3" destOrd="0" presId="urn:microsoft.com/office/officeart/2005/8/layout/radial6"/>
    <dgm:cxn modelId="{18974802-5DCA-49D9-94E7-A523B4F2CD9B}" type="presParOf" srcId="{B3C292BA-61B2-407C-BB7A-32C6AAB81D9F}" destId="{7AAE0626-CD8E-4A17-929F-B4CA2FB87919}" srcOrd="4" destOrd="0" presId="urn:microsoft.com/office/officeart/2005/8/layout/radial6"/>
    <dgm:cxn modelId="{D3219C0A-AAF2-4529-AB90-E07C2E8731C9}" type="presParOf" srcId="{B3C292BA-61B2-407C-BB7A-32C6AAB81D9F}" destId="{9B4F24CD-719C-4CF5-B7B7-FA46FE5EE598}" srcOrd="5" destOrd="0" presId="urn:microsoft.com/office/officeart/2005/8/layout/radial6"/>
    <dgm:cxn modelId="{3454F05B-BA30-4BF9-B240-F7D48519B92B}" type="presParOf" srcId="{B3C292BA-61B2-407C-BB7A-32C6AAB81D9F}" destId="{F5BF3EC5-FC8B-451E-BB99-F2CD1C5D434B}" srcOrd="6" destOrd="0" presId="urn:microsoft.com/office/officeart/2005/8/layout/radial6"/>
    <dgm:cxn modelId="{99BEB4BE-2441-49A5-9C83-45B4416332F6}" type="presParOf" srcId="{B3C292BA-61B2-407C-BB7A-32C6AAB81D9F}" destId="{39794C8F-0A9D-4F18-AF85-86CE5DDA8327}" srcOrd="7" destOrd="0" presId="urn:microsoft.com/office/officeart/2005/8/layout/radial6"/>
    <dgm:cxn modelId="{7E99C4F9-A972-4DB8-8486-B1570EE98329}" type="presParOf" srcId="{B3C292BA-61B2-407C-BB7A-32C6AAB81D9F}" destId="{BDFDF0FC-D5F1-4E53-950A-17999372A074}" srcOrd="8" destOrd="0" presId="urn:microsoft.com/office/officeart/2005/8/layout/radial6"/>
    <dgm:cxn modelId="{2B700393-EB55-468D-825B-EFE61A4FF368}" type="presParOf" srcId="{B3C292BA-61B2-407C-BB7A-32C6AAB81D9F}" destId="{23511D7D-7602-482B-8013-6CC403DF1592}" srcOrd="9" destOrd="0" presId="urn:microsoft.com/office/officeart/2005/8/layout/radial6"/>
    <dgm:cxn modelId="{E2EF84EF-20AC-4045-8D72-F2F01FBAE471}" type="presParOf" srcId="{B3C292BA-61B2-407C-BB7A-32C6AAB81D9F}" destId="{A30E2BFB-BE46-4A62-8C1E-7C3EB8361EAA}" srcOrd="10" destOrd="0" presId="urn:microsoft.com/office/officeart/2005/8/layout/radial6"/>
    <dgm:cxn modelId="{99C0B91D-E801-4FF3-9B3C-98F6D48817A4}" type="presParOf" srcId="{B3C292BA-61B2-407C-BB7A-32C6AAB81D9F}" destId="{87DA56BE-F1E0-4426-BD9F-1D5910D737AE}" srcOrd="11" destOrd="0" presId="urn:microsoft.com/office/officeart/2005/8/layout/radial6"/>
    <dgm:cxn modelId="{D945F51B-ECAE-4EC0-84C5-BC02AB631E16}" type="presParOf" srcId="{B3C292BA-61B2-407C-BB7A-32C6AAB81D9F}" destId="{0C06EA20-6506-4C80-A319-F87453A7BBDD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BB93F25-114B-4AB7-98BB-4C31D2CB4BA7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327E977-9954-44DE-A6E5-CC248ECC7D5B}">
      <dgm:prSet phldrT="[Текст]" phldr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 dirty="0"/>
        </a:p>
      </dgm:t>
    </dgm:pt>
    <dgm:pt modelId="{42893367-F7D9-4478-9181-D0E91EAF2C4B}" type="parTrans" cxnId="{1491EA54-F372-43F4-9EC6-966CE93A3D1C}">
      <dgm:prSet/>
      <dgm:spPr/>
      <dgm:t>
        <a:bodyPr/>
        <a:lstStyle/>
        <a:p>
          <a:endParaRPr lang="ru-RU"/>
        </a:p>
      </dgm:t>
    </dgm:pt>
    <dgm:pt modelId="{CECC0179-A96D-41A4-AA54-4CF9E595A93D}" type="sibTrans" cxnId="{1491EA54-F372-43F4-9EC6-966CE93A3D1C}">
      <dgm:prSet/>
      <dgm:spPr/>
      <dgm:t>
        <a:bodyPr/>
        <a:lstStyle/>
        <a:p>
          <a:endParaRPr lang="ru-RU"/>
        </a:p>
      </dgm:t>
    </dgm:pt>
    <dgm:pt modelId="{B35E8657-A4D8-432C-908E-F40B866CF1DE}">
      <dgm:prSet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Слово БАБУШКА появляется в 4 случаях (благоприятные исходы):</a:t>
          </a:r>
          <a:endParaRPr lang="ru-RU" b="1" dirty="0">
            <a:ln w="11430"/>
            <a:solidFill>
              <a:srgbClr val="FF0000"/>
            </a:soli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1765F165-D3BE-4F99-B047-14C0B5E6F8B7}" type="parTrans" cxnId="{716F871E-FF89-4706-83A8-3373D0F07E75}">
      <dgm:prSet/>
      <dgm:spPr/>
      <dgm:t>
        <a:bodyPr/>
        <a:lstStyle/>
        <a:p>
          <a:endParaRPr lang="ru-RU"/>
        </a:p>
      </dgm:t>
    </dgm:pt>
    <dgm:pt modelId="{C75FCADD-F1E8-4D0B-B733-FB68C90C8EEA}" type="sibTrans" cxnId="{716F871E-FF89-4706-83A8-3373D0F07E75}">
      <dgm:prSet/>
      <dgm:spPr/>
      <dgm:t>
        <a:bodyPr/>
        <a:lstStyle/>
        <a:p>
          <a:endParaRPr lang="ru-RU"/>
        </a:p>
      </dgm:t>
    </dgm:pt>
    <dgm:pt modelId="{D0C4213E-2E6E-49AE-9B66-E51417FB20BB}" type="pres">
      <dgm:prSet presAssocID="{8BB93F25-114B-4AB7-98BB-4C31D2CB4BA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FBAA6C3-4C8E-4B84-BB26-75E9F7D53831}" type="pres">
      <dgm:prSet presAssocID="{1327E977-9954-44DE-A6E5-CC248ECC7D5B}" presName="composite" presStyleCnt="0"/>
      <dgm:spPr/>
    </dgm:pt>
    <dgm:pt modelId="{464F8731-70B0-441E-B9C2-C7E140AAECEB}" type="pres">
      <dgm:prSet presAssocID="{1327E977-9954-44DE-A6E5-CC248ECC7D5B}" presName="parentText" presStyleLbl="alignNode1" presStyleIdx="0" presStyleCnt="1" custLinFactNeighborX="-6988" custLinFactNeighborY="978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7C7E7F-7A71-4CA1-9837-12B783C67501}" type="pres">
      <dgm:prSet presAssocID="{1327E977-9954-44DE-A6E5-CC248ECC7D5B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491EA54-F372-43F4-9EC6-966CE93A3D1C}" srcId="{8BB93F25-114B-4AB7-98BB-4C31D2CB4BA7}" destId="{1327E977-9954-44DE-A6E5-CC248ECC7D5B}" srcOrd="0" destOrd="0" parTransId="{42893367-F7D9-4478-9181-D0E91EAF2C4B}" sibTransId="{CECC0179-A96D-41A4-AA54-4CF9E595A93D}"/>
    <dgm:cxn modelId="{BDEA45AD-F604-4807-B5D3-A67D36127224}" type="presOf" srcId="{1327E977-9954-44DE-A6E5-CC248ECC7D5B}" destId="{464F8731-70B0-441E-B9C2-C7E140AAECEB}" srcOrd="0" destOrd="0" presId="urn:microsoft.com/office/officeart/2005/8/layout/chevron2"/>
    <dgm:cxn modelId="{716F871E-FF89-4706-83A8-3373D0F07E75}" srcId="{1327E977-9954-44DE-A6E5-CC248ECC7D5B}" destId="{B35E8657-A4D8-432C-908E-F40B866CF1DE}" srcOrd="0" destOrd="0" parTransId="{1765F165-D3BE-4F99-B047-14C0B5E6F8B7}" sibTransId="{C75FCADD-F1E8-4D0B-B733-FB68C90C8EEA}"/>
    <dgm:cxn modelId="{079C2995-C5E7-4D3E-B07B-CA182BDCD025}" type="presOf" srcId="{B35E8657-A4D8-432C-908E-F40B866CF1DE}" destId="{1F7C7E7F-7A71-4CA1-9837-12B783C67501}" srcOrd="0" destOrd="0" presId="urn:microsoft.com/office/officeart/2005/8/layout/chevron2"/>
    <dgm:cxn modelId="{37D10D29-C46B-4D52-8D1E-4910D4BAF7A7}" type="presOf" srcId="{8BB93F25-114B-4AB7-98BB-4C31D2CB4BA7}" destId="{D0C4213E-2E6E-49AE-9B66-E51417FB20BB}" srcOrd="0" destOrd="0" presId="urn:microsoft.com/office/officeart/2005/8/layout/chevron2"/>
    <dgm:cxn modelId="{CF5583A9-78CF-4442-AD35-9CE36A5138D0}" type="presParOf" srcId="{D0C4213E-2E6E-49AE-9B66-E51417FB20BB}" destId="{6FBAA6C3-4C8E-4B84-BB26-75E9F7D53831}" srcOrd="0" destOrd="0" presId="urn:microsoft.com/office/officeart/2005/8/layout/chevron2"/>
    <dgm:cxn modelId="{C7DF089E-46E7-4D93-922D-E4DA29F9AE6A}" type="presParOf" srcId="{6FBAA6C3-4C8E-4B84-BB26-75E9F7D53831}" destId="{464F8731-70B0-441E-B9C2-C7E140AAECEB}" srcOrd="0" destOrd="0" presId="urn:microsoft.com/office/officeart/2005/8/layout/chevron2"/>
    <dgm:cxn modelId="{36DFC8A7-63DB-4297-B8DB-7D7C904D3590}" type="presParOf" srcId="{6FBAA6C3-4C8E-4B84-BB26-75E9F7D53831}" destId="{1F7C7E7F-7A71-4CA1-9837-12B783C6750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096E064-4CF7-4F7A-B02B-F4160E1EAC01}" type="doc">
      <dgm:prSet loTypeId="urn:microsoft.com/office/officeart/2005/8/layout/equation2" loCatId="process" qsTypeId="urn:microsoft.com/office/officeart/2005/8/quickstyle/3d9" qsCatId="3D" csTypeId="urn:microsoft.com/office/officeart/2005/8/colors/colorful3" csCatId="colorful" phldr="1"/>
      <dgm:spPr/>
    </dgm:pt>
    <dgm:pt modelId="{37C14976-708D-4570-917D-7CFB3043DF23}">
      <dgm:prSet phldrT="[Текст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Общее количество исходов: 36 </a:t>
          </a:r>
        </a:p>
        <a:p>
          <a:pPr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96C6F915-0E4F-476A-930E-D29DB134C05C}" type="parTrans" cxnId="{CDFF7DCC-E0A3-4C9F-A43F-1ED1CA84C59D}">
      <dgm:prSet/>
      <dgm:spPr/>
      <dgm:t>
        <a:bodyPr/>
        <a:lstStyle/>
        <a:p>
          <a:endParaRPr lang="ru-RU"/>
        </a:p>
      </dgm:t>
    </dgm:pt>
    <dgm:pt modelId="{55E8C223-71C9-470E-9EB4-49199686CEBF}" type="sibTrans" cxnId="{CDFF7DCC-E0A3-4C9F-A43F-1ED1CA84C59D}">
      <dgm:prSet/>
      <dgm:spPr/>
      <dgm:t>
        <a:bodyPr/>
        <a:lstStyle/>
        <a:p>
          <a:endParaRPr lang="ru-RU" dirty="0"/>
        </a:p>
      </dgm:t>
    </dgm:pt>
    <dgm:pt modelId="{428BBD18-8D78-4B8C-B589-F6D86389A55D}">
      <dgm:prSet phldrT="[Текст]" custT="1"/>
      <dgm:spPr/>
      <dgm:t>
        <a:bodyPr/>
        <a:lstStyle/>
        <a:p>
          <a:pPr algn="ctr"/>
          <a:r>
            <a:rPr lang="ru-RU" sz="2800" b="1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Благоприятные исходы: 1+4;2+3;3+2;4+1</a:t>
          </a:r>
        </a:p>
        <a:p>
          <a:pPr algn="ctr"/>
          <a:r>
            <a:rPr lang="ru-RU" sz="2800" b="1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Всего: 4</a:t>
          </a:r>
          <a:endParaRPr lang="ru-RU" dirty="0"/>
        </a:p>
      </dgm:t>
    </dgm:pt>
    <dgm:pt modelId="{9B245DE1-ACC6-4A37-B531-6C68B9AC7310}" type="parTrans" cxnId="{C53DD73C-20A4-4F2D-8FFF-058F6BD52E9A}">
      <dgm:prSet/>
      <dgm:spPr/>
      <dgm:t>
        <a:bodyPr/>
        <a:lstStyle/>
        <a:p>
          <a:endParaRPr lang="ru-RU"/>
        </a:p>
      </dgm:t>
    </dgm:pt>
    <dgm:pt modelId="{BBE23587-2A66-4944-9887-4EBD3F564FF9}" type="sibTrans" cxnId="{C53DD73C-20A4-4F2D-8FFF-058F6BD52E9A}">
      <dgm:prSet/>
      <dgm:spPr/>
      <dgm:t>
        <a:bodyPr/>
        <a:lstStyle/>
        <a:p>
          <a:endParaRPr lang="ru-RU"/>
        </a:p>
      </dgm:t>
    </dgm:pt>
    <dgm:pt modelId="{2C674D32-749F-4D2C-AE6E-E9DAD83715C0}">
      <dgm:prSet phldrT="[Текст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Вероятность: 4/36=1/9</a:t>
          </a:r>
        </a:p>
        <a:p>
          <a:pPr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F26A8142-353F-4452-932C-8EB1407C1CC0}" type="parTrans" cxnId="{2327AC95-BA41-4749-860D-54D5169F5980}">
      <dgm:prSet/>
      <dgm:spPr/>
      <dgm:t>
        <a:bodyPr/>
        <a:lstStyle/>
        <a:p>
          <a:endParaRPr lang="ru-RU"/>
        </a:p>
      </dgm:t>
    </dgm:pt>
    <dgm:pt modelId="{D1DA018A-3C84-4342-9F63-67F54DCAEC65}" type="sibTrans" cxnId="{2327AC95-BA41-4749-860D-54D5169F5980}">
      <dgm:prSet/>
      <dgm:spPr/>
      <dgm:t>
        <a:bodyPr/>
        <a:lstStyle/>
        <a:p>
          <a:endParaRPr lang="ru-RU"/>
        </a:p>
      </dgm:t>
    </dgm:pt>
    <dgm:pt modelId="{380CD1B1-7307-4B67-9F9E-65E6FB137C4F}" type="pres">
      <dgm:prSet presAssocID="{4096E064-4CF7-4F7A-B02B-F4160E1EAC01}" presName="Name0" presStyleCnt="0">
        <dgm:presLayoutVars>
          <dgm:dir/>
          <dgm:resizeHandles val="exact"/>
        </dgm:presLayoutVars>
      </dgm:prSet>
      <dgm:spPr/>
    </dgm:pt>
    <dgm:pt modelId="{877463BC-791C-428C-A68B-B4BADD64C3D7}" type="pres">
      <dgm:prSet presAssocID="{4096E064-4CF7-4F7A-B02B-F4160E1EAC01}" presName="vNodes" presStyleCnt="0"/>
      <dgm:spPr/>
    </dgm:pt>
    <dgm:pt modelId="{97146B16-68B4-4ABE-AFAD-BE554612964B}" type="pres">
      <dgm:prSet presAssocID="{37C14976-708D-4570-917D-7CFB3043DF23}" presName="node" presStyleLbl="node1" presStyleIdx="0" presStyleCnt="3" custScaleX="295634" custScaleY="213694" custLinFactY="301437" custLinFactNeighborX="-782" custLinFactNeighborY="4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2F1B70-384B-459F-9546-7250FC76F1EE}" type="pres">
      <dgm:prSet presAssocID="{55E8C223-71C9-470E-9EB4-49199686CEBF}" presName="spacerT" presStyleCnt="0"/>
      <dgm:spPr/>
    </dgm:pt>
    <dgm:pt modelId="{2C335765-FC12-4144-BF7A-555331FE55B3}" type="pres">
      <dgm:prSet presAssocID="{55E8C223-71C9-470E-9EB4-49199686CEBF}" presName="sibTrans" presStyleLbl="sibTrans2D1" presStyleIdx="0" presStyleCnt="2" custLinFactY="12662" custLinFactNeighborX="8722" custLinFactNeighborY="100000"/>
      <dgm:spPr>
        <a:prstGeom prst="mathDivide">
          <a:avLst/>
        </a:prstGeom>
      </dgm:spPr>
      <dgm:t>
        <a:bodyPr/>
        <a:lstStyle/>
        <a:p>
          <a:endParaRPr lang="ru-RU"/>
        </a:p>
      </dgm:t>
    </dgm:pt>
    <dgm:pt modelId="{DBF40439-39A2-451D-A632-54237E0378B0}" type="pres">
      <dgm:prSet presAssocID="{55E8C223-71C9-470E-9EB4-49199686CEBF}" presName="spacerB" presStyleCnt="0"/>
      <dgm:spPr/>
    </dgm:pt>
    <dgm:pt modelId="{0A2C2777-654E-457E-9232-77CA6254B062}" type="pres">
      <dgm:prSet presAssocID="{428BBD18-8D78-4B8C-B589-F6D86389A55D}" presName="node" presStyleLbl="node1" presStyleIdx="1" presStyleCnt="3" custScaleX="344320" custScaleY="252697" custLinFactY="-300000" custLinFactNeighborX="14702" custLinFactNeighborY="-315938">
        <dgm:presLayoutVars>
          <dgm:bulletEnabled val="1"/>
        </dgm:presLayoutVars>
      </dgm:prSet>
      <dgm:spPr>
        <a:prstGeom prst="flowChartPunchedTape">
          <a:avLst/>
        </a:prstGeom>
      </dgm:spPr>
      <dgm:t>
        <a:bodyPr/>
        <a:lstStyle/>
        <a:p>
          <a:endParaRPr lang="ru-RU"/>
        </a:p>
      </dgm:t>
    </dgm:pt>
    <dgm:pt modelId="{DA7045BA-7057-476F-ABFC-EF9F64154EDA}" type="pres">
      <dgm:prSet presAssocID="{4096E064-4CF7-4F7A-B02B-F4160E1EAC01}" presName="sibTransLast" presStyleLbl="sibTrans2D1" presStyleIdx="1" presStyleCnt="2" custAng="21595085" custScaleX="229686" custLinFactX="-100000" custLinFactNeighborX="-100448" custLinFactNeighborY="13125"/>
      <dgm:spPr>
        <a:prstGeom prst="mathEqual">
          <a:avLst/>
        </a:prstGeom>
      </dgm:spPr>
      <dgm:t>
        <a:bodyPr/>
        <a:lstStyle/>
        <a:p>
          <a:endParaRPr lang="ru-RU"/>
        </a:p>
      </dgm:t>
    </dgm:pt>
    <dgm:pt modelId="{F0CD3BCB-182A-43F5-9F2C-5F8E36B23278}" type="pres">
      <dgm:prSet presAssocID="{4096E064-4CF7-4F7A-B02B-F4160E1EAC01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AB74BAE7-F8AD-473B-8C01-187677AC9F5A}" type="pres">
      <dgm:prSet presAssocID="{4096E064-4CF7-4F7A-B02B-F4160E1EAC01}" presName="lastNode" presStyleLbl="node1" presStyleIdx="2" presStyleCnt="3" custScaleX="172788" custScaleY="1075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684AEB0-CE1F-43AA-809C-2437BC04EADD}" type="presOf" srcId="{428BBD18-8D78-4B8C-B589-F6D86389A55D}" destId="{0A2C2777-654E-457E-9232-77CA6254B062}" srcOrd="0" destOrd="0" presId="urn:microsoft.com/office/officeart/2005/8/layout/equation2"/>
    <dgm:cxn modelId="{C53DD73C-20A4-4F2D-8FFF-058F6BD52E9A}" srcId="{4096E064-4CF7-4F7A-B02B-F4160E1EAC01}" destId="{428BBD18-8D78-4B8C-B589-F6D86389A55D}" srcOrd="1" destOrd="0" parTransId="{9B245DE1-ACC6-4A37-B531-6C68B9AC7310}" sibTransId="{BBE23587-2A66-4944-9887-4EBD3F564FF9}"/>
    <dgm:cxn modelId="{D2CBE6BA-6717-47EF-B315-61E21D8D9A28}" type="presOf" srcId="{55E8C223-71C9-470E-9EB4-49199686CEBF}" destId="{2C335765-FC12-4144-BF7A-555331FE55B3}" srcOrd="0" destOrd="0" presId="urn:microsoft.com/office/officeart/2005/8/layout/equation2"/>
    <dgm:cxn modelId="{CDFF7DCC-E0A3-4C9F-A43F-1ED1CA84C59D}" srcId="{4096E064-4CF7-4F7A-B02B-F4160E1EAC01}" destId="{37C14976-708D-4570-917D-7CFB3043DF23}" srcOrd="0" destOrd="0" parTransId="{96C6F915-0E4F-476A-930E-D29DB134C05C}" sibTransId="{55E8C223-71C9-470E-9EB4-49199686CEBF}"/>
    <dgm:cxn modelId="{2327AC95-BA41-4749-860D-54D5169F5980}" srcId="{4096E064-4CF7-4F7A-B02B-F4160E1EAC01}" destId="{2C674D32-749F-4D2C-AE6E-E9DAD83715C0}" srcOrd="2" destOrd="0" parTransId="{F26A8142-353F-4452-932C-8EB1407C1CC0}" sibTransId="{D1DA018A-3C84-4342-9F63-67F54DCAEC65}"/>
    <dgm:cxn modelId="{CB61331E-C8CB-45E6-A1F4-1A96CAFDE5C9}" type="presOf" srcId="{BBE23587-2A66-4944-9887-4EBD3F564FF9}" destId="{DA7045BA-7057-476F-ABFC-EF9F64154EDA}" srcOrd="0" destOrd="0" presId="urn:microsoft.com/office/officeart/2005/8/layout/equation2"/>
    <dgm:cxn modelId="{822CBA92-7D74-4340-9529-07CCA085C3F5}" type="presOf" srcId="{2C674D32-749F-4D2C-AE6E-E9DAD83715C0}" destId="{AB74BAE7-F8AD-473B-8C01-187677AC9F5A}" srcOrd="0" destOrd="0" presId="urn:microsoft.com/office/officeart/2005/8/layout/equation2"/>
    <dgm:cxn modelId="{F747D0F6-9E02-4AC8-A589-4BF2A239C15D}" type="presOf" srcId="{4096E064-4CF7-4F7A-B02B-F4160E1EAC01}" destId="{380CD1B1-7307-4B67-9F9E-65E6FB137C4F}" srcOrd="0" destOrd="0" presId="urn:microsoft.com/office/officeart/2005/8/layout/equation2"/>
    <dgm:cxn modelId="{C8F30243-C26B-4309-8BFD-71C57BA86861}" type="presOf" srcId="{37C14976-708D-4570-917D-7CFB3043DF23}" destId="{97146B16-68B4-4ABE-AFAD-BE554612964B}" srcOrd="0" destOrd="0" presId="urn:microsoft.com/office/officeart/2005/8/layout/equation2"/>
    <dgm:cxn modelId="{547003E1-9132-4072-A428-F382699953EA}" type="presOf" srcId="{BBE23587-2A66-4944-9887-4EBD3F564FF9}" destId="{F0CD3BCB-182A-43F5-9F2C-5F8E36B23278}" srcOrd="1" destOrd="0" presId="urn:microsoft.com/office/officeart/2005/8/layout/equation2"/>
    <dgm:cxn modelId="{C09FB37F-B2CB-410D-9E13-1B2D6FB377FA}" type="presParOf" srcId="{380CD1B1-7307-4B67-9F9E-65E6FB137C4F}" destId="{877463BC-791C-428C-A68B-B4BADD64C3D7}" srcOrd="0" destOrd="0" presId="urn:microsoft.com/office/officeart/2005/8/layout/equation2"/>
    <dgm:cxn modelId="{66D7CC9A-9B95-42D4-8FA3-278E8D371E3D}" type="presParOf" srcId="{877463BC-791C-428C-A68B-B4BADD64C3D7}" destId="{97146B16-68B4-4ABE-AFAD-BE554612964B}" srcOrd="0" destOrd="0" presId="urn:microsoft.com/office/officeart/2005/8/layout/equation2"/>
    <dgm:cxn modelId="{EEB965B3-4041-4E66-92B0-A4D060DB2FF9}" type="presParOf" srcId="{877463BC-791C-428C-A68B-B4BADD64C3D7}" destId="{282F1B70-384B-459F-9546-7250FC76F1EE}" srcOrd="1" destOrd="0" presId="urn:microsoft.com/office/officeart/2005/8/layout/equation2"/>
    <dgm:cxn modelId="{3CAE07FC-6623-438D-8397-E3ACD30CF472}" type="presParOf" srcId="{877463BC-791C-428C-A68B-B4BADD64C3D7}" destId="{2C335765-FC12-4144-BF7A-555331FE55B3}" srcOrd="2" destOrd="0" presId="urn:microsoft.com/office/officeart/2005/8/layout/equation2"/>
    <dgm:cxn modelId="{5FF1DDB6-67A9-4477-BE2C-59264F79991E}" type="presParOf" srcId="{877463BC-791C-428C-A68B-B4BADD64C3D7}" destId="{DBF40439-39A2-451D-A632-54237E0378B0}" srcOrd="3" destOrd="0" presId="urn:microsoft.com/office/officeart/2005/8/layout/equation2"/>
    <dgm:cxn modelId="{0D3D524D-3A5A-4707-87AA-A9D3BE92CAD1}" type="presParOf" srcId="{877463BC-791C-428C-A68B-B4BADD64C3D7}" destId="{0A2C2777-654E-457E-9232-77CA6254B062}" srcOrd="4" destOrd="0" presId="urn:microsoft.com/office/officeart/2005/8/layout/equation2"/>
    <dgm:cxn modelId="{0F130CD8-7B95-4376-B7E4-44A51A51AE91}" type="presParOf" srcId="{380CD1B1-7307-4B67-9F9E-65E6FB137C4F}" destId="{DA7045BA-7057-476F-ABFC-EF9F64154EDA}" srcOrd="1" destOrd="0" presId="urn:microsoft.com/office/officeart/2005/8/layout/equation2"/>
    <dgm:cxn modelId="{7966C5E4-2D9D-4CC1-896E-E91D790AE42B}" type="presParOf" srcId="{DA7045BA-7057-476F-ABFC-EF9F64154EDA}" destId="{F0CD3BCB-182A-43F5-9F2C-5F8E36B23278}" srcOrd="0" destOrd="0" presId="urn:microsoft.com/office/officeart/2005/8/layout/equation2"/>
    <dgm:cxn modelId="{2D8D3F49-F6AC-43DE-9DF1-35EFBD23548B}" type="presParOf" srcId="{380CD1B1-7307-4B67-9F9E-65E6FB137C4F}" destId="{AB74BAE7-F8AD-473B-8C01-187677AC9F5A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A92E4B2-EC00-44B3-9279-EA3C8B5D11DC}" type="doc">
      <dgm:prSet loTypeId="urn:microsoft.com/office/officeart/2005/8/layout/hProcess3" loCatId="process" qsTypeId="urn:microsoft.com/office/officeart/2005/8/quickstyle/3d5" qsCatId="3D" csTypeId="urn:microsoft.com/office/officeart/2005/8/colors/accent1_2" csCatId="accent1" phldr="1"/>
      <dgm:spPr/>
    </dgm:pt>
    <dgm:pt modelId="{91D2052E-A861-4C59-A313-BD1A71E6381E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spc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Посчитаем число способов, которыми точка может попасть на ту или иную высоту.</a:t>
          </a:r>
        </a:p>
        <a:p>
          <a:pPr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dirty="0"/>
        </a:p>
      </dgm:t>
    </dgm:pt>
    <dgm:pt modelId="{173E1D56-0B00-4E3A-91FB-480D6691F332}" type="parTrans" cxnId="{65079620-A7E7-4F12-8F1B-A694071CFA97}">
      <dgm:prSet/>
      <dgm:spPr/>
      <dgm:t>
        <a:bodyPr/>
        <a:lstStyle/>
        <a:p>
          <a:endParaRPr lang="ru-RU"/>
        </a:p>
      </dgm:t>
    </dgm:pt>
    <dgm:pt modelId="{BA9FDF65-5EA0-4357-A24C-9ABFE17882B2}" type="sibTrans" cxnId="{65079620-A7E7-4F12-8F1B-A694071CFA97}">
      <dgm:prSet/>
      <dgm:spPr/>
      <dgm:t>
        <a:bodyPr/>
        <a:lstStyle/>
        <a:p>
          <a:endParaRPr lang="ru-RU"/>
        </a:p>
      </dgm:t>
    </dgm:pt>
    <dgm:pt modelId="{6C6B00F5-073B-4223-AA97-E4BFED6EC3F1}" type="pres">
      <dgm:prSet presAssocID="{6A92E4B2-EC00-44B3-9279-EA3C8B5D11DC}" presName="Name0" presStyleCnt="0">
        <dgm:presLayoutVars>
          <dgm:dir/>
          <dgm:animLvl val="lvl"/>
          <dgm:resizeHandles val="exact"/>
        </dgm:presLayoutVars>
      </dgm:prSet>
      <dgm:spPr/>
    </dgm:pt>
    <dgm:pt modelId="{2A37A2F3-E8D5-40B6-BF3C-31C370A3380B}" type="pres">
      <dgm:prSet presAssocID="{6A92E4B2-EC00-44B3-9279-EA3C8B5D11DC}" presName="dummy" presStyleCnt="0"/>
      <dgm:spPr/>
    </dgm:pt>
    <dgm:pt modelId="{890D4FFF-7504-49B5-92C8-1DACE946975F}" type="pres">
      <dgm:prSet presAssocID="{6A92E4B2-EC00-44B3-9279-EA3C8B5D11DC}" presName="linH" presStyleCnt="0"/>
      <dgm:spPr/>
    </dgm:pt>
    <dgm:pt modelId="{DA6E5BA0-AE0E-4B51-A245-684405729237}" type="pres">
      <dgm:prSet presAssocID="{6A92E4B2-EC00-44B3-9279-EA3C8B5D11DC}" presName="padding1" presStyleCnt="0"/>
      <dgm:spPr/>
    </dgm:pt>
    <dgm:pt modelId="{CEC6F539-28B8-4B72-BFFB-7DC69BCE4B82}" type="pres">
      <dgm:prSet presAssocID="{91D2052E-A861-4C59-A313-BD1A71E6381E}" presName="linV" presStyleCnt="0"/>
      <dgm:spPr/>
    </dgm:pt>
    <dgm:pt modelId="{B447871B-F7D8-4A8D-8DF7-D4D086EDF55D}" type="pres">
      <dgm:prSet presAssocID="{91D2052E-A861-4C59-A313-BD1A71E6381E}" presName="spVertical1" presStyleCnt="0"/>
      <dgm:spPr/>
    </dgm:pt>
    <dgm:pt modelId="{D82B9C4D-3FD8-4649-8733-EED99B18CE7D}" type="pres">
      <dgm:prSet presAssocID="{91D2052E-A861-4C59-A313-BD1A71E6381E}" presName="parTx" presStyleLbl="revTx" presStyleIdx="0" presStyleCnt="1" custScaleX="109058" custScaleY="35910" custLinFactNeighborX="-384" custLinFactNeighborY="8449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6BB090-1F47-4059-87F5-77A5781A3035}" type="pres">
      <dgm:prSet presAssocID="{91D2052E-A861-4C59-A313-BD1A71E6381E}" presName="spVertical2" presStyleCnt="0"/>
      <dgm:spPr/>
    </dgm:pt>
    <dgm:pt modelId="{2DE11625-67BD-4365-8443-707698A1D637}" type="pres">
      <dgm:prSet presAssocID="{91D2052E-A861-4C59-A313-BD1A71E6381E}" presName="spVertical3" presStyleCnt="0"/>
      <dgm:spPr/>
    </dgm:pt>
    <dgm:pt modelId="{51D65B04-DB47-4CBC-8E73-C1BCB4E6A9BC}" type="pres">
      <dgm:prSet presAssocID="{6A92E4B2-EC00-44B3-9279-EA3C8B5D11DC}" presName="padding2" presStyleCnt="0"/>
      <dgm:spPr/>
    </dgm:pt>
    <dgm:pt modelId="{8E7977E6-A096-4FFB-93BC-583096E35CB6}" type="pres">
      <dgm:prSet presAssocID="{6A92E4B2-EC00-44B3-9279-EA3C8B5D11DC}" presName="negArrow" presStyleCnt="0"/>
      <dgm:spPr/>
    </dgm:pt>
    <dgm:pt modelId="{0D11A572-CDD1-4EB0-83C3-9C7035C20215}" type="pres">
      <dgm:prSet presAssocID="{6A92E4B2-EC00-44B3-9279-EA3C8B5D11DC}" presName="backgroundArrow" presStyleLbl="node1" presStyleIdx="0" presStyleCnt="1" custLinFactNeighborY="426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</dgm:ptLst>
  <dgm:cxnLst>
    <dgm:cxn modelId="{F078360F-0AF2-4DCA-A6F7-458F979E7B04}" type="presOf" srcId="{91D2052E-A861-4C59-A313-BD1A71E6381E}" destId="{D82B9C4D-3FD8-4649-8733-EED99B18CE7D}" srcOrd="0" destOrd="0" presId="urn:microsoft.com/office/officeart/2005/8/layout/hProcess3"/>
    <dgm:cxn modelId="{2E9DE0B4-9B46-4D4D-8749-E0734772E43C}" type="presOf" srcId="{6A92E4B2-EC00-44B3-9279-EA3C8B5D11DC}" destId="{6C6B00F5-073B-4223-AA97-E4BFED6EC3F1}" srcOrd="0" destOrd="0" presId="urn:microsoft.com/office/officeart/2005/8/layout/hProcess3"/>
    <dgm:cxn modelId="{65079620-A7E7-4F12-8F1B-A694071CFA97}" srcId="{6A92E4B2-EC00-44B3-9279-EA3C8B5D11DC}" destId="{91D2052E-A861-4C59-A313-BD1A71E6381E}" srcOrd="0" destOrd="0" parTransId="{173E1D56-0B00-4E3A-91FB-480D6691F332}" sibTransId="{BA9FDF65-5EA0-4357-A24C-9ABFE17882B2}"/>
    <dgm:cxn modelId="{F060FD54-604D-4C18-9F82-2F849E411B87}" type="presParOf" srcId="{6C6B00F5-073B-4223-AA97-E4BFED6EC3F1}" destId="{2A37A2F3-E8D5-40B6-BF3C-31C370A3380B}" srcOrd="0" destOrd="0" presId="urn:microsoft.com/office/officeart/2005/8/layout/hProcess3"/>
    <dgm:cxn modelId="{FAE12C61-AEAF-4E54-8A7B-68993E78BC2C}" type="presParOf" srcId="{6C6B00F5-073B-4223-AA97-E4BFED6EC3F1}" destId="{890D4FFF-7504-49B5-92C8-1DACE946975F}" srcOrd="1" destOrd="0" presId="urn:microsoft.com/office/officeart/2005/8/layout/hProcess3"/>
    <dgm:cxn modelId="{AAA34940-F6F9-451A-BCE5-F6BC7C97AC40}" type="presParOf" srcId="{890D4FFF-7504-49B5-92C8-1DACE946975F}" destId="{DA6E5BA0-AE0E-4B51-A245-684405729237}" srcOrd="0" destOrd="0" presId="urn:microsoft.com/office/officeart/2005/8/layout/hProcess3"/>
    <dgm:cxn modelId="{412498CE-4C57-440B-B5CF-0644BE6D3D6A}" type="presParOf" srcId="{890D4FFF-7504-49B5-92C8-1DACE946975F}" destId="{CEC6F539-28B8-4B72-BFFB-7DC69BCE4B82}" srcOrd="1" destOrd="0" presId="urn:microsoft.com/office/officeart/2005/8/layout/hProcess3"/>
    <dgm:cxn modelId="{F16A2787-7DE6-4224-8712-7C6FEC3A3040}" type="presParOf" srcId="{CEC6F539-28B8-4B72-BFFB-7DC69BCE4B82}" destId="{B447871B-F7D8-4A8D-8DF7-D4D086EDF55D}" srcOrd="0" destOrd="0" presId="urn:microsoft.com/office/officeart/2005/8/layout/hProcess3"/>
    <dgm:cxn modelId="{1ECAEEBE-E1E0-46CB-8987-51C0F9CBF62E}" type="presParOf" srcId="{CEC6F539-28B8-4B72-BFFB-7DC69BCE4B82}" destId="{D82B9C4D-3FD8-4649-8733-EED99B18CE7D}" srcOrd="1" destOrd="0" presId="urn:microsoft.com/office/officeart/2005/8/layout/hProcess3"/>
    <dgm:cxn modelId="{35C03CF3-D623-4AF4-A168-3C488CC86AA9}" type="presParOf" srcId="{CEC6F539-28B8-4B72-BFFB-7DC69BCE4B82}" destId="{FE6BB090-1F47-4059-87F5-77A5781A3035}" srcOrd="2" destOrd="0" presId="urn:microsoft.com/office/officeart/2005/8/layout/hProcess3"/>
    <dgm:cxn modelId="{1B659846-5FB6-40A7-B558-0BB09F732D55}" type="presParOf" srcId="{CEC6F539-28B8-4B72-BFFB-7DC69BCE4B82}" destId="{2DE11625-67BD-4365-8443-707698A1D637}" srcOrd="3" destOrd="0" presId="urn:microsoft.com/office/officeart/2005/8/layout/hProcess3"/>
    <dgm:cxn modelId="{D7BBB480-79CF-4932-8619-7A746C38BCFC}" type="presParOf" srcId="{890D4FFF-7504-49B5-92C8-1DACE946975F}" destId="{51D65B04-DB47-4CBC-8E73-C1BCB4E6A9BC}" srcOrd="2" destOrd="0" presId="urn:microsoft.com/office/officeart/2005/8/layout/hProcess3"/>
    <dgm:cxn modelId="{A8CF4BEE-7CBF-4476-BE21-3EF81E6ED35B}" type="presParOf" srcId="{890D4FFF-7504-49B5-92C8-1DACE946975F}" destId="{8E7977E6-A096-4FFB-93BC-583096E35CB6}" srcOrd="3" destOrd="0" presId="urn:microsoft.com/office/officeart/2005/8/layout/hProcess3"/>
    <dgm:cxn modelId="{6FCC4331-7706-45A1-969F-7924F07C5F5B}" type="presParOf" srcId="{890D4FFF-7504-49B5-92C8-1DACE946975F}" destId="{0D11A572-CDD1-4EB0-83C3-9C7035C20215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405ED5-BCBE-4637-A366-2565B87FB417}">
      <dsp:nvSpPr>
        <dsp:cNvPr id="0" name=""/>
        <dsp:cNvSpPr/>
      </dsp:nvSpPr>
      <dsp:spPr>
        <a:xfrm>
          <a:off x="3857643" y="285764"/>
          <a:ext cx="3405722" cy="2213719"/>
        </a:xfrm>
        <a:prstGeom prst="roundRect">
          <a:avLst/>
        </a:prstGeom>
        <a:solidFill>
          <a:srgbClr val="EA8878"/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marR="0" lvl="0" indent="0" algn="ctr" defTabSz="5778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3200" kern="1200" dirty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ea typeface="+mj-ea"/>
              <a:cs typeface="+mj-cs"/>
              <a:hlinkClick xmlns:r="http://schemas.openxmlformats.org/officeDocument/2006/relationships" r:id="" action="ppaction://hlinksldjump"/>
            </a:rPr>
            <a:t>Треугольник Паскаля. Бином Ньютона</a:t>
          </a:r>
          <a:endParaRPr lang="ru-RU" sz="3200" kern="1200" dirty="0" smtClean="0"/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>
        <a:off x="3965708" y="393829"/>
        <a:ext cx="3189592" cy="1997589"/>
      </dsp:txXfrm>
    </dsp:sp>
    <dsp:sp modelId="{D596E949-3AC6-4850-A53E-5C56BAC3F4E2}">
      <dsp:nvSpPr>
        <dsp:cNvPr id="0" name=""/>
        <dsp:cNvSpPr/>
      </dsp:nvSpPr>
      <dsp:spPr>
        <a:xfrm>
          <a:off x="2528842" y="1460470"/>
          <a:ext cx="5911076" cy="5911076"/>
        </a:xfrm>
        <a:custGeom>
          <a:avLst/>
          <a:gdLst/>
          <a:ahLst/>
          <a:cxnLst/>
          <a:rect l="0" t="0" r="0" b="0"/>
          <a:pathLst>
            <a:path>
              <a:moveTo>
                <a:pt x="4750344" y="607373"/>
              </a:moveTo>
              <a:arcTo wR="2955538" hR="2955538" stAng="18443538" swAng="2309874"/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0EAB1A-52CA-4264-A2E9-C1D034AE13DF}">
      <dsp:nvSpPr>
        <dsp:cNvPr id="0" name=""/>
        <dsp:cNvSpPr/>
      </dsp:nvSpPr>
      <dsp:spPr>
        <a:xfrm>
          <a:off x="6572300" y="3714783"/>
          <a:ext cx="3405722" cy="2213719"/>
        </a:xfrm>
        <a:prstGeom prst="roundRect">
          <a:avLst/>
        </a:prstGeom>
        <a:solidFill>
          <a:srgbClr val="82E08B"/>
        </a:solidFill>
        <a:ln w="12700" cap="flat" cmpd="sng" algn="ctr">
          <a:solidFill>
            <a:schemeClr val="dk1"/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p3d extrusionH="50600"/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200" kern="1200" dirty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ea typeface="+mj-ea"/>
              <a:cs typeface="+mj-cs"/>
              <a:hlinkClick xmlns:r="http://schemas.openxmlformats.org/officeDocument/2006/relationships" r:id="" action="ppaction://hlinksldjump"/>
            </a:rPr>
            <a:t>Вероятность</a:t>
          </a:r>
          <a:endParaRPr lang="ru-RU" sz="3200" kern="1200" dirty="0" smtClean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  <a:latin typeface="+mj-lt"/>
            <a:ea typeface="+mj-ea"/>
            <a:cs typeface="+mj-cs"/>
          </a:endParaRPr>
        </a:p>
        <a:p>
          <a:pPr lvl="0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>
        <a:off x="6680365" y="3822848"/>
        <a:ext cx="3189592" cy="1997589"/>
      </dsp:txXfrm>
    </dsp:sp>
    <dsp:sp modelId="{1FD6BE82-E3F4-46D6-8FFC-BA08CA4C10DA}">
      <dsp:nvSpPr>
        <dsp:cNvPr id="0" name=""/>
        <dsp:cNvSpPr/>
      </dsp:nvSpPr>
      <dsp:spPr>
        <a:xfrm>
          <a:off x="2641690" y="886411"/>
          <a:ext cx="5911076" cy="5911076"/>
        </a:xfrm>
        <a:custGeom>
          <a:avLst/>
          <a:gdLst/>
          <a:ahLst/>
          <a:cxnLst/>
          <a:rect l="0" t="0" r="0" b="0"/>
          <a:pathLst>
            <a:path>
              <a:moveTo>
                <a:pt x="5021274" y="5069288"/>
              </a:moveTo>
              <a:arcTo wR="2955538" hR="2955538" stAng="2739491" swAng="4810828"/>
            </a:path>
          </a:pathLst>
        </a:custGeom>
        <a:noFill/>
        <a:ln w="12700" cap="flat" cmpd="sng" algn="ctr">
          <a:solidFill>
            <a:schemeClr val="accent4">
              <a:hueOff val="-2288640"/>
              <a:satOff val="-3925"/>
              <a:lumOff val="-2843"/>
              <a:alphaOff val="0"/>
            </a:schemeClr>
          </a:solidFill>
          <a:prstDash val="solid"/>
        </a:ln>
        <a:effectLst/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2A8B2A-6DF2-47F1-BF23-CAB5DC53A270}">
      <dsp:nvSpPr>
        <dsp:cNvPr id="0" name=""/>
        <dsp:cNvSpPr/>
      </dsp:nvSpPr>
      <dsp:spPr>
        <a:xfrm>
          <a:off x="1285922" y="4001356"/>
          <a:ext cx="3405722" cy="2213719"/>
        </a:xfrm>
        <a:prstGeom prst="roundRect">
          <a:avLst/>
        </a:prstGeom>
        <a:solidFill>
          <a:schemeClr val="accent2">
            <a:lumMod val="7500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200" kern="1200" dirty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ea typeface="+mj-ea"/>
              <a:cs typeface="+mj-cs"/>
              <a:hlinkClick xmlns:r="http://schemas.openxmlformats.org/officeDocument/2006/relationships" r:id="" action="ppaction://hlinksldjump"/>
            </a:rPr>
            <a:t>Блуждание по прямой</a:t>
          </a:r>
          <a:endParaRPr lang="ru-RU" sz="3200" kern="1200" dirty="0" smtClean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  <a:latin typeface="+mj-lt"/>
            <a:ea typeface="+mj-ea"/>
            <a:cs typeface="+mj-cs"/>
          </a:endParaRPr>
        </a:p>
        <a:p>
          <a:pPr lvl="0">
            <a:spcBef>
              <a:spcPct val="0"/>
            </a:spcBef>
          </a:pPr>
          <a:endParaRPr lang="ru-RU" sz="2400" kern="1200" dirty="0"/>
        </a:p>
      </dsp:txBody>
      <dsp:txXfrm>
        <a:off x="1393987" y="4109421"/>
        <a:ext cx="3189592" cy="1997589"/>
      </dsp:txXfrm>
    </dsp:sp>
    <dsp:sp modelId="{BED5EBCD-C558-4031-9B36-FBC91A574382}">
      <dsp:nvSpPr>
        <dsp:cNvPr id="0" name=""/>
        <dsp:cNvSpPr/>
      </dsp:nvSpPr>
      <dsp:spPr>
        <a:xfrm>
          <a:off x="2770852" y="1291104"/>
          <a:ext cx="5911076" cy="5911076"/>
        </a:xfrm>
        <a:custGeom>
          <a:avLst/>
          <a:gdLst/>
          <a:ahLst/>
          <a:cxnLst/>
          <a:rect l="0" t="0" r="0" b="0"/>
          <a:pathLst>
            <a:path>
              <a:moveTo>
                <a:pt x="12203" y="2687233"/>
              </a:moveTo>
              <a:arcTo wR="2955538" hR="2955538" stAng="11112511" swAng="2707472"/>
            </a:path>
          </a:pathLst>
        </a:custGeom>
        <a:noFill/>
        <a:ln w="12700" cap="flat" cmpd="sng" algn="ctr">
          <a:solidFill>
            <a:schemeClr val="accent4">
              <a:hueOff val="-4577280"/>
              <a:satOff val="-7851"/>
              <a:lumOff val="-5686"/>
              <a:alphaOff val="0"/>
            </a:schemeClr>
          </a:solidFill>
          <a:prstDash val="solid"/>
        </a:ln>
        <a:effectLst/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06EA20-6506-4C80-A319-F87453A7BBDD}">
      <dsp:nvSpPr>
        <dsp:cNvPr id="0" name=""/>
        <dsp:cNvSpPr/>
      </dsp:nvSpPr>
      <dsp:spPr>
        <a:xfrm>
          <a:off x="1637924" y="559524"/>
          <a:ext cx="3738711" cy="3738711"/>
        </a:xfrm>
        <a:prstGeom prst="blockArc">
          <a:avLst>
            <a:gd name="adj1" fmla="val 10800000"/>
            <a:gd name="adj2" fmla="val 16200000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511D7D-7602-482B-8013-6CC403DF1592}">
      <dsp:nvSpPr>
        <dsp:cNvPr id="0" name=""/>
        <dsp:cNvSpPr/>
      </dsp:nvSpPr>
      <dsp:spPr>
        <a:xfrm>
          <a:off x="1637924" y="559524"/>
          <a:ext cx="3738711" cy="3738711"/>
        </a:xfrm>
        <a:prstGeom prst="blockArc">
          <a:avLst>
            <a:gd name="adj1" fmla="val 5400000"/>
            <a:gd name="adj2" fmla="val 10800000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BF3EC5-FC8B-451E-BB99-F2CD1C5D434B}">
      <dsp:nvSpPr>
        <dsp:cNvPr id="0" name=""/>
        <dsp:cNvSpPr/>
      </dsp:nvSpPr>
      <dsp:spPr>
        <a:xfrm>
          <a:off x="1637924" y="559524"/>
          <a:ext cx="3738711" cy="3738711"/>
        </a:xfrm>
        <a:prstGeom prst="blockArc">
          <a:avLst>
            <a:gd name="adj1" fmla="val 0"/>
            <a:gd name="adj2" fmla="val 5400000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615551-F731-43F3-94E0-032C8FF7AB94}">
      <dsp:nvSpPr>
        <dsp:cNvPr id="0" name=""/>
        <dsp:cNvSpPr/>
      </dsp:nvSpPr>
      <dsp:spPr>
        <a:xfrm>
          <a:off x="1637924" y="559524"/>
          <a:ext cx="3738711" cy="3738711"/>
        </a:xfrm>
        <a:prstGeom prst="blockArc">
          <a:avLst>
            <a:gd name="adj1" fmla="val 16200000"/>
            <a:gd name="adj2" fmla="val 0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E7C1B5-9FFA-4DF7-96C2-5EE566E53734}">
      <dsp:nvSpPr>
        <dsp:cNvPr id="0" name=""/>
        <dsp:cNvSpPr/>
      </dsp:nvSpPr>
      <dsp:spPr>
        <a:xfrm>
          <a:off x="2668809" y="1619588"/>
          <a:ext cx="1719744" cy="1719744"/>
        </a:xfrm>
        <a:prstGeom prst="ellipse">
          <a:avLst/>
        </a:prstGeom>
        <a:blipFill>
          <a:blip xmlns:r="http://schemas.openxmlformats.org/officeDocument/2006/relationships" r:embed="rId1">
            <a:duotone>
              <a:schemeClr val="accent4">
                <a:shade val="63000"/>
                <a:tint val="82000"/>
              </a:schemeClr>
              <a:schemeClr val="accent4">
                <a:tint val="10000"/>
                <a:satMod val="400000"/>
              </a:schemeClr>
            </a:duotone>
          </a:blip>
          <a:tile tx="0" ty="0" sx="40000" sy="40000" flip="none" algn="tl"/>
        </a:blipFill>
        <a:ln w="12700" cap="flat" cmpd="sng" algn="ctr">
          <a:solidFill>
            <a:schemeClr val="accent4"/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Бабушка</a:t>
          </a:r>
          <a:endParaRPr lang="ru-RU" sz="2400" kern="1200" dirty="0"/>
        </a:p>
      </dsp:txBody>
      <dsp:txXfrm>
        <a:off x="2920660" y="1871439"/>
        <a:ext cx="1216042" cy="1216042"/>
      </dsp:txXfrm>
    </dsp:sp>
    <dsp:sp modelId="{77BA8C2A-CB2C-449B-998E-65F18D9B289B}">
      <dsp:nvSpPr>
        <dsp:cNvPr id="0" name=""/>
        <dsp:cNvSpPr/>
      </dsp:nvSpPr>
      <dsp:spPr>
        <a:xfrm>
          <a:off x="2609717" y="951"/>
          <a:ext cx="1795125" cy="1203820"/>
        </a:xfrm>
        <a:prstGeom prst="ellipse">
          <a:avLst/>
        </a:prstGeom>
        <a:blipFill>
          <a:blip xmlns:r="http://schemas.openxmlformats.org/officeDocument/2006/relationships" r:embed="rId1">
            <a:duotone>
              <a:schemeClr val="accent6">
                <a:shade val="40000"/>
              </a:schemeClr>
              <a:schemeClr val="accent6"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БА</a:t>
          </a:r>
          <a:r>
            <a:rPr lang="ru-RU" sz="1800" b="1" kern="1200" dirty="0" smtClean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Б</a:t>
          </a:r>
          <a:r>
            <a:rPr lang="ru-RU" sz="1800" b="1" kern="120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УШК</a:t>
          </a:r>
          <a:r>
            <a:rPr lang="ru-RU" sz="1800" b="1" kern="1200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А</a:t>
          </a:r>
          <a:endParaRPr lang="ru-RU" kern="1200" dirty="0"/>
        </a:p>
      </dsp:txBody>
      <dsp:txXfrm>
        <a:off x="2872607" y="177246"/>
        <a:ext cx="1269345" cy="851230"/>
      </dsp:txXfrm>
    </dsp:sp>
    <dsp:sp modelId="{7AAE0626-CD8E-4A17-929F-B4CA2FB87919}">
      <dsp:nvSpPr>
        <dsp:cNvPr id="0" name=""/>
        <dsp:cNvSpPr/>
      </dsp:nvSpPr>
      <dsp:spPr>
        <a:xfrm>
          <a:off x="4475804" y="1826969"/>
          <a:ext cx="1714987" cy="1203820"/>
        </a:xfrm>
        <a:prstGeom prst="ellipse">
          <a:avLst/>
        </a:prstGeom>
        <a:blipFill>
          <a:blip xmlns:r="http://schemas.openxmlformats.org/officeDocument/2006/relationships" r:embed="rId1">
            <a:duotone>
              <a:schemeClr val="accent6">
                <a:shade val="40000"/>
              </a:schemeClr>
              <a:schemeClr val="accent6"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Б</a:t>
          </a:r>
          <a:r>
            <a:rPr lang="ru-RU" sz="1800" b="1" kern="1200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А</a:t>
          </a:r>
          <a:r>
            <a:rPr lang="ru-RU" sz="1800" b="1" kern="120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БУШКА</a:t>
          </a:r>
          <a:endParaRPr lang="ru-RU" kern="1200" dirty="0"/>
        </a:p>
      </dsp:txBody>
      <dsp:txXfrm>
        <a:off x="4726958" y="2003264"/>
        <a:ext cx="1212679" cy="851230"/>
      </dsp:txXfrm>
    </dsp:sp>
    <dsp:sp modelId="{39794C8F-0A9D-4F18-AF85-86CE5DDA8327}">
      <dsp:nvSpPr>
        <dsp:cNvPr id="0" name=""/>
        <dsp:cNvSpPr/>
      </dsp:nvSpPr>
      <dsp:spPr>
        <a:xfrm>
          <a:off x="2461906" y="3652987"/>
          <a:ext cx="2090748" cy="1203820"/>
        </a:xfrm>
        <a:prstGeom prst="ellipse">
          <a:avLst/>
        </a:prstGeom>
        <a:blipFill>
          <a:blip xmlns:r="http://schemas.openxmlformats.org/officeDocument/2006/relationships" r:embed="rId1">
            <a:duotone>
              <a:schemeClr val="accent6">
                <a:shade val="40000"/>
              </a:schemeClr>
              <a:schemeClr val="accent6"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Б</a:t>
          </a:r>
          <a:r>
            <a:rPr lang="ru-RU" sz="1800" b="1" kern="1200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А</a:t>
          </a:r>
          <a:r>
            <a:rPr lang="ru-RU" sz="1800" b="1" kern="1200" dirty="0" smtClean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Б</a:t>
          </a:r>
          <a:r>
            <a:rPr lang="ru-RU" sz="1800" b="1" kern="120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УШКА</a:t>
          </a:r>
          <a:endParaRPr lang="ru-RU" kern="1200" dirty="0"/>
        </a:p>
      </dsp:txBody>
      <dsp:txXfrm>
        <a:off x="2768089" y="3829282"/>
        <a:ext cx="1478382" cy="851230"/>
      </dsp:txXfrm>
    </dsp:sp>
    <dsp:sp modelId="{A30E2BFB-BE46-4A62-8C1E-7C3EB8361EAA}">
      <dsp:nvSpPr>
        <dsp:cNvPr id="0" name=""/>
        <dsp:cNvSpPr/>
      </dsp:nvSpPr>
      <dsp:spPr>
        <a:xfrm>
          <a:off x="881569" y="1826969"/>
          <a:ext cx="1599384" cy="1203820"/>
        </a:xfrm>
        <a:prstGeom prst="ellipse">
          <a:avLst/>
        </a:prstGeom>
        <a:blipFill>
          <a:blip xmlns:r="http://schemas.openxmlformats.org/officeDocument/2006/relationships" r:embed="rId1">
            <a:duotone>
              <a:schemeClr val="accent6">
                <a:shade val="40000"/>
              </a:schemeClr>
              <a:schemeClr val="accent6"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Б</a:t>
          </a:r>
          <a:r>
            <a:rPr lang="ru-RU" sz="1800" b="1" kern="120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АБУШК</a:t>
          </a:r>
          <a:r>
            <a:rPr lang="ru-RU" sz="1800" b="1" kern="1200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А</a:t>
          </a:r>
          <a:endParaRPr lang="ru-RU" kern="1200" dirty="0"/>
        </a:p>
      </dsp:txBody>
      <dsp:txXfrm>
        <a:off x="1115793" y="2003264"/>
        <a:ext cx="1130936" cy="85123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4F8731-70B0-441E-B9C2-C7E140AAECEB}">
      <dsp:nvSpPr>
        <dsp:cNvPr id="0" name=""/>
        <dsp:cNvSpPr/>
      </dsp:nvSpPr>
      <dsp:spPr>
        <a:xfrm rot="5400000">
          <a:off x="-219074" y="219074"/>
          <a:ext cx="1460496" cy="1022347"/>
        </a:xfrm>
        <a:prstGeom prst="chevron">
          <a:avLst/>
        </a:prstGeom>
        <a:blipFill>
          <a:blip xmlns:r="http://schemas.openxmlformats.org/officeDocument/2006/relationships" r:embed="rId1">
            <a:duotone>
              <a:schemeClr val="accent3">
                <a:shade val="40000"/>
              </a:schemeClr>
              <a:schemeClr val="accent3"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 rot="-5400000">
        <a:off x="1" y="511174"/>
        <a:ext cx="1022347" cy="438149"/>
      </dsp:txXfrm>
    </dsp:sp>
    <dsp:sp modelId="{1F7C7E7F-7A71-4CA1-9837-12B783C67501}">
      <dsp:nvSpPr>
        <dsp:cNvPr id="0" name=""/>
        <dsp:cNvSpPr/>
      </dsp:nvSpPr>
      <dsp:spPr>
        <a:xfrm rot="5400000">
          <a:off x="3084512" y="-2062165"/>
          <a:ext cx="949322" cy="5073652"/>
        </a:xfrm>
        <a:prstGeom prst="round2SameRect">
          <a:avLst/>
        </a:prstGeom>
        <a:blipFill>
          <a:blip xmlns:r="http://schemas.openxmlformats.org/officeDocument/2006/relationships" r:embed="rId1">
            <a:duotone>
              <a:schemeClr val="accent6">
                <a:shade val="40000"/>
              </a:schemeClr>
              <a:schemeClr val="accent6"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Слово БАБУШКА появляется в 4 случаях (благоприятные исходы):</a:t>
          </a:r>
          <a:endParaRPr lang="ru-RU" sz="2400" b="1" kern="1200" dirty="0">
            <a:ln w="11430"/>
            <a:solidFill>
              <a:srgbClr val="FF0000"/>
            </a:soli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sp:txBody>
      <dsp:txXfrm rot="-5400000">
        <a:off x="1022347" y="46342"/>
        <a:ext cx="5027310" cy="85663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146B16-68B4-4ABE-AFAD-BE554612964B}">
      <dsp:nvSpPr>
        <dsp:cNvPr id="0" name=""/>
        <dsp:cNvSpPr/>
      </dsp:nvSpPr>
      <dsp:spPr>
        <a:xfrm>
          <a:off x="270877" y="3905754"/>
          <a:ext cx="3378270" cy="244192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  <a:sp3d extrusionH="28000" prstMaterial="matte"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kern="1200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Общее количество исходов: 36 </a:t>
          </a:r>
        </a:p>
        <a:p>
          <a:pPr lvl="0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>
        <a:off x="765613" y="4263365"/>
        <a:ext cx="2388798" cy="1726702"/>
      </dsp:txXfrm>
    </dsp:sp>
    <dsp:sp modelId="{2C335765-FC12-4144-BF7A-555331FE55B3}">
      <dsp:nvSpPr>
        <dsp:cNvPr id="0" name=""/>
        <dsp:cNvSpPr/>
      </dsp:nvSpPr>
      <dsp:spPr>
        <a:xfrm>
          <a:off x="1695366" y="2801440"/>
          <a:ext cx="662777" cy="662777"/>
        </a:xfrm>
        <a:prstGeom prst="mathDivid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dirty="0"/>
        </a:p>
      </dsp:txBody>
      <dsp:txXfrm>
        <a:off x="1783217" y="3054886"/>
        <a:ext cx="487075" cy="155885"/>
      </dsp:txXfrm>
    </dsp:sp>
    <dsp:sp modelId="{0A2C2777-654E-457E-9232-77CA6254B062}">
      <dsp:nvSpPr>
        <dsp:cNvPr id="0" name=""/>
        <dsp:cNvSpPr/>
      </dsp:nvSpPr>
      <dsp:spPr>
        <a:xfrm>
          <a:off x="169643" y="0"/>
          <a:ext cx="3934614" cy="2887620"/>
        </a:xfrm>
        <a:prstGeom prst="flowChartPunchedTape">
          <a:avLst/>
        </a:prstGeom>
        <a:solidFill>
          <a:schemeClr val="accent3">
            <a:hueOff val="8797670"/>
            <a:satOff val="-20044"/>
            <a:lumOff val="804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  <a:sp3d extrusionH="28000" prstMaterial="matte"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Благоприятные исходы: 1+4;2+3;3+2;4+1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Всего: 4</a:t>
          </a:r>
          <a:endParaRPr lang="ru-RU" kern="1200" dirty="0"/>
        </a:p>
      </dsp:txBody>
      <dsp:txXfrm>
        <a:off x="169643" y="577524"/>
        <a:ext cx="3934614" cy="1732572"/>
      </dsp:txXfrm>
    </dsp:sp>
    <dsp:sp modelId="{DA7045BA-7057-476F-ABFC-EF9F64154EDA}">
      <dsp:nvSpPr>
        <dsp:cNvPr id="0" name=""/>
        <dsp:cNvSpPr/>
      </dsp:nvSpPr>
      <dsp:spPr>
        <a:xfrm rot="21599038">
          <a:off x="3505852" y="3019655"/>
          <a:ext cx="630133" cy="425091"/>
        </a:xfrm>
        <a:prstGeom prst="mathEqual">
          <a:avLst/>
        </a:prstGeom>
        <a:solidFill>
          <a:schemeClr val="accent3">
            <a:hueOff val="17595341"/>
            <a:satOff val="-40088"/>
            <a:lumOff val="1608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>
        <a:off x="3505852" y="3104691"/>
        <a:ext cx="502606" cy="255055"/>
      </dsp:txXfrm>
    </dsp:sp>
    <dsp:sp modelId="{AB74BAE7-F8AD-473B-8C01-187677AC9F5A}">
      <dsp:nvSpPr>
        <dsp:cNvPr id="0" name=""/>
        <dsp:cNvSpPr/>
      </dsp:nvSpPr>
      <dsp:spPr>
        <a:xfrm>
          <a:off x="4621887" y="1949902"/>
          <a:ext cx="3948967" cy="2458128"/>
        </a:xfrm>
        <a:prstGeom prst="ellipse">
          <a:avLst/>
        </a:prstGeom>
        <a:solidFill>
          <a:schemeClr val="accent3">
            <a:hueOff val="17595341"/>
            <a:satOff val="-40088"/>
            <a:lumOff val="1608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  <a:sp3d extrusionH="28000" prstMaterial="matte"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kern="1200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Вероятность: 4/36=1/9</a:t>
          </a:r>
        </a:p>
        <a:p>
          <a:pPr lvl="0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>
        <a:off x="5200200" y="2309887"/>
        <a:ext cx="2792341" cy="173815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11A572-CDD1-4EB0-83C3-9C7035C20215}">
      <dsp:nvSpPr>
        <dsp:cNvPr id="0" name=""/>
        <dsp:cNvSpPr/>
      </dsp:nvSpPr>
      <dsp:spPr>
        <a:xfrm>
          <a:off x="0" y="1428746"/>
          <a:ext cx="4572000" cy="4608000"/>
        </a:xfrm>
        <a:prstGeom prst="rightArrow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2B9C4D-3FD8-4649-8733-EED99B18CE7D}">
      <dsp:nvSpPr>
        <dsp:cNvPr id="0" name=""/>
        <dsp:cNvSpPr/>
      </dsp:nvSpPr>
      <dsp:spPr>
        <a:xfrm>
          <a:off x="357147" y="3357562"/>
          <a:ext cx="3744468" cy="8273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84480" rIns="0" bIns="2844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kern="1200" spc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Посчитаем число способов, которыми точка может попасть на ту или иную высоту.</a:t>
          </a:r>
        </a:p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</dsp:txBody>
      <dsp:txXfrm>
        <a:off x="357147" y="3357562"/>
        <a:ext cx="3744468" cy="8273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0D6327-615C-4946-8FD9-F429BA70A2B5}" type="datetimeFigureOut">
              <a:rPr lang="uk-UA" smtClean="0"/>
              <a:t>30.03.2015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FA24AD-8932-4336-A3B7-A848BD16551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22725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9.xm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4" Type="http://schemas.openxmlformats.org/officeDocument/2006/relationships/slide" Target="../slides/slide3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00B050"/>
                </a:solidFill>
              </a:rPr>
              <a:t>Теория вероятностей. Треугольник Паскаля.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A24AD-8932-4336-A3B7-A848BD165510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616946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Блуждание такого рода осуществляется  в специальном приборе – доска </a:t>
            </a:r>
            <a:r>
              <a:rPr lang="ru-RU" sz="1200" b="1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Гальтона</a:t>
            </a:r>
            <a:endParaRPr lang="ru-RU" sz="1200" b="1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A24AD-8932-4336-A3B7-A848BD165510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776293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Треугольник Паскаля </a:t>
            </a:r>
            <a:br>
              <a:rPr lang="ru-RU" sz="1200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ru-RU" sz="1200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(прямоугольный)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A24AD-8932-4336-A3B7-A848BD165510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61772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Формула бинома Ньютона и треугольник Паскаля.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A24AD-8932-4336-A3B7-A848BD165510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125935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Проведем эксперимент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Будем наугад вытаскивать карточки из набора и вести учет появлениям чисел из 3 столбика. Подсчитаем относительную частоту и сравним с </a:t>
            </a:r>
            <a:r>
              <a:rPr lang="ru-RU" sz="12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расчитанной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A24AD-8932-4336-A3B7-A848BD165510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212474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</a:p>
          <a:p>
            <a:pPr>
              <a:buNone/>
            </a:pPr>
            <a:endParaRPr lang="ru-RU" i="1" dirty="0" smtClean="0"/>
          </a:p>
          <a:p>
            <a:pPr lvl="0"/>
            <a:r>
              <a:rPr lang="ru-RU" i="1" dirty="0" err="1" smtClean="0"/>
              <a:t>В.А.Успенский</a:t>
            </a:r>
            <a:r>
              <a:rPr lang="ru-RU" i="1" dirty="0" smtClean="0"/>
              <a:t> «Треугольник Паскаля» М. «Наука». Главная редакция физико-математической литературы, 1979</a:t>
            </a:r>
          </a:p>
          <a:p>
            <a:pPr lvl="0"/>
            <a:r>
              <a:rPr lang="ru-RU" i="1" dirty="0" err="1" smtClean="0"/>
              <a:t>А.Н.Колмогоров</a:t>
            </a:r>
            <a:r>
              <a:rPr lang="ru-RU" i="1" dirty="0" smtClean="0"/>
              <a:t> и др. «Введение в теорию вероятностей» М. «Наука». Главная редакция физико-математической литературы, 1982</a:t>
            </a:r>
          </a:p>
          <a:p>
            <a:pPr lvl="0"/>
            <a:r>
              <a:rPr lang="ru-RU" i="1" dirty="0" smtClean="0"/>
              <a:t>Ф. </a:t>
            </a:r>
            <a:r>
              <a:rPr lang="ru-RU" i="1" dirty="0" err="1" smtClean="0"/>
              <a:t>Мостеллер</a:t>
            </a:r>
            <a:r>
              <a:rPr lang="ru-RU" i="1" dirty="0" smtClean="0"/>
              <a:t> «50 занимательных вероятностных задач с решениями» М. «</a:t>
            </a:r>
            <a:r>
              <a:rPr lang="ru-RU" i="1" dirty="0" err="1" smtClean="0"/>
              <a:t>Наука».Главная</a:t>
            </a:r>
            <a:r>
              <a:rPr lang="ru-RU" i="1" dirty="0" smtClean="0"/>
              <a:t> редакция физико-математической литературы, 1975</a:t>
            </a:r>
          </a:p>
          <a:p>
            <a:pPr lvl="0"/>
            <a:r>
              <a:rPr lang="ru-RU" i="1" dirty="0" smtClean="0"/>
              <a:t>Я.И. Перельмана «Живая математика» М. Государственное издательство физико-математической литературы, 1962</a:t>
            </a:r>
          </a:p>
          <a:p>
            <a:pPr lvl="0"/>
            <a:r>
              <a:rPr lang="ru-RU" i="1" dirty="0" smtClean="0"/>
              <a:t>С.Ф. Фомин «Системы счисления» М. «Наука». Главная редакция физико-математической литературы, 1968</a:t>
            </a:r>
          </a:p>
          <a:p>
            <a:pPr lvl="0"/>
            <a:r>
              <a:rPr lang="ru-RU" i="1" dirty="0" smtClean="0"/>
              <a:t>Сайт </a:t>
            </a:r>
            <a:r>
              <a:rPr lang="en-US" i="1" dirty="0" smtClean="0"/>
              <a:t>http</a:t>
            </a:r>
            <a:r>
              <a:rPr lang="ru-RU" i="1" dirty="0" smtClean="0"/>
              <a:t>://</a:t>
            </a:r>
            <a:r>
              <a:rPr lang="en-US" i="1" dirty="0" err="1" smtClean="0"/>
              <a:t>arbuz</a:t>
            </a:r>
            <a:r>
              <a:rPr lang="ru-RU" i="1" dirty="0" smtClean="0"/>
              <a:t>.</a:t>
            </a:r>
            <a:r>
              <a:rPr lang="en-US" i="1" dirty="0" err="1" smtClean="0"/>
              <a:t>narod</a:t>
            </a:r>
            <a:r>
              <a:rPr lang="ru-RU" i="1" dirty="0" smtClean="0"/>
              <a:t>.</a:t>
            </a:r>
            <a:r>
              <a:rPr lang="en-US" i="1" dirty="0" err="1" smtClean="0"/>
              <a:t>ru</a:t>
            </a:r>
            <a:endParaRPr lang="ru-RU" i="1" dirty="0" smtClean="0"/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A24AD-8932-4336-A3B7-A848BD165510}" type="slidenum">
              <a:rPr lang="uk-UA" smtClean="0"/>
              <a:t>18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029640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Определения вероятности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Относительная частота события А определяется равенством </a:t>
            </a:r>
            <a:r>
              <a:rPr lang="en-US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W(A)=m/n, 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где </a:t>
            </a:r>
            <a:r>
              <a:rPr lang="en-US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общее число произведенных испытаний</a:t>
            </a:r>
            <a:r>
              <a:rPr lang="en-US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число испытаний</a:t>
            </a:r>
            <a:r>
              <a:rPr lang="en-US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 которых событие А наступило. При статистическом определении в качестве вероятности события принимают его относительную частоту.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A24AD-8932-4336-A3B7-A848BD165510}" type="slidenum">
              <a:rPr lang="uk-UA" smtClean="0"/>
              <a:t>19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529447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Геометрическая вероятность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Пусть плоская фигура </a:t>
            </a:r>
            <a:r>
              <a:rPr lang="en-US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составляет часть плоской фигуры </a:t>
            </a:r>
            <a:r>
              <a:rPr lang="en-US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 На фигуру </a:t>
            </a:r>
            <a:r>
              <a:rPr lang="en-US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наугад брошена точка. Предполагая</a:t>
            </a:r>
            <a:r>
              <a:rPr lang="en-US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что вероятность</a:t>
            </a:r>
            <a:r>
              <a:rPr lang="en-US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попадания брошенной точки на фигуру </a:t>
            </a:r>
            <a:r>
              <a:rPr lang="en-US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пропорциональна площади этой фигуры и не зависит ни от её расположения относительно </a:t>
            </a:r>
            <a:r>
              <a:rPr lang="en-US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G,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ни от</a:t>
            </a:r>
            <a:r>
              <a:rPr lang="en-US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формы </a:t>
            </a:r>
            <a:r>
              <a:rPr lang="en-US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g,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то вероятность попадания точки в фигуру </a:t>
            </a:r>
            <a:r>
              <a:rPr lang="en-US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определяется по формуле </a:t>
            </a:r>
            <a:r>
              <a:rPr lang="en-US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P=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площадь</a:t>
            </a:r>
            <a:r>
              <a:rPr lang="en-US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g/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площадь</a:t>
            </a:r>
            <a:r>
              <a:rPr lang="en-US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</a:t>
            </a:r>
            <a:endParaRPr lang="ru-RU" sz="1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A24AD-8932-4336-A3B7-A848BD165510}" type="slidenum">
              <a:rPr lang="uk-UA" smtClean="0"/>
              <a:t>20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190297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Треугольник  Паскаля (равнобедренный)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A24AD-8932-4336-A3B7-A848BD165510}" type="slidenum">
              <a:rPr lang="uk-UA" smtClean="0"/>
              <a:t>22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357146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Двоичная система счисления</a:t>
            </a:r>
          </a:p>
          <a:p>
            <a:pPr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Пример перевода в двоичную систему счисления числа 10:</a:t>
            </a:r>
          </a:p>
          <a:p>
            <a:pPr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10:2=5 (остаток 0)</a:t>
            </a:r>
          </a:p>
          <a:p>
            <a:pPr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5:2=2 (остаток 1)</a:t>
            </a:r>
          </a:p>
          <a:p>
            <a:pPr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2:2=1 (остаток  0)</a:t>
            </a:r>
          </a:p>
          <a:p>
            <a:pPr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1:2=0 (остаток 1)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A24AD-8932-4336-A3B7-A848BD165510}" type="slidenum">
              <a:rPr lang="uk-UA" smtClean="0"/>
              <a:t>23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871364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Мартин </a:t>
            </a:r>
            <a:r>
              <a:rPr lang="ru-RU" b="1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Гарднер</a:t>
            </a:r>
            <a:r>
              <a:rPr lang="ru-RU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:</a:t>
            </a:r>
            <a:endParaRPr lang="en-US" b="1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Треугольник Паскаля так прост, что выписать его сможет даже десятилетний ребенок. В тоже время он таит в себе неисчерпаемые сокровища и связывает воедино различные аспекты математики, не имеющие на первый взгляд между собой ничего общего. Столь необычные свойства позволяют считать треугольник Паскаля одной из наиболее изящных схем во всей математике.</a:t>
            </a:r>
          </a:p>
          <a:p>
            <a:endParaRPr lang="ru-RU" b="1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A24AD-8932-4336-A3B7-A848BD165510}" type="slidenum">
              <a:rPr lang="uk-UA" smtClean="0"/>
              <a:t>24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136800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1800" b="0" kern="1200" spc="-100" baseline="0" dirty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Хочешь быть умным</a:t>
            </a:r>
            <a:r>
              <a:rPr lang="en-US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научись </a:t>
            </a:r>
          </a:p>
          <a:p>
            <a:pPr algn="ctr">
              <a:buNone/>
            </a:pP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разумно спрашивать</a:t>
            </a:r>
            <a:r>
              <a:rPr lang="en-US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</a:p>
          <a:p>
            <a:pPr algn="ctr">
              <a:buNone/>
            </a:pP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внимательно слушать</a:t>
            </a:r>
            <a:r>
              <a:rPr lang="en-US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endParaRPr lang="ru-RU" sz="1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спокойно отвечать и</a:t>
            </a:r>
          </a:p>
          <a:p>
            <a:pPr algn="ctr">
              <a:buNone/>
            </a:pP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переставать говорить</a:t>
            </a:r>
            <a:r>
              <a:rPr lang="en-US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</a:t>
            </a:r>
            <a:endParaRPr lang="ru-RU" sz="1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r">
              <a:buNone/>
            </a:pP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когда нечего сказать.</a:t>
            </a:r>
          </a:p>
          <a:p>
            <a:pPr algn="r">
              <a:buNone/>
            </a:pP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И. ЛАФАТЕР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A24AD-8932-4336-A3B7-A848BD165510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900953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Немного истории:</a:t>
            </a:r>
            <a:endParaRPr lang="en-US" b="1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1655 году вышла книга </a:t>
            </a:r>
            <a:r>
              <a:rPr lang="ru-RU" sz="12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Блеза</a:t>
            </a:r>
            <a:r>
              <a:rPr lang="ru-RU" sz="1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Паскаля о треугольнике Паскаля, однако: </a:t>
            </a:r>
          </a:p>
          <a:p>
            <a:endParaRPr lang="en-US" b="1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>
              <a:buFont typeface="Wingdings" pitchFamily="2" charset="2"/>
              <a:buChar char="ü"/>
            </a:pP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Первое упоминание треугольной последовательности биномиальных коэффициентов встречается в комментарии индийского математика X в. </a:t>
            </a:r>
            <a:r>
              <a:rPr lang="ru-RU" sz="12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Халаюдхи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 </a:t>
            </a:r>
          </a:p>
          <a:p>
            <a:pPr>
              <a:buFont typeface="Wingdings" pitchFamily="2" charset="2"/>
              <a:buChar char="ü"/>
            </a:pP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Около 1100 года треугольник исследовал  Омар Хайям и в Иране это «треугольник Хайяма». </a:t>
            </a:r>
          </a:p>
          <a:p>
            <a:pPr>
              <a:buFont typeface="Wingdings" pitchFamily="2" charset="2"/>
              <a:buChar char="ü"/>
            </a:pP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Китае считают что изобрёл его китайский математик, Ян </a:t>
            </a:r>
            <a:r>
              <a:rPr lang="ru-RU" sz="12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Хуэй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(поэтому китайцы называют его треугольником Яна </a:t>
            </a:r>
            <a:r>
              <a:rPr lang="ru-RU" sz="12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Хуэя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).</a:t>
            </a:r>
          </a:p>
          <a:p>
            <a:endParaRPr lang="ru-RU" b="1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A24AD-8932-4336-A3B7-A848BD165510}" type="slidenum">
              <a:rPr lang="uk-UA" smtClean="0"/>
              <a:t>25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154834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Сумма</a:t>
            </a:r>
          </a:p>
          <a:p>
            <a:pPr marL="609600" indent="-609600" algn="ctr">
              <a:buFont typeface="Wingdings" pitchFamily="2" charset="2"/>
              <a:buNone/>
            </a:pPr>
            <a:endParaRPr lang="ru-RU" sz="1200" dirty="0" smtClean="0"/>
          </a:p>
          <a:p>
            <a:pPr marL="609600" indent="-609600" algn="ctr">
              <a:buFont typeface="Wingdings" pitchFamily="2" charset="2"/>
              <a:buNone/>
            </a:pPr>
            <a:r>
              <a:rPr lang="ru-RU" sz="1200" dirty="0" smtClean="0"/>
              <a:t>1</a:t>
            </a:r>
          </a:p>
          <a:p>
            <a:pPr marL="609600" indent="-609600" algn="ctr">
              <a:buFont typeface="Wingdings" pitchFamily="2" charset="2"/>
              <a:buNone/>
            </a:pPr>
            <a:r>
              <a:rPr lang="ru-RU" sz="1200" dirty="0" smtClean="0"/>
              <a:t>1   1</a:t>
            </a:r>
          </a:p>
          <a:p>
            <a:pPr marL="609600" indent="-609600" algn="ctr">
              <a:buFont typeface="Wingdings" pitchFamily="2" charset="2"/>
              <a:buNone/>
            </a:pPr>
            <a:r>
              <a:rPr lang="ru-RU" sz="1200" dirty="0" smtClean="0"/>
              <a:t>1   2   1</a:t>
            </a:r>
          </a:p>
          <a:p>
            <a:pPr marL="609600" indent="-609600" algn="ctr">
              <a:buFont typeface="Wingdings" pitchFamily="2" charset="2"/>
              <a:buNone/>
            </a:pPr>
            <a:r>
              <a:rPr lang="ru-RU" sz="1200" dirty="0" smtClean="0"/>
              <a:t>1   3   3   1</a:t>
            </a:r>
          </a:p>
          <a:p>
            <a:pPr marL="609600" indent="-609600" algn="ctr">
              <a:buFont typeface="Wingdings" pitchFamily="2" charset="2"/>
              <a:buNone/>
            </a:pPr>
            <a:r>
              <a:rPr lang="ru-RU" sz="1200" dirty="0" smtClean="0"/>
              <a:t>1   4   6   4   1</a:t>
            </a:r>
          </a:p>
          <a:p>
            <a:pPr marL="609600" indent="-609600" algn="ctr">
              <a:buFont typeface="Wingdings" pitchFamily="2" charset="2"/>
              <a:buNone/>
            </a:pPr>
            <a:r>
              <a:rPr lang="ru-RU" sz="1200" dirty="0" smtClean="0"/>
              <a:t>1   5   10  10   5   1</a:t>
            </a:r>
          </a:p>
          <a:p>
            <a:pPr marL="609600" indent="-609600" algn="ctr">
              <a:buFont typeface="Wingdings" pitchFamily="2" charset="2"/>
              <a:buNone/>
            </a:pPr>
            <a:r>
              <a:rPr lang="ru-RU" sz="1200" dirty="0" smtClean="0"/>
              <a:t>1   6  15   20  15   6   1</a:t>
            </a:r>
          </a:p>
          <a:p>
            <a:pPr marL="609600" indent="-609600" algn="ctr">
              <a:buFont typeface="Wingdings" pitchFamily="2" charset="2"/>
              <a:buNone/>
            </a:pPr>
            <a:r>
              <a:rPr lang="ru-RU" sz="1200" dirty="0" smtClean="0"/>
              <a:t>1   7   21  35  35  21   7   1</a:t>
            </a:r>
          </a:p>
          <a:p>
            <a:pPr marL="609600" indent="-609600" algn="ctr">
              <a:buFont typeface="Wingdings" pitchFamily="2" charset="2"/>
              <a:buNone/>
            </a:pPr>
            <a:r>
              <a:rPr lang="ru-RU" sz="1200" dirty="0" smtClean="0"/>
              <a:t>…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A24AD-8932-4336-A3B7-A848BD165510}" type="slidenum">
              <a:rPr lang="uk-UA" smtClean="0"/>
              <a:t>26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955533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Треугольные числа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A24AD-8932-4336-A3B7-A848BD165510}" type="slidenum">
              <a:rPr lang="uk-UA" smtClean="0"/>
              <a:t>27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779180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600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 классе 7 человек хорошо бегают, из них нужно выбрать 2  на соревнования. Сколькими способами это можно сделать?</a:t>
            </a:r>
          </a:p>
          <a:p>
            <a:pPr marL="609600" indent="-609600" algn="ctr">
              <a:buFont typeface="Wingdings" pitchFamily="2" charset="2"/>
              <a:buNone/>
            </a:pPr>
            <a:endParaRPr lang="ru-RU" sz="1100" dirty="0" smtClean="0"/>
          </a:p>
          <a:p>
            <a:pPr marL="609600" indent="-609600" algn="ctr">
              <a:buFont typeface="Wingdings" pitchFamily="2" charset="2"/>
              <a:buNone/>
            </a:pPr>
            <a:endParaRPr lang="ru-RU" sz="1100" dirty="0" smtClean="0"/>
          </a:p>
          <a:p>
            <a:pPr marL="609600" indent="-609600" algn="ctr">
              <a:buFont typeface="Wingdings" pitchFamily="2" charset="2"/>
              <a:buNone/>
            </a:pPr>
            <a:r>
              <a:rPr lang="ru-RU" sz="1200" dirty="0" smtClean="0"/>
              <a:t>1   1</a:t>
            </a:r>
          </a:p>
          <a:p>
            <a:pPr marL="609600" indent="-609600" algn="ctr">
              <a:buFont typeface="Wingdings" pitchFamily="2" charset="2"/>
              <a:buNone/>
            </a:pPr>
            <a:r>
              <a:rPr lang="ru-RU" sz="1200" dirty="0" smtClean="0"/>
              <a:t>1   2   1</a:t>
            </a:r>
          </a:p>
          <a:p>
            <a:pPr marL="609600" indent="-609600" algn="ctr">
              <a:buFont typeface="Wingdings" pitchFamily="2" charset="2"/>
              <a:buNone/>
            </a:pPr>
            <a:r>
              <a:rPr lang="ru-RU" sz="1200" dirty="0" smtClean="0"/>
              <a:t>1   3   3   1</a:t>
            </a:r>
          </a:p>
          <a:p>
            <a:pPr marL="609600" indent="-609600" algn="ctr">
              <a:buFont typeface="Wingdings" pitchFamily="2" charset="2"/>
              <a:buNone/>
            </a:pPr>
            <a:r>
              <a:rPr lang="ru-RU" sz="1200" dirty="0" smtClean="0"/>
              <a:t>1   4   6   4   1</a:t>
            </a:r>
          </a:p>
          <a:p>
            <a:pPr marL="609600" indent="-609600" algn="ctr">
              <a:buFont typeface="Wingdings" pitchFamily="2" charset="2"/>
              <a:buNone/>
            </a:pPr>
            <a:r>
              <a:rPr lang="ru-RU" sz="1200" dirty="0" smtClean="0"/>
              <a:t>1   5   10  10   5   1</a:t>
            </a:r>
          </a:p>
          <a:p>
            <a:pPr marL="609600" indent="-609600" algn="ctr">
              <a:buFont typeface="Wingdings" pitchFamily="2" charset="2"/>
              <a:buNone/>
            </a:pPr>
            <a:r>
              <a:rPr lang="ru-RU" sz="1200" dirty="0" smtClean="0"/>
              <a:t>1   6  15   20  15   6   1</a:t>
            </a:r>
          </a:p>
          <a:p>
            <a:pPr marL="609600" indent="-609600" algn="ctr">
              <a:buFont typeface="Wingdings" pitchFamily="2" charset="2"/>
              <a:buNone/>
            </a:pPr>
            <a:r>
              <a:rPr lang="ru-RU" sz="1200" dirty="0" smtClean="0"/>
              <a:t>1   7   21  35  35  21   7   1</a:t>
            </a:r>
          </a:p>
          <a:p>
            <a:pPr marL="609600" indent="-609600" algn="ctr">
              <a:buFont typeface="Wingdings" pitchFamily="2" charset="2"/>
              <a:buNone/>
            </a:pPr>
            <a:r>
              <a:rPr lang="ru-RU" sz="1100" dirty="0" smtClean="0"/>
              <a:t>…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A24AD-8932-4336-A3B7-A848BD165510}" type="slidenum">
              <a:rPr lang="uk-UA" smtClean="0"/>
              <a:t>28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9534396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Все внутренние члены m-й строки Паскаля делятся на m тогда и только тогда, когда m-простое.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A24AD-8932-4336-A3B7-A848BD165510}" type="slidenum">
              <a:rPr lang="uk-UA" smtClean="0"/>
              <a:t>29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0092413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Узоры треугольника Паскаля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A24AD-8932-4336-A3B7-A848BD165510}" type="slidenum">
              <a:rPr lang="uk-UA" smtClean="0"/>
              <a:t>30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1893521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Перестановки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Перестановкой из </a:t>
            </a:r>
            <a:r>
              <a:rPr lang="en-US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элементов называется каждое расположение этих элементов в определенном порядке.</a:t>
            </a:r>
          </a:p>
          <a:p>
            <a:pPr algn="ctr"/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Число возможных перестановок из</a:t>
            </a:r>
            <a:r>
              <a:rPr lang="en-US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n 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элементов вычисляется по формуле </a:t>
            </a:r>
            <a:r>
              <a:rPr lang="en-US" sz="12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</a:t>
            </a:r>
            <a:r>
              <a:rPr lang="en-US" sz="1200" b="1" baseline="-2500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</a:t>
            </a:r>
            <a:r>
              <a:rPr lang="en-US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!=1•</a:t>
            </a:r>
            <a:r>
              <a:rPr lang="en-US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•</a:t>
            </a:r>
            <a:r>
              <a:rPr lang="en-US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•</a:t>
            </a:r>
            <a:r>
              <a:rPr lang="en-US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…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•</a:t>
            </a:r>
            <a:r>
              <a:rPr lang="en-US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(n-2)(n-1)n</a:t>
            </a:r>
            <a:endParaRPr lang="ru-RU" sz="1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1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A24AD-8932-4336-A3B7-A848BD165510}" type="slidenum">
              <a:rPr lang="uk-UA" smtClean="0"/>
              <a:t>31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2051692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ждать придется 10!=3628800 дней… (примерно 10000 лет)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10 молодых людей  пришли в ресторан</a:t>
            </a:r>
            <a:r>
              <a:rPr lang="en-US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но никак не могли усесться вокруг стола</a:t>
            </a:r>
            <a:r>
              <a:rPr lang="en-US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тогда официант предложил им сесть как попало</a:t>
            </a:r>
            <a:r>
              <a:rPr lang="en-US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но в следующий приход в ресторан сесть в другом порядке и после того</a:t>
            </a:r>
            <a:r>
              <a:rPr lang="en-US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будут перепробованы все варианты – обеды станут бесплатными. Когда же обед станет бесплатным?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A24AD-8932-4336-A3B7-A848BD165510}" type="slidenum">
              <a:rPr lang="uk-UA" smtClean="0"/>
              <a:t>32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153477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Законы математики, имеющие какое-либо отношение к реальному миру, ненадежны, а надежные математические законы не имеют отношения к реальному миру. </a:t>
            </a:r>
          </a:p>
          <a:p>
            <a:r>
              <a:rPr lang="ru-RU" sz="105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Альберт Эйнштейн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A24AD-8932-4336-A3B7-A848BD165510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833043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hlinkClick r:id="rId3" action="ppaction://hlinksldjump"/>
              </a:rPr>
              <a:t>Вероятность</a:t>
            </a:r>
            <a:endParaRPr lang="ru-RU" dirty="0" smtClean="0"/>
          </a:p>
          <a:p>
            <a:pPr algn="ctr"/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Буквы Б</a:t>
            </a:r>
            <a:r>
              <a:rPr lang="en-US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r>
              <a:rPr lang="en-US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</a:t>
            </a:r>
            <a:r>
              <a:rPr lang="en-US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</a:t>
            </a:r>
            <a:r>
              <a:rPr lang="en-US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</a:t>
            </a:r>
            <a:r>
              <a:rPr lang="en-US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</a:t>
            </a:r>
            <a:r>
              <a:rPr lang="en-US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складывают в мешок и вынимают оттуда в произвольном порядке. Найдите вероятность того</a:t>
            </a:r>
            <a:r>
              <a:rPr lang="en-US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снова получится слово БАБУШКА.</a:t>
            </a:r>
          </a:p>
          <a:p>
            <a:pPr algn="ctr"/>
            <a:endParaRPr lang="ru-RU" sz="1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Найдем общее число равновозможных исходов 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4" action="ppaction://hlinksldjump"/>
              </a:rPr>
              <a:t>(перестановок)  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7!=5040</a:t>
            </a:r>
          </a:p>
          <a:p>
            <a:pPr algn="ctr"/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Мысленно раскрасим буквы следующим образом </a:t>
            </a:r>
            <a:r>
              <a:rPr lang="ru-RU" sz="12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</a:t>
            </a:r>
            <a:r>
              <a:rPr lang="en-US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sz="1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r>
              <a:rPr lang="en-US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</a:t>
            </a:r>
            <a:r>
              <a:rPr lang="en-US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</a:t>
            </a:r>
            <a:r>
              <a:rPr lang="en-US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</a:t>
            </a:r>
            <a:r>
              <a:rPr lang="en-US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</a:t>
            </a:r>
            <a:r>
              <a:rPr lang="en-US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A24AD-8932-4336-A3B7-A848BD165510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825307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Слово БАБУШКА появляется в 4 случаях (благоприятные исходы):</a:t>
            </a:r>
            <a:endParaRPr lang="ru-RU" b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A24AD-8932-4336-A3B7-A848BD165510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900371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Хулиган Вася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После уроков хулиган Вася решил бросать круглый камень диаметром 0,75 </a:t>
            </a:r>
            <a:r>
              <a:rPr lang="ru-RU" sz="12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дм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 окно защищенное сеткой с ячейками 1 </a:t>
            </a:r>
            <a:r>
              <a:rPr lang="ru-RU" sz="12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дм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на 1 </a:t>
            </a:r>
            <a:r>
              <a:rPr lang="ru-RU" sz="12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дм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 С какой вероятностью Вася разобьет окно (камень пролетит сквозь ячейку не коснувшись её краев)</a:t>
            </a:r>
            <a:r>
              <a:rPr lang="en-US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если он кидает не целясь и всегда попадает в сетку.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A24AD-8932-4336-A3B7-A848BD165510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8576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Игральные кубики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A24AD-8932-4336-A3B7-A848BD165510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338693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Немного истории</a:t>
            </a:r>
          </a:p>
          <a:p>
            <a:pPr algn="ctr"/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Найдем вероятность выпадения герба на монете: </a:t>
            </a:r>
          </a:p>
          <a:p>
            <a:pPr algn="ctr"/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Равновозможных исходов: 2</a:t>
            </a:r>
          </a:p>
          <a:p>
            <a:pPr algn="ctr"/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Благоприятных исходов: 1</a:t>
            </a:r>
          </a:p>
          <a:p>
            <a:pPr algn="ctr"/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Итого: ½</a:t>
            </a:r>
          </a:p>
          <a:p>
            <a:pPr algn="ctr"/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таблице приведены результаты экспериментов частоты выпадения герба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A24AD-8932-4336-A3B7-A848BD165510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195696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Блуждание по прямой</a:t>
            </a:r>
          </a:p>
          <a:p>
            <a:pPr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Рассмотрим задачу: за один шаг точка (частица) продвинется на 1 вниз или на 1 вверх. На горизонтальной оси будем откладывать число шагов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на вертикальной положение точки.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A24AD-8932-4336-A3B7-A848BD165510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794187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1342-EA7E-4A5B-A5E2-F57E8E48A02F}" type="datetime1">
              <a:rPr lang="ru-RU" smtClean="0"/>
              <a:t>30.03.2015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1AA886-0D6A-4888-B36F-633C0C675E8C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DC7EF-E3DB-4E7A-BA84-80C450E75411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AA886-0D6A-4888-B36F-633C0C675E8C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06855-7CBE-497A-A00E-1D689F54078F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AA886-0D6A-4888-B36F-633C0C675E8C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F8DFD97-B57D-4E4B-BB7C-1DF71BBBD8E3}" type="datetime1">
              <a:rPr lang="ru-RU" smtClean="0"/>
              <a:t>30.03.2015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11AA886-0D6A-4888-B36F-633C0C675E8C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8642-986D-41E5-B5C7-47223B6C9B0F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AA886-0D6A-4888-B36F-633C0C675E8C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4D936-0AA0-4EB9-88D3-2DDB7B0943FD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AA886-0D6A-4888-B36F-633C0C675E8C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AA886-0D6A-4888-B36F-633C0C675E8C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EA7D3-C35E-466A-963B-A7020F5B9804}" type="datetime1">
              <a:rPr lang="ru-RU" smtClean="0"/>
              <a:t>30.03.2015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52D13-8685-4E91-9538-5697BA0FC00C}" type="datetime1">
              <a:rPr lang="ru-RU" smtClean="0"/>
              <a:t>30.03.2015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AA886-0D6A-4888-B36F-633C0C675E8C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80005-A3AA-4649-9E59-526A8D870174}" type="datetime1">
              <a:rPr lang="ru-RU" smtClean="0"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AA886-0D6A-4888-B36F-633C0C675E8C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6577183-3A6A-4836-95E9-681A4B90D0C2}" type="datetime1">
              <a:rPr lang="ru-RU" smtClean="0"/>
              <a:t>30.03.2015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11AA886-0D6A-4888-B36F-633C0C675E8C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0C324-E50A-4F94-80A1-A929E9A25116}" type="datetime1">
              <a:rPr lang="ru-RU" smtClean="0"/>
              <a:t>30.03.2015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1AA886-0D6A-4888-B36F-633C0C675E8C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3DBE683-72A9-4CBB-83C2-1F24FA81DF5C}" type="datetime1">
              <a:rPr lang="ru-RU" smtClean="0"/>
              <a:t>30.03.2015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11AA886-0D6A-4888-B36F-633C0C675E8C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>
    <p:randomBar dir="vert"/>
  </p:transition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3.jpeg"/><Relationship Id="rId7" Type="http://schemas.openxmlformats.org/officeDocument/2006/relationships/image" Target="../media/image7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slide" Target="slide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gif"/><Relationship Id="rId5" Type="http://schemas.openxmlformats.org/officeDocument/2006/relationships/image" Target="../media/image26.gif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image" Target="../media/image27.gif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slide" Target="slide2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Relationship Id="rId5" Type="http://schemas.openxmlformats.org/officeDocument/2006/relationships/slide" Target="slide26.xml"/><Relationship Id="rId4" Type="http://schemas.openxmlformats.org/officeDocument/2006/relationships/slide" Target="slide2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gif"/><Relationship Id="rId4" Type="http://schemas.openxmlformats.org/officeDocument/2006/relationships/image" Target="../media/image27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27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gif"/><Relationship Id="rId4" Type="http://schemas.openxmlformats.org/officeDocument/2006/relationships/slide" Target="slide1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gif"/><Relationship Id="rId5" Type="http://schemas.openxmlformats.org/officeDocument/2006/relationships/slide" Target="slide17.xml"/><Relationship Id="rId4" Type="http://schemas.openxmlformats.org/officeDocument/2006/relationships/image" Target="../media/image3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gif"/><Relationship Id="rId4" Type="http://schemas.openxmlformats.org/officeDocument/2006/relationships/slide" Target="slide1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0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13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2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gif"/><Relationship Id="rId3" Type="http://schemas.openxmlformats.org/officeDocument/2006/relationships/image" Target="../media/image38.gif"/><Relationship Id="rId7" Type="http://schemas.openxmlformats.org/officeDocument/2006/relationships/slide" Target="slide17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gif"/><Relationship Id="rId5" Type="http://schemas.openxmlformats.org/officeDocument/2006/relationships/image" Target="../media/image40.gif"/><Relationship Id="rId4" Type="http://schemas.openxmlformats.org/officeDocument/2006/relationships/image" Target="../media/image3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gi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19.gif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Горизонтальный свиток 11"/>
          <p:cNvSpPr/>
          <p:nvPr/>
        </p:nvSpPr>
        <p:spPr>
          <a:xfrm>
            <a:off x="2285984" y="4036040"/>
            <a:ext cx="4000528" cy="2821960"/>
          </a:xfrm>
          <a:prstGeom prst="horizontalScroll">
            <a:avLst/>
          </a:prstGeom>
        </p:spPr>
        <p:style>
          <a:lnRef idx="1">
            <a:schemeClr val="accent6"/>
          </a:lnRef>
          <a:fillRef idx="1002">
            <a:schemeClr val="dk2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Предмет математики столь серьезен, что не следует упускать ни одной возможности сделать его более занимательным. </a:t>
            </a:r>
          </a:p>
          <a:p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Б. Паскаль</a:t>
            </a:r>
          </a:p>
        </p:txBody>
      </p:sp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94176" y="1857364"/>
            <a:ext cx="2377956" cy="25003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Овальная выноска 9"/>
          <p:cNvSpPr/>
          <p:nvPr/>
        </p:nvSpPr>
        <p:spPr>
          <a:xfrm>
            <a:off x="428596" y="3857628"/>
            <a:ext cx="1857388" cy="1398466"/>
          </a:xfrm>
          <a:prstGeom prst="wedgeEllipseCallout">
            <a:avLst>
              <a:gd name="adj1" fmla="val -29705"/>
              <a:gd name="adj2" fmla="val 782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0"/>
            <a:ext cx="7772400" cy="1928826"/>
          </a:xfrm>
          <a:noFill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Теория вероятностей. Треугольник Паскаля.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500826" y="4572008"/>
            <a:ext cx="1543243" cy="369332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cap="none" spc="50" dirty="0" smtClean="0">
                <a:ln w="11430"/>
                <a:solidFill>
                  <a:srgbClr val="00B05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Уманец  П.А</a:t>
            </a:r>
            <a:r>
              <a:rPr lang="ru-RU" b="1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</a:p>
        </p:txBody>
      </p:sp>
      <p:pic>
        <p:nvPicPr>
          <p:cNvPr id="5" name="Picture 2" descr="C:\Documents and Settings\петр\Рабочий стол\през\image19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5572140"/>
            <a:ext cx="1009650" cy="771525"/>
          </a:xfrm>
          <a:prstGeom prst="rect">
            <a:avLst/>
          </a:prstGeom>
          <a:noFill/>
        </p:spPr>
      </p:pic>
      <p:pic>
        <p:nvPicPr>
          <p:cNvPr id="3077" name="Picture 5" descr="H:\Data\All\GIF\Fantasy\Dragon-16-june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15174" y="-428652"/>
            <a:ext cx="1928826" cy="1679453"/>
          </a:xfrm>
          <a:prstGeom prst="rect">
            <a:avLst/>
          </a:prstGeom>
          <a:noFill/>
        </p:spPr>
      </p:pic>
      <p:pic>
        <p:nvPicPr>
          <p:cNvPr id="3078" name="Picture 6" descr="C:\Documents and Settings\петр\Рабочий стол\през\magicpotion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10" y="4000504"/>
            <a:ext cx="1266825" cy="1047750"/>
          </a:xfrm>
          <a:prstGeom prst="rect">
            <a:avLst/>
          </a:prstGeom>
          <a:noFill/>
        </p:spPr>
      </p:pic>
      <p:pic>
        <p:nvPicPr>
          <p:cNvPr id="14" name="Picture 7" descr="H:\Data\All\GIF\Fire\dmfire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358082" y="928670"/>
            <a:ext cx="369276" cy="600074"/>
          </a:xfrm>
          <a:prstGeom prst="rect">
            <a:avLst/>
          </a:prstGeom>
          <a:noFill/>
        </p:spPr>
      </p:pic>
      <p:pic>
        <p:nvPicPr>
          <p:cNvPr id="37889" name="Picture 1" descr="K:\през\Math-04-june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00070" y="4000504"/>
            <a:ext cx="1071570" cy="1071570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0"/>
                            </p:stCondLst>
                            <p:childTnLst>
                              <p:par>
                                <p:cTn id="21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500"/>
                            </p:stCondLst>
                            <p:childTnLst>
                              <p:par>
                                <p:cTn id="2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11111E-6 C -0.01041 0.08264 -0.02083 0.16551 -0.05503 0.21112 C -0.08923 0.25672 -0.1684 0.2625 -0.20503 0.27315 C -0.24166 0.28357 -0.25034 0.27385 -0.275 0.27315 C -0.29965 0.27223 -0.29982 0.24399 -0.35347 0.26875 C -0.40712 0.29352 -0.50191 0.35788 -0.5967 0.42223 " pathEditMode="relative" ptsTypes="aaaaaA">
                                      <p:cBhvr>
                                        <p:cTn id="28" dur="5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3500"/>
                            </p:stCondLst>
                            <p:childTnLst>
                              <p:par>
                                <p:cTn id="30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378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4000"/>
                            </p:stCondLst>
                            <p:childTnLst>
                              <p:par>
                                <p:cTn id="3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0"/>
                            </p:stCondLst>
                            <p:childTnLst>
                              <p:par>
                                <p:cTn id="4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967 0.4222 C -0.59757 0.49804 -0.59826 0.57387 -0.54497 0.58243 C -0.49167 0.59098 -0.3507 0.4941 -0.27656 0.4733 C -0.20243 0.45249 -0.12934 0.46035 -0.1 0.4578 " pathEditMode="relative" rAng="0" ptsTypes="aaaA">
                                      <p:cBhvr>
                                        <p:cTn id="41" dur="5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800" y="840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0"/>
                            </p:stCondLst>
                            <p:childTnLst>
                              <p:par>
                                <p:cTn id="48" presetID="5" presetClass="emph" presetSubtype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49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50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51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0"/>
                            </p:stCondLst>
                            <p:childTnLst>
                              <p:par>
                                <p:cTn id="53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B0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2000"/>
                            </p:stCondLst>
                            <p:childTnLst>
                              <p:par>
                                <p:cTn id="5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 0.45788 C 0.0382 0.47547 0.1764 0.49306 0.23161 0.50001 " pathEditMode="relative" ptsTypes="aA">
                                      <p:cBhvr>
                                        <p:cTn id="57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214338"/>
            <a:ext cx="8229600" cy="1219200"/>
          </a:xfrm>
        </p:spPr>
        <p:txBody>
          <a:bodyPr/>
          <a:lstStyle/>
          <a:p>
            <a:r>
              <a:rPr lang="ru-RU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Немного истории</a:t>
            </a:r>
            <a:endParaRPr lang="ru-RU" b="1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000108"/>
            <a:ext cx="8929718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Найдем вероятность выпадения герба на монете: 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Равновозможных исходов: 2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Благоприятных исходов: 1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Итого: ½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таблице приведены результаты экспериментов частоты выпадения герба 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928794" y="4023360"/>
          <a:ext cx="5857917" cy="283464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952639"/>
                <a:gridCol w="1952639"/>
                <a:gridCol w="1952639"/>
              </a:tblGrid>
              <a:tr h="60645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 испытаний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51360">
                <a:tc>
                  <a:txBody>
                    <a:bodyPr/>
                    <a:lstStyle/>
                    <a:p>
                      <a:r>
                        <a:rPr lang="ru-RU" dirty="0" smtClean="0"/>
                        <a:t>Бюффон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4040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0,507</a:t>
                      </a:r>
                      <a:endParaRPr lang="ru-RU" dirty="0"/>
                    </a:p>
                  </a:txBody>
                  <a:tcPr/>
                </a:tc>
              </a:tr>
              <a:tr h="351360">
                <a:tc>
                  <a:txBody>
                    <a:bodyPr/>
                    <a:lstStyle/>
                    <a:p>
                      <a:r>
                        <a:rPr lang="ru-RU" dirty="0" smtClean="0"/>
                        <a:t>Де Морган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4092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0,5005</a:t>
                      </a:r>
                      <a:endParaRPr lang="ru-RU" dirty="0"/>
                    </a:p>
                  </a:txBody>
                  <a:tcPr/>
                </a:tc>
              </a:tr>
              <a:tr h="35136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Джевонс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20480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0,5068</a:t>
                      </a:r>
                      <a:endParaRPr lang="ru-RU" dirty="0"/>
                    </a:p>
                  </a:txBody>
                  <a:tcPr/>
                </a:tc>
              </a:tr>
              <a:tr h="351360">
                <a:tc>
                  <a:txBody>
                    <a:bodyPr/>
                    <a:lstStyle/>
                    <a:p>
                      <a:r>
                        <a:rPr lang="ru-RU" dirty="0" smtClean="0"/>
                        <a:t>Романовский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80640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0,4923</a:t>
                      </a:r>
                      <a:endParaRPr lang="ru-RU" dirty="0"/>
                    </a:p>
                  </a:txBody>
                  <a:tcPr/>
                </a:tc>
              </a:tr>
              <a:tr h="351360">
                <a:tc>
                  <a:txBody>
                    <a:bodyPr/>
                    <a:lstStyle/>
                    <a:p>
                      <a:r>
                        <a:rPr lang="ru-RU" dirty="0" smtClean="0"/>
                        <a:t>Пирсон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24000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0,5005</a:t>
                      </a:r>
                      <a:endParaRPr lang="ru-RU" dirty="0"/>
                    </a:p>
                  </a:txBody>
                  <a:tcPr/>
                </a:tc>
              </a:tr>
              <a:tr h="35136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Феллер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0,4979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122" name="Picture 2" descr="C:\Documents and Settings\петр\Рабочий стол\през\Coin-03-june.gif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15338" y="1643050"/>
            <a:ext cx="372716" cy="10715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монета2.JPG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4286256"/>
            <a:ext cx="1714480" cy="2214554"/>
          </a:xfrm>
          <a:prstGeom prst="rect">
            <a:avLst/>
          </a:prstGeom>
        </p:spPr>
      </p:pic>
      <p:pic>
        <p:nvPicPr>
          <p:cNvPr id="8" name="Рисунок 7" descr="монеты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29520" y="3920138"/>
            <a:ext cx="2136627" cy="293786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4071942"/>
            <a:ext cx="177176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 испытаний</a:t>
            </a:r>
            <a:endParaRPr lang="ru-RU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814789" y="4000504"/>
            <a:ext cx="127150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… и после</a:t>
            </a:r>
            <a:endParaRPr lang="ru-RU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1524000"/>
            <a:ext cx="8572560" cy="1762124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Рассмотрим задачу: за один шаг точка (частица) продвинется на 1 вниз или на 1 вверх. На горизонтальной оси будем откладывать число шагов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на вертикальной положение точки.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Блуждание по прямой</a:t>
            </a:r>
            <a:endParaRPr lang="ru-RU" b="1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grpSp>
        <p:nvGrpSpPr>
          <p:cNvPr id="54" name="Группа 53"/>
          <p:cNvGrpSpPr/>
          <p:nvPr/>
        </p:nvGrpSpPr>
        <p:grpSpPr>
          <a:xfrm>
            <a:off x="1999438" y="3357562"/>
            <a:ext cx="2501124" cy="3144066"/>
            <a:chOff x="1999438" y="3072604"/>
            <a:chExt cx="2715438" cy="3429024"/>
          </a:xfrm>
        </p:grpSpPr>
        <p:grpSp>
          <p:nvGrpSpPr>
            <p:cNvPr id="46" name="Группа 45"/>
            <p:cNvGrpSpPr/>
            <p:nvPr/>
          </p:nvGrpSpPr>
          <p:grpSpPr>
            <a:xfrm>
              <a:off x="2000232" y="3286124"/>
              <a:ext cx="2428892" cy="3214686"/>
              <a:chOff x="1428728" y="1357298"/>
              <a:chExt cx="3700482" cy="5500702"/>
            </a:xfrm>
          </p:grpSpPr>
          <p:grpSp>
            <p:nvGrpSpPr>
              <p:cNvPr id="10" name="Группа 9"/>
              <p:cNvGrpSpPr/>
              <p:nvPr/>
            </p:nvGrpSpPr>
            <p:grpSpPr>
              <a:xfrm>
                <a:off x="1428728" y="4071942"/>
                <a:ext cx="3700482" cy="914400"/>
                <a:chOff x="1428728" y="4071942"/>
                <a:chExt cx="3700482" cy="914400"/>
              </a:xfrm>
            </p:grpSpPr>
            <p:grpSp>
              <p:nvGrpSpPr>
                <p:cNvPr id="6" name="Группа 5"/>
                <p:cNvGrpSpPr/>
                <p:nvPr/>
              </p:nvGrpSpPr>
              <p:grpSpPr>
                <a:xfrm>
                  <a:off x="1428728" y="4071942"/>
                  <a:ext cx="1843094" cy="914400"/>
                  <a:chOff x="1428728" y="4071942"/>
                  <a:chExt cx="1843094" cy="914400"/>
                </a:xfrm>
              </p:grpSpPr>
              <p:sp>
                <p:nvSpPr>
                  <p:cNvPr id="4" name="Прямоугольник 3"/>
                  <p:cNvSpPr/>
                  <p:nvPr/>
                </p:nvSpPr>
                <p:spPr>
                  <a:xfrm>
                    <a:off x="1428728" y="4071942"/>
                    <a:ext cx="914400" cy="914400"/>
                  </a:xfrm>
                  <a:prstGeom prst="rect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" name="Прямоугольник 4"/>
                  <p:cNvSpPr/>
                  <p:nvPr/>
                </p:nvSpPr>
                <p:spPr>
                  <a:xfrm>
                    <a:off x="2357422" y="4071942"/>
                    <a:ext cx="914400" cy="914400"/>
                  </a:xfrm>
                  <a:prstGeom prst="rect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grpSp>
              <p:nvGrpSpPr>
                <p:cNvPr id="7" name="Группа 6"/>
                <p:cNvGrpSpPr/>
                <p:nvPr/>
              </p:nvGrpSpPr>
              <p:grpSpPr>
                <a:xfrm>
                  <a:off x="3286116" y="4071942"/>
                  <a:ext cx="1843094" cy="914400"/>
                  <a:chOff x="1428728" y="4071942"/>
                  <a:chExt cx="1843094" cy="914400"/>
                </a:xfrm>
              </p:grpSpPr>
              <p:sp>
                <p:nvSpPr>
                  <p:cNvPr id="8" name="Прямоугольник 7"/>
                  <p:cNvSpPr/>
                  <p:nvPr/>
                </p:nvSpPr>
                <p:spPr>
                  <a:xfrm>
                    <a:off x="1428728" y="4071942"/>
                    <a:ext cx="914400" cy="914400"/>
                  </a:xfrm>
                  <a:prstGeom prst="rect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9" name="Прямоугольник 8"/>
                  <p:cNvSpPr/>
                  <p:nvPr/>
                </p:nvSpPr>
                <p:spPr>
                  <a:xfrm>
                    <a:off x="2357422" y="4071942"/>
                    <a:ext cx="914400" cy="914400"/>
                  </a:xfrm>
                  <a:prstGeom prst="rect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</p:grpSp>
          <p:grpSp>
            <p:nvGrpSpPr>
              <p:cNvPr id="11" name="Группа 10"/>
              <p:cNvGrpSpPr/>
              <p:nvPr/>
            </p:nvGrpSpPr>
            <p:grpSpPr>
              <a:xfrm>
                <a:off x="1428728" y="5000636"/>
                <a:ext cx="3700482" cy="914400"/>
                <a:chOff x="1428728" y="4071942"/>
                <a:chExt cx="3700482" cy="914400"/>
              </a:xfrm>
            </p:grpSpPr>
            <p:grpSp>
              <p:nvGrpSpPr>
                <p:cNvPr id="12" name="Группа 5"/>
                <p:cNvGrpSpPr/>
                <p:nvPr/>
              </p:nvGrpSpPr>
              <p:grpSpPr>
                <a:xfrm>
                  <a:off x="1428728" y="4071942"/>
                  <a:ext cx="1843094" cy="914400"/>
                  <a:chOff x="1428728" y="4071942"/>
                  <a:chExt cx="1843094" cy="914400"/>
                </a:xfrm>
              </p:grpSpPr>
              <p:sp>
                <p:nvSpPr>
                  <p:cNvPr id="16" name="Прямоугольник 3"/>
                  <p:cNvSpPr/>
                  <p:nvPr/>
                </p:nvSpPr>
                <p:spPr>
                  <a:xfrm>
                    <a:off x="1428728" y="4071942"/>
                    <a:ext cx="914400" cy="914400"/>
                  </a:xfrm>
                  <a:prstGeom prst="rect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7" name="Прямоугольник 16"/>
                  <p:cNvSpPr/>
                  <p:nvPr/>
                </p:nvSpPr>
                <p:spPr>
                  <a:xfrm>
                    <a:off x="2357422" y="4071942"/>
                    <a:ext cx="914400" cy="914400"/>
                  </a:xfrm>
                  <a:prstGeom prst="rect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grpSp>
              <p:nvGrpSpPr>
                <p:cNvPr id="13" name="Группа 6"/>
                <p:cNvGrpSpPr/>
                <p:nvPr/>
              </p:nvGrpSpPr>
              <p:grpSpPr>
                <a:xfrm>
                  <a:off x="3286116" y="4071942"/>
                  <a:ext cx="1843094" cy="914400"/>
                  <a:chOff x="1428728" y="4071942"/>
                  <a:chExt cx="1843094" cy="914400"/>
                </a:xfrm>
              </p:grpSpPr>
              <p:sp>
                <p:nvSpPr>
                  <p:cNvPr id="14" name="Прямоугольник 13"/>
                  <p:cNvSpPr/>
                  <p:nvPr/>
                </p:nvSpPr>
                <p:spPr>
                  <a:xfrm>
                    <a:off x="1428728" y="4071942"/>
                    <a:ext cx="914400" cy="914400"/>
                  </a:xfrm>
                  <a:prstGeom prst="rect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5" name="Прямоугольник 14"/>
                  <p:cNvSpPr/>
                  <p:nvPr/>
                </p:nvSpPr>
                <p:spPr>
                  <a:xfrm>
                    <a:off x="2357422" y="4071942"/>
                    <a:ext cx="914400" cy="914400"/>
                  </a:xfrm>
                  <a:prstGeom prst="rect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</p:grpSp>
          <p:grpSp>
            <p:nvGrpSpPr>
              <p:cNvPr id="18" name="Группа 17"/>
              <p:cNvGrpSpPr/>
              <p:nvPr/>
            </p:nvGrpSpPr>
            <p:grpSpPr>
              <a:xfrm>
                <a:off x="1428728" y="3214686"/>
                <a:ext cx="3700482" cy="914400"/>
                <a:chOff x="1428728" y="4071942"/>
                <a:chExt cx="3700482" cy="914400"/>
              </a:xfrm>
            </p:grpSpPr>
            <p:grpSp>
              <p:nvGrpSpPr>
                <p:cNvPr id="19" name="Группа 5"/>
                <p:cNvGrpSpPr/>
                <p:nvPr/>
              </p:nvGrpSpPr>
              <p:grpSpPr>
                <a:xfrm>
                  <a:off x="1428728" y="4071942"/>
                  <a:ext cx="1843094" cy="914400"/>
                  <a:chOff x="1428728" y="4071942"/>
                  <a:chExt cx="1843094" cy="914400"/>
                </a:xfrm>
              </p:grpSpPr>
              <p:sp>
                <p:nvSpPr>
                  <p:cNvPr id="23" name="Прямоугольник 3"/>
                  <p:cNvSpPr/>
                  <p:nvPr/>
                </p:nvSpPr>
                <p:spPr>
                  <a:xfrm>
                    <a:off x="1428728" y="4071942"/>
                    <a:ext cx="914400" cy="914400"/>
                  </a:xfrm>
                  <a:prstGeom prst="rect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24" name="Прямоугольник 23"/>
                  <p:cNvSpPr/>
                  <p:nvPr/>
                </p:nvSpPr>
                <p:spPr>
                  <a:xfrm>
                    <a:off x="2357422" y="4071942"/>
                    <a:ext cx="914400" cy="914400"/>
                  </a:xfrm>
                  <a:prstGeom prst="rect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grpSp>
              <p:nvGrpSpPr>
                <p:cNvPr id="20" name="Группа 6"/>
                <p:cNvGrpSpPr/>
                <p:nvPr/>
              </p:nvGrpSpPr>
              <p:grpSpPr>
                <a:xfrm>
                  <a:off x="3286116" y="4071942"/>
                  <a:ext cx="1843094" cy="914400"/>
                  <a:chOff x="1428728" y="4071942"/>
                  <a:chExt cx="1843094" cy="914400"/>
                </a:xfrm>
              </p:grpSpPr>
              <p:sp>
                <p:nvSpPr>
                  <p:cNvPr id="21" name="Прямоугольник 20"/>
                  <p:cNvSpPr/>
                  <p:nvPr/>
                </p:nvSpPr>
                <p:spPr>
                  <a:xfrm>
                    <a:off x="1428728" y="4071942"/>
                    <a:ext cx="914400" cy="914400"/>
                  </a:xfrm>
                  <a:prstGeom prst="rect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22" name="Прямоугольник 21"/>
                  <p:cNvSpPr/>
                  <p:nvPr/>
                </p:nvSpPr>
                <p:spPr>
                  <a:xfrm>
                    <a:off x="2357422" y="4071942"/>
                    <a:ext cx="914400" cy="914400"/>
                  </a:xfrm>
                  <a:prstGeom prst="rect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</p:grpSp>
          <p:grpSp>
            <p:nvGrpSpPr>
              <p:cNvPr id="25" name="Группа 24"/>
              <p:cNvGrpSpPr/>
              <p:nvPr/>
            </p:nvGrpSpPr>
            <p:grpSpPr>
              <a:xfrm>
                <a:off x="1428728" y="5943600"/>
                <a:ext cx="3700482" cy="914400"/>
                <a:chOff x="1428728" y="4071942"/>
                <a:chExt cx="3700482" cy="914400"/>
              </a:xfrm>
            </p:grpSpPr>
            <p:grpSp>
              <p:nvGrpSpPr>
                <p:cNvPr id="26" name="Группа 5"/>
                <p:cNvGrpSpPr/>
                <p:nvPr/>
              </p:nvGrpSpPr>
              <p:grpSpPr>
                <a:xfrm>
                  <a:off x="1428728" y="4071942"/>
                  <a:ext cx="1843094" cy="914400"/>
                  <a:chOff x="1428728" y="4071942"/>
                  <a:chExt cx="1843094" cy="914400"/>
                </a:xfrm>
              </p:grpSpPr>
              <p:sp>
                <p:nvSpPr>
                  <p:cNvPr id="30" name="Прямоугольник 3"/>
                  <p:cNvSpPr/>
                  <p:nvPr/>
                </p:nvSpPr>
                <p:spPr>
                  <a:xfrm>
                    <a:off x="1428728" y="4071942"/>
                    <a:ext cx="914400" cy="914400"/>
                  </a:xfrm>
                  <a:prstGeom prst="rect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1" name="Прямоугольник 30"/>
                  <p:cNvSpPr/>
                  <p:nvPr/>
                </p:nvSpPr>
                <p:spPr>
                  <a:xfrm>
                    <a:off x="2357422" y="4071942"/>
                    <a:ext cx="914400" cy="914400"/>
                  </a:xfrm>
                  <a:prstGeom prst="rect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grpSp>
              <p:nvGrpSpPr>
                <p:cNvPr id="27" name="Группа 6"/>
                <p:cNvGrpSpPr/>
                <p:nvPr/>
              </p:nvGrpSpPr>
              <p:grpSpPr>
                <a:xfrm>
                  <a:off x="3286116" y="4071942"/>
                  <a:ext cx="1843094" cy="914400"/>
                  <a:chOff x="1428728" y="4071942"/>
                  <a:chExt cx="1843094" cy="914400"/>
                </a:xfrm>
              </p:grpSpPr>
              <p:sp>
                <p:nvSpPr>
                  <p:cNvPr id="28" name="Прямоугольник 27"/>
                  <p:cNvSpPr/>
                  <p:nvPr/>
                </p:nvSpPr>
                <p:spPr>
                  <a:xfrm>
                    <a:off x="1428728" y="4071942"/>
                    <a:ext cx="914400" cy="914400"/>
                  </a:xfrm>
                  <a:prstGeom prst="rect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29" name="Прямоугольник 28"/>
                  <p:cNvSpPr/>
                  <p:nvPr/>
                </p:nvSpPr>
                <p:spPr>
                  <a:xfrm>
                    <a:off x="2357422" y="4071942"/>
                    <a:ext cx="914400" cy="914400"/>
                  </a:xfrm>
                  <a:prstGeom prst="rect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</p:grpSp>
          <p:grpSp>
            <p:nvGrpSpPr>
              <p:cNvPr id="32" name="Группа 31"/>
              <p:cNvGrpSpPr/>
              <p:nvPr/>
            </p:nvGrpSpPr>
            <p:grpSpPr>
              <a:xfrm>
                <a:off x="1428728" y="2285992"/>
                <a:ext cx="3700482" cy="914400"/>
                <a:chOff x="1428728" y="4071942"/>
                <a:chExt cx="3700482" cy="914400"/>
              </a:xfrm>
            </p:grpSpPr>
            <p:grpSp>
              <p:nvGrpSpPr>
                <p:cNvPr id="33" name="Группа 5"/>
                <p:cNvGrpSpPr/>
                <p:nvPr/>
              </p:nvGrpSpPr>
              <p:grpSpPr>
                <a:xfrm>
                  <a:off x="1428728" y="4071942"/>
                  <a:ext cx="1843094" cy="914400"/>
                  <a:chOff x="1428728" y="4071942"/>
                  <a:chExt cx="1843094" cy="914400"/>
                </a:xfrm>
              </p:grpSpPr>
              <p:sp>
                <p:nvSpPr>
                  <p:cNvPr id="37" name="Прямоугольник 3"/>
                  <p:cNvSpPr/>
                  <p:nvPr/>
                </p:nvSpPr>
                <p:spPr>
                  <a:xfrm>
                    <a:off x="1428728" y="4071942"/>
                    <a:ext cx="914400" cy="914400"/>
                  </a:xfrm>
                  <a:prstGeom prst="rect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8" name="Прямоугольник 37"/>
                  <p:cNvSpPr/>
                  <p:nvPr/>
                </p:nvSpPr>
                <p:spPr>
                  <a:xfrm>
                    <a:off x="2357422" y="4071942"/>
                    <a:ext cx="914400" cy="914400"/>
                  </a:xfrm>
                  <a:prstGeom prst="rect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grpSp>
              <p:nvGrpSpPr>
                <p:cNvPr id="34" name="Группа 6"/>
                <p:cNvGrpSpPr/>
                <p:nvPr/>
              </p:nvGrpSpPr>
              <p:grpSpPr>
                <a:xfrm>
                  <a:off x="3286116" y="4071942"/>
                  <a:ext cx="1843094" cy="914400"/>
                  <a:chOff x="1428728" y="4071942"/>
                  <a:chExt cx="1843094" cy="914400"/>
                </a:xfrm>
              </p:grpSpPr>
              <p:sp>
                <p:nvSpPr>
                  <p:cNvPr id="35" name="Прямоугольник 34"/>
                  <p:cNvSpPr/>
                  <p:nvPr/>
                </p:nvSpPr>
                <p:spPr>
                  <a:xfrm>
                    <a:off x="1428728" y="4071942"/>
                    <a:ext cx="914400" cy="914400"/>
                  </a:xfrm>
                  <a:prstGeom prst="rect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6" name="Прямоугольник 35"/>
                  <p:cNvSpPr/>
                  <p:nvPr/>
                </p:nvSpPr>
                <p:spPr>
                  <a:xfrm>
                    <a:off x="2357422" y="4071942"/>
                    <a:ext cx="914400" cy="914400"/>
                  </a:xfrm>
                  <a:prstGeom prst="rect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</p:grpSp>
          <p:grpSp>
            <p:nvGrpSpPr>
              <p:cNvPr id="39" name="Группа 38"/>
              <p:cNvGrpSpPr/>
              <p:nvPr/>
            </p:nvGrpSpPr>
            <p:grpSpPr>
              <a:xfrm>
                <a:off x="1428728" y="1357298"/>
                <a:ext cx="3700482" cy="914400"/>
                <a:chOff x="1428728" y="4071942"/>
                <a:chExt cx="3700482" cy="914400"/>
              </a:xfrm>
            </p:grpSpPr>
            <p:grpSp>
              <p:nvGrpSpPr>
                <p:cNvPr id="40" name="Группа 5"/>
                <p:cNvGrpSpPr/>
                <p:nvPr/>
              </p:nvGrpSpPr>
              <p:grpSpPr>
                <a:xfrm>
                  <a:off x="1428728" y="4071942"/>
                  <a:ext cx="1843094" cy="914400"/>
                  <a:chOff x="1428728" y="4071942"/>
                  <a:chExt cx="1843094" cy="914400"/>
                </a:xfrm>
              </p:grpSpPr>
              <p:sp>
                <p:nvSpPr>
                  <p:cNvPr id="44" name="Прямоугольник 3"/>
                  <p:cNvSpPr/>
                  <p:nvPr/>
                </p:nvSpPr>
                <p:spPr>
                  <a:xfrm>
                    <a:off x="1428728" y="4071942"/>
                    <a:ext cx="914400" cy="914400"/>
                  </a:xfrm>
                  <a:prstGeom prst="rect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5" name="Прямоугольник 44"/>
                  <p:cNvSpPr/>
                  <p:nvPr/>
                </p:nvSpPr>
                <p:spPr>
                  <a:xfrm>
                    <a:off x="2357422" y="4071942"/>
                    <a:ext cx="914400" cy="914400"/>
                  </a:xfrm>
                  <a:prstGeom prst="rect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grpSp>
              <p:nvGrpSpPr>
                <p:cNvPr id="41" name="Группа 6"/>
                <p:cNvGrpSpPr/>
                <p:nvPr/>
              </p:nvGrpSpPr>
              <p:grpSpPr>
                <a:xfrm>
                  <a:off x="3286116" y="4071942"/>
                  <a:ext cx="1843094" cy="914400"/>
                  <a:chOff x="1428728" y="4071942"/>
                  <a:chExt cx="1843094" cy="914400"/>
                </a:xfrm>
              </p:grpSpPr>
              <p:sp>
                <p:nvSpPr>
                  <p:cNvPr id="42" name="Прямоугольник 41"/>
                  <p:cNvSpPr/>
                  <p:nvPr/>
                </p:nvSpPr>
                <p:spPr>
                  <a:xfrm>
                    <a:off x="1428728" y="4071942"/>
                    <a:ext cx="914400" cy="914400"/>
                  </a:xfrm>
                  <a:prstGeom prst="rect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3" name="Прямоугольник 42"/>
                  <p:cNvSpPr/>
                  <p:nvPr/>
                </p:nvSpPr>
                <p:spPr>
                  <a:xfrm>
                    <a:off x="2357422" y="4071942"/>
                    <a:ext cx="914400" cy="914400"/>
                  </a:xfrm>
                  <a:prstGeom prst="rect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</p:grpSp>
        </p:grpSp>
        <p:cxnSp>
          <p:nvCxnSpPr>
            <p:cNvPr id="48" name="Прямая со стрелкой 47"/>
            <p:cNvCxnSpPr/>
            <p:nvPr/>
          </p:nvCxnSpPr>
          <p:spPr>
            <a:xfrm>
              <a:off x="2000232" y="4929198"/>
              <a:ext cx="2714644" cy="1588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Прямая со стрелкой 49"/>
            <p:cNvCxnSpPr/>
            <p:nvPr/>
          </p:nvCxnSpPr>
          <p:spPr>
            <a:xfrm rot="5400000" flipH="1" flipV="1">
              <a:off x="285720" y="4786322"/>
              <a:ext cx="3429024" cy="1588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Овал 54"/>
          <p:cNvSpPr/>
          <p:nvPr/>
        </p:nvSpPr>
        <p:spPr>
          <a:xfrm>
            <a:off x="1928794" y="5000636"/>
            <a:ext cx="142876" cy="12858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6" name="Овал 55"/>
          <p:cNvSpPr/>
          <p:nvPr/>
        </p:nvSpPr>
        <p:spPr>
          <a:xfrm>
            <a:off x="2500298" y="4500570"/>
            <a:ext cx="142876" cy="12858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7" name="Овал 56"/>
          <p:cNvSpPr/>
          <p:nvPr/>
        </p:nvSpPr>
        <p:spPr>
          <a:xfrm>
            <a:off x="3071802" y="4000504"/>
            <a:ext cx="142876" cy="12858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8" name="Овал 57"/>
          <p:cNvSpPr/>
          <p:nvPr/>
        </p:nvSpPr>
        <p:spPr>
          <a:xfrm>
            <a:off x="3643306" y="4500570"/>
            <a:ext cx="142876" cy="12858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9" name="Овал 58"/>
          <p:cNvSpPr/>
          <p:nvPr/>
        </p:nvSpPr>
        <p:spPr>
          <a:xfrm>
            <a:off x="4143372" y="4000504"/>
            <a:ext cx="142876" cy="12858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63" name="Прямая соединительная линия 62"/>
          <p:cNvCxnSpPr>
            <a:stCxn id="55" idx="7"/>
            <a:endCxn id="56" idx="3"/>
          </p:cNvCxnSpPr>
          <p:nvPr/>
        </p:nvCxnSpPr>
        <p:spPr>
          <a:xfrm rot="5400000" flipH="1" flipV="1">
            <a:off x="2081412" y="4579656"/>
            <a:ext cx="409144" cy="470476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>
            <a:stCxn id="56" idx="7"/>
            <a:endCxn id="57" idx="3"/>
          </p:cNvCxnSpPr>
          <p:nvPr/>
        </p:nvCxnSpPr>
        <p:spPr>
          <a:xfrm rot="5400000" flipH="1" flipV="1">
            <a:off x="2652916" y="4079590"/>
            <a:ext cx="409144" cy="470476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>
            <a:stCxn id="58" idx="7"/>
            <a:endCxn id="59" idx="3"/>
          </p:cNvCxnSpPr>
          <p:nvPr/>
        </p:nvCxnSpPr>
        <p:spPr>
          <a:xfrm rot="5400000" flipH="1" flipV="1">
            <a:off x="3760205" y="4115309"/>
            <a:ext cx="409144" cy="399038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>
            <a:stCxn id="57" idx="5"/>
            <a:endCxn id="58" idx="1"/>
          </p:cNvCxnSpPr>
          <p:nvPr/>
        </p:nvCxnSpPr>
        <p:spPr>
          <a:xfrm rot="16200000" flipH="1">
            <a:off x="3224420" y="4079590"/>
            <a:ext cx="409144" cy="470476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 descr="C:\Documents and Settings\петр\Рабочий стол\през\Liquid-01-june.gif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4857760"/>
            <a:ext cx="952500" cy="952500"/>
          </a:xfrm>
          <a:prstGeom prst="rect">
            <a:avLst/>
          </a:prstGeom>
          <a:noFill/>
        </p:spPr>
      </p:pic>
      <p:sp>
        <p:nvSpPr>
          <p:cNvPr id="60" name="Горизонтальный свиток 59"/>
          <p:cNvSpPr/>
          <p:nvPr/>
        </p:nvSpPr>
        <p:spPr>
          <a:xfrm>
            <a:off x="4572000" y="2928934"/>
            <a:ext cx="4214842" cy="3558123"/>
          </a:xfrm>
          <a:prstGeom prst="horizontalScroll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Математика может открыть определенную последовательность даже в хаосе. </a:t>
            </a:r>
          </a:p>
          <a:p>
            <a:pPr algn="r"/>
            <a:r>
              <a:rPr lang="ru-RU" sz="28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Гертруда Стайн </a:t>
            </a:r>
            <a:endParaRPr lang="ru-RU" sz="2800" b="1" i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47" name="Місце для нижнього колонтитула 4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3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3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1000"/>
                            </p:stCondLst>
                            <p:childTnLst>
                              <p:par>
                                <p:cTn id="30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4000"/>
                            </p:stCondLst>
                            <p:childTnLst>
                              <p:par>
                                <p:cTn id="3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3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41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0"/>
                            </p:stCondLst>
                            <p:childTnLst>
                              <p:par>
                                <p:cTn id="48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0" dur="3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3000"/>
                            </p:stCondLst>
                            <p:childTnLst>
                              <p:par>
                                <p:cTn id="5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3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3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6" grpId="0" animBg="1"/>
      <p:bldP spid="57" grpId="0" animBg="1"/>
      <p:bldP spid="58" grpId="0" animBg="1"/>
      <p:bldP spid="5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1000108"/>
            <a:ext cx="3643338" cy="4857784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87" name="Группа 86"/>
          <p:cNvGrpSpPr/>
          <p:nvPr/>
        </p:nvGrpSpPr>
        <p:grpSpPr>
          <a:xfrm>
            <a:off x="4429124" y="285729"/>
            <a:ext cx="4342010" cy="6572271"/>
            <a:chOff x="4429124" y="285729"/>
            <a:chExt cx="4342010" cy="6572271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4429124" y="476864"/>
              <a:ext cx="4342010" cy="6381136"/>
              <a:chOff x="43475" y="307365"/>
              <a:chExt cx="4342010" cy="6381136"/>
            </a:xfrm>
          </p:grpSpPr>
          <p:grpSp>
            <p:nvGrpSpPr>
              <p:cNvPr id="6" name="Группа 82"/>
              <p:cNvGrpSpPr/>
              <p:nvPr/>
            </p:nvGrpSpPr>
            <p:grpSpPr>
              <a:xfrm>
                <a:off x="43475" y="307365"/>
                <a:ext cx="4342011" cy="6381136"/>
                <a:chOff x="43475" y="307365"/>
                <a:chExt cx="4342011" cy="6381136"/>
              </a:xfrm>
            </p:grpSpPr>
            <p:grpSp>
              <p:nvGrpSpPr>
                <p:cNvPr id="22" name="Группа 62"/>
                <p:cNvGrpSpPr/>
                <p:nvPr/>
              </p:nvGrpSpPr>
              <p:grpSpPr>
                <a:xfrm rot="21313771">
                  <a:off x="43475" y="307365"/>
                  <a:ext cx="4342011" cy="6381136"/>
                  <a:chOff x="3571868" y="285728"/>
                  <a:chExt cx="4342011" cy="6381136"/>
                </a:xfrm>
              </p:grpSpPr>
              <p:grpSp>
                <p:nvGrpSpPr>
                  <p:cNvPr id="38" name="Группа 61"/>
                  <p:cNvGrpSpPr/>
                  <p:nvPr/>
                </p:nvGrpSpPr>
                <p:grpSpPr>
                  <a:xfrm>
                    <a:off x="4500565" y="688705"/>
                    <a:ext cx="3413314" cy="5583347"/>
                    <a:chOff x="1738688" y="733929"/>
                    <a:chExt cx="3413314" cy="5583347"/>
                  </a:xfrm>
                </p:grpSpPr>
                <p:grpSp>
                  <p:nvGrpSpPr>
                    <p:cNvPr id="60" name="Группа 31"/>
                    <p:cNvGrpSpPr/>
                    <p:nvPr/>
                  </p:nvGrpSpPr>
                  <p:grpSpPr>
                    <a:xfrm rot="2873476">
                      <a:off x="1793420" y="1802251"/>
                      <a:ext cx="3303850" cy="3413314"/>
                      <a:chOff x="1285852" y="1571612"/>
                      <a:chExt cx="3700482" cy="3700482"/>
                    </a:xfrm>
                  </p:grpSpPr>
                  <p:grpSp>
                    <p:nvGrpSpPr>
                      <p:cNvPr id="66" name="Группа 5"/>
                      <p:cNvGrpSpPr/>
                      <p:nvPr/>
                    </p:nvGrpSpPr>
                    <p:grpSpPr>
                      <a:xfrm>
                        <a:off x="1285852" y="4357694"/>
                        <a:ext cx="1843094" cy="914400"/>
                        <a:chOff x="2500298" y="1571612"/>
                        <a:chExt cx="1843094" cy="914400"/>
                      </a:xfrm>
                    </p:grpSpPr>
                    <p:sp>
                      <p:nvSpPr>
                        <p:cNvPr id="78" name="Прямоугольник 3"/>
                        <p:cNvSpPr/>
                        <p:nvPr/>
                      </p:nvSpPr>
                      <p:spPr>
                        <a:xfrm>
                          <a:off x="2500298" y="1571612"/>
                          <a:ext cx="914400" cy="91440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/>
                        </a:p>
                      </p:txBody>
                    </p:sp>
                    <p:sp>
                      <p:nvSpPr>
                        <p:cNvPr id="79" name="Прямоугольник 4"/>
                        <p:cNvSpPr/>
                        <p:nvPr/>
                      </p:nvSpPr>
                      <p:spPr>
                        <a:xfrm>
                          <a:off x="3428992" y="1571612"/>
                          <a:ext cx="914400" cy="91440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/>
                        </a:p>
                      </p:txBody>
                    </p:sp>
                  </p:grpSp>
                  <p:grpSp>
                    <p:nvGrpSpPr>
                      <p:cNvPr id="67" name="Группа 6"/>
                      <p:cNvGrpSpPr/>
                      <p:nvPr/>
                    </p:nvGrpSpPr>
                    <p:grpSpPr>
                      <a:xfrm>
                        <a:off x="3143240" y="4357694"/>
                        <a:ext cx="1843094" cy="914400"/>
                        <a:chOff x="2500298" y="1571612"/>
                        <a:chExt cx="1843094" cy="914400"/>
                      </a:xfrm>
                    </p:grpSpPr>
                    <p:sp>
                      <p:nvSpPr>
                        <p:cNvPr id="76" name="Прямоугольник 75"/>
                        <p:cNvSpPr/>
                        <p:nvPr/>
                      </p:nvSpPr>
                      <p:spPr>
                        <a:xfrm>
                          <a:off x="2500298" y="1571612"/>
                          <a:ext cx="914400" cy="91440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/>
                        </a:p>
                      </p:txBody>
                    </p:sp>
                    <p:sp>
                      <p:nvSpPr>
                        <p:cNvPr id="77" name="Прямоугольник 76"/>
                        <p:cNvSpPr/>
                        <p:nvPr/>
                      </p:nvSpPr>
                      <p:spPr>
                        <a:xfrm>
                          <a:off x="3428992" y="1571612"/>
                          <a:ext cx="914400" cy="91440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/>
                        </a:p>
                      </p:txBody>
                    </p:sp>
                  </p:grpSp>
                  <p:sp>
                    <p:nvSpPr>
                      <p:cNvPr id="68" name="Прямоугольник 67"/>
                      <p:cNvSpPr/>
                      <p:nvPr/>
                    </p:nvSpPr>
                    <p:spPr>
                      <a:xfrm>
                        <a:off x="1285852" y="1571612"/>
                        <a:ext cx="914400" cy="914401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  <p:grpSp>
                    <p:nvGrpSpPr>
                      <p:cNvPr id="69" name="Группа 12"/>
                      <p:cNvGrpSpPr/>
                      <p:nvPr/>
                    </p:nvGrpSpPr>
                    <p:grpSpPr>
                      <a:xfrm>
                        <a:off x="1285852" y="2500306"/>
                        <a:ext cx="1843094" cy="914400"/>
                        <a:chOff x="2500298" y="1571612"/>
                        <a:chExt cx="1843094" cy="914400"/>
                      </a:xfrm>
                    </p:grpSpPr>
                    <p:sp>
                      <p:nvSpPr>
                        <p:cNvPr id="74" name="Прямоугольник 73"/>
                        <p:cNvSpPr/>
                        <p:nvPr/>
                      </p:nvSpPr>
                      <p:spPr>
                        <a:xfrm>
                          <a:off x="2500298" y="1571612"/>
                          <a:ext cx="914400" cy="91440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/>
                        </a:p>
                      </p:txBody>
                    </p:sp>
                    <p:sp>
                      <p:nvSpPr>
                        <p:cNvPr id="75" name="Прямоугольник 74"/>
                        <p:cNvSpPr/>
                        <p:nvPr/>
                      </p:nvSpPr>
                      <p:spPr>
                        <a:xfrm>
                          <a:off x="3428992" y="1571612"/>
                          <a:ext cx="914400" cy="91440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/>
                        </a:p>
                      </p:txBody>
                    </p:sp>
                  </p:grpSp>
                  <p:grpSp>
                    <p:nvGrpSpPr>
                      <p:cNvPr id="70" name="Группа 15"/>
                      <p:cNvGrpSpPr/>
                      <p:nvPr/>
                    </p:nvGrpSpPr>
                    <p:grpSpPr>
                      <a:xfrm>
                        <a:off x="1285852" y="3429000"/>
                        <a:ext cx="1843094" cy="914400"/>
                        <a:chOff x="2500298" y="1571612"/>
                        <a:chExt cx="1843094" cy="914400"/>
                      </a:xfrm>
                    </p:grpSpPr>
                    <p:sp>
                      <p:nvSpPr>
                        <p:cNvPr id="72" name="Прямоугольник 71"/>
                        <p:cNvSpPr/>
                        <p:nvPr/>
                      </p:nvSpPr>
                      <p:spPr>
                        <a:xfrm>
                          <a:off x="2500298" y="1571612"/>
                          <a:ext cx="914400" cy="91440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/>
                        </a:p>
                      </p:txBody>
                    </p:sp>
                    <p:sp>
                      <p:nvSpPr>
                        <p:cNvPr id="73" name="Прямоугольник 72"/>
                        <p:cNvSpPr/>
                        <p:nvPr/>
                      </p:nvSpPr>
                      <p:spPr>
                        <a:xfrm>
                          <a:off x="3428992" y="1571612"/>
                          <a:ext cx="914400" cy="91440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/>
                        </a:p>
                      </p:txBody>
                    </p:sp>
                  </p:grpSp>
                  <p:sp>
                    <p:nvSpPr>
                      <p:cNvPr id="71" name="Прямоугольник 70"/>
                      <p:cNvSpPr/>
                      <p:nvPr/>
                    </p:nvSpPr>
                    <p:spPr>
                      <a:xfrm>
                        <a:off x="3143240" y="3428999"/>
                        <a:ext cx="914400" cy="9144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</p:grpSp>
                <p:sp>
                  <p:nvSpPr>
                    <p:cNvPr id="61" name="Прямоугольный треугольник 56"/>
                    <p:cNvSpPr/>
                    <p:nvPr/>
                  </p:nvSpPr>
                  <p:spPr>
                    <a:xfrm rot="2923458">
                      <a:off x="3690593" y="1880136"/>
                      <a:ext cx="842789" cy="887692"/>
                    </a:xfrm>
                    <a:prstGeom prst="rtTriangle">
                      <a:avLst/>
                    </a:prstGeom>
                    <a:solidFill>
                      <a:schemeClr val="bg1"/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62" name="Прямоугольный треугольник 61"/>
                    <p:cNvSpPr/>
                    <p:nvPr/>
                  </p:nvSpPr>
                  <p:spPr>
                    <a:xfrm rot="2923458">
                      <a:off x="3619154" y="3094581"/>
                      <a:ext cx="842789" cy="887692"/>
                    </a:xfrm>
                    <a:prstGeom prst="rtTriangle">
                      <a:avLst/>
                    </a:prstGeom>
                    <a:solidFill>
                      <a:schemeClr val="bg1"/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63" name="Прямоугольный треугольник 62"/>
                    <p:cNvSpPr/>
                    <p:nvPr/>
                  </p:nvSpPr>
                  <p:spPr>
                    <a:xfrm rot="2883378">
                      <a:off x="3547716" y="4309028"/>
                      <a:ext cx="842789" cy="887692"/>
                    </a:xfrm>
                    <a:prstGeom prst="rtTriangle">
                      <a:avLst/>
                    </a:prstGeom>
                    <a:solidFill>
                      <a:schemeClr val="bg1"/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64" name="Прямоугольный треугольник 63"/>
                    <p:cNvSpPr/>
                    <p:nvPr/>
                  </p:nvSpPr>
                  <p:spPr>
                    <a:xfrm rot="2886400">
                      <a:off x="3786458" y="711478"/>
                      <a:ext cx="842789" cy="887692"/>
                    </a:xfrm>
                    <a:prstGeom prst="rtTriangle">
                      <a:avLst/>
                    </a:prstGeom>
                    <a:solidFill>
                      <a:schemeClr val="bg1"/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65" name="Прямоугольный треугольник 64"/>
                    <p:cNvSpPr/>
                    <p:nvPr/>
                  </p:nvSpPr>
                  <p:spPr>
                    <a:xfrm rot="2923458">
                      <a:off x="3404841" y="5452036"/>
                      <a:ext cx="842789" cy="887692"/>
                    </a:xfrm>
                    <a:prstGeom prst="rtTriangle">
                      <a:avLst/>
                    </a:prstGeom>
                    <a:solidFill>
                      <a:schemeClr val="bg1"/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  <p:sp>
                <p:nvSpPr>
                  <p:cNvPr id="39" name="Прямоугольник 38"/>
                  <p:cNvSpPr/>
                  <p:nvPr/>
                </p:nvSpPr>
                <p:spPr>
                  <a:xfrm>
                    <a:off x="3571868" y="3143248"/>
                    <a:ext cx="373820" cy="523220"/>
                  </a:xfrm>
                  <a:prstGeom prst="rect">
                    <a:avLst/>
                  </a:prstGeom>
                  <a:noFill/>
                </p:spPr>
                <p:txBody>
                  <a:bodyPr wrap="none" lIns="91440" tIns="45720" rIns="91440" bIns="45720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bevelT w="25400" h="55880" prst="artDeco"/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/>
                  <a:p>
                    <a:pPr algn="ctr"/>
                    <a:r>
                      <a:rPr lang="ru-RU" sz="2800" b="1" cap="none" spc="50" dirty="0" smtClean="0">
                        <a:ln w="11430"/>
                        <a:gradFill>
                          <a:gsLst>
                            <a:gs pos="25000">
                              <a:schemeClr val="accent2"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shade val="45000"/>
                                <a:satMod val="16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76200" dist="50800" dir="5400000" algn="tl" rotWithShape="0">
                            <a:srgbClr val="000000">
                              <a:alpha val="65000"/>
                            </a:srgbClr>
                          </a:outerShdw>
                        </a:effectLst>
                      </a:rPr>
                      <a:t>0</a:t>
                    </a:r>
                  </a:p>
                </p:txBody>
              </p:sp>
              <p:sp>
                <p:nvSpPr>
                  <p:cNvPr id="40" name="Прямоугольник 39"/>
                  <p:cNvSpPr/>
                  <p:nvPr/>
                </p:nvSpPr>
                <p:spPr>
                  <a:xfrm>
                    <a:off x="5500694" y="1428736"/>
                    <a:ext cx="373820" cy="523220"/>
                  </a:xfrm>
                  <a:prstGeom prst="rect">
                    <a:avLst/>
                  </a:prstGeom>
                  <a:noFill/>
                </p:spPr>
                <p:txBody>
                  <a:bodyPr wrap="none" lIns="91440" tIns="45720" rIns="91440" bIns="45720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bevelT w="25400" h="55880" prst="artDeco"/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/>
                  <a:p>
                    <a:pPr algn="ctr"/>
                    <a:r>
                      <a:rPr lang="ru-RU" sz="2800" b="1" spc="50" dirty="0">
                        <a:ln w="11430"/>
                        <a:gradFill>
                          <a:gsLst>
                            <a:gs pos="25000">
                              <a:schemeClr val="accent2"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shade val="45000"/>
                                <a:satMod val="16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76200" dist="50800" dir="5400000" algn="tl" rotWithShape="0">
                            <a:srgbClr val="000000">
                              <a:alpha val="65000"/>
                            </a:srgbClr>
                          </a:outerShdw>
                        </a:effectLst>
                      </a:rPr>
                      <a:t>1</a:t>
                    </a:r>
                    <a:endParaRPr lang="ru-RU" sz="2800" b="1" cap="none" spc="50" dirty="0" smtClean="0">
                      <a:ln w="11430"/>
                      <a:gradFill>
                        <a:gsLst>
                          <a:gs pos="25000">
                            <a:schemeClr val="accent2">
                              <a:satMod val="155000"/>
                            </a:schemeClr>
                          </a:gs>
                          <a:gs pos="100000">
                            <a:schemeClr val="accent2">
                              <a:shade val="45000"/>
                              <a:satMod val="165000"/>
                            </a:schemeClr>
                          </a:gs>
                        </a:gsLst>
                        <a:lin ang="5400000"/>
                      </a:gradFill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41" name="Прямоугольник 34"/>
                  <p:cNvSpPr/>
                  <p:nvPr/>
                </p:nvSpPr>
                <p:spPr>
                  <a:xfrm>
                    <a:off x="6143636" y="857232"/>
                    <a:ext cx="373820" cy="523220"/>
                  </a:xfrm>
                  <a:prstGeom prst="rect">
                    <a:avLst/>
                  </a:prstGeom>
                  <a:noFill/>
                </p:spPr>
                <p:txBody>
                  <a:bodyPr wrap="none" lIns="91440" tIns="45720" rIns="91440" bIns="45720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bevelT w="25400" h="55880" prst="artDeco"/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/>
                  <a:p>
                    <a:pPr algn="ctr"/>
                    <a:r>
                      <a:rPr lang="ru-RU" sz="2800" b="1" spc="50" dirty="0">
                        <a:ln w="11430"/>
                        <a:gradFill>
                          <a:gsLst>
                            <a:gs pos="25000">
                              <a:schemeClr val="accent2"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shade val="45000"/>
                                <a:satMod val="16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76200" dist="50800" dir="5400000" algn="tl" rotWithShape="0">
                            <a:srgbClr val="000000">
                              <a:alpha val="65000"/>
                            </a:srgbClr>
                          </a:outerShdw>
                        </a:effectLst>
                      </a:rPr>
                      <a:t>1</a:t>
                    </a:r>
                    <a:endParaRPr lang="ru-RU" sz="2800" b="1" cap="none" spc="50" dirty="0" smtClean="0">
                      <a:ln w="11430"/>
                      <a:gradFill>
                        <a:gsLst>
                          <a:gs pos="25000">
                            <a:schemeClr val="accent2">
                              <a:satMod val="155000"/>
                            </a:schemeClr>
                          </a:gs>
                          <a:gs pos="100000">
                            <a:schemeClr val="accent2">
                              <a:shade val="45000"/>
                              <a:satMod val="165000"/>
                            </a:schemeClr>
                          </a:gs>
                        </a:gsLst>
                        <a:lin ang="5400000"/>
                      </a:gradFill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42" name="Прямоугольник 41"/>
                  <p:cNvSpPr/>
                  <p:nvPr/>
                </p:nvSpPr>
                <p:spPr>
                  <a:xfrm>
                    <a:off x="4286248" y="2571744"/>
                    <a:ext cx="373820" cy="523220"/>
                  </a:xfrm>
                  <a:prstGeom prst="rect">
                    <a:avLst/>
                  </a:prstGeom>
                  <a:noFill/>
                </p:spPr>
                <p:txBody>
                  <a:bodyPr wrap="none" lIns="91440" tIns="45720" rIns="91440" bIns="45720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bevelT w="25400" h="55880" prst="artDeco"/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/>
                  <a:p>
                    <a:pPr algn="ctr"/>
                    <a:r>
                      <a:rPr lang="ru-RU" sz="2800" b="1" spc="50" dirty="0">
                        <a:ln w="11430"/>
                        <a:gradFill>
                          <a:gsLst>
                            <a:gs pos="25000">
                              <a:schemeClr val="accent2"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shade val="45000"/>
                                <a:satMod val="16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76200" dist="50800" dir="5400000" algn="tl" rotWithShape="0">
                            <a:srgbClr val="000000">
                              <a:alpha val="65000"/>
                            </a:srgbClr>
                          </a:outerShdw>
                        </a:effectLst>
                      </a:rPr>
                      <a:t>1</a:t>
                    </a:r>
                    <a:endParaRPr lang="ru-RU" sz="2800" b="1" cap="none" spc="50" dirty="0" smtClean="0">
                      <a:ln w="11430"/>
                      <a:gradFill>
                        <a:gsLst>
                          <a:gs pos="25000">
                            <a:schemeClr val="accent2">
                              <a:satMod val="155000"/>
                            </a:schemeClr>
                          </a:gs>
                          <a:gs pos="100000">
                            <a:schemeClr val="accent2">
                              <a:shade val="45000"/>
                              <a:satMod val="165000"/>
                            </a:schemeClr>
                          </a:gs>
                        </a:gsLst>
                        <a:lin ang="5400000"/>
                      </a:gradFill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43" name="Прямоугольник 42"/>
                  <p:cNvSpPr/>
                  <p:nvPr/>
                </p:nvSpPr>
                <p:spPr>
                  <a:xfrm>
                    <a:off x="6072198" y="6143644"/>
                    <a:ext cx="373820" cy="523220"/>
                  </a:xfrm>
                  <a:prstGeom prst="rect">
                    <a:avLst/>
                  </a:prstGeom>
                  <a:noFill/>
                </p:spPr>
                <p:txBody>
                  <a:bodyPr wrap="none" lIns="91440" tIns="45720" rIns="91440" bIns="45720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bevelT w="25400" h="55880" prst="artDeco"/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/>
                  <a:p>
                    <a:pPr algn="ctr"/>
                    <a:r>
                      <a:rPr lang="ru-RU" sz="2800" b="1" spc="50" dirty="0">
                        <a:ln w="11430"/>
                        <a:gradFill>
                          <a:gsLst>
                            <a:gs pos="25000">
                              <a:schemeClr val="accent2"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shade val="45000"/>
                                <a:satMod val="16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76200" dist="50800" dir="5400000" algn="tl" rotWithShape="0">
                            <a:srgbClr val="000000">
                              <a:alpha val="65000"/>
                            </a:srgbClr>
                          </a:outerShdw>
                        </a:effectLst>
                      </a:rPr>
                      <a:t>1</a:t>
                    </a:r>
                    <a:endParaRPr lang="ru-RU" sz="2800" b="1" cap="none" spc="50" dirty="0" smtClean="0">
                      <a:ln w="11430"/>
                      <a:gradFill>
                        <a:gsLst>
                          <a:gs pos="25000">
                            <a:schemeClr val="accent2">
                              <a:satMod val="155000"/>
                            </a:schemeClr>
                          </a:gs>
                          <a:gs pos="100000">
                            <a:schemeClr val="accent2">
                              <a:shade val="45000"/>
                              <a:satMod val="165000"/>
                            </a:schemeClr>
                          </a:gs>
                        </a:gsLst>
                        <a:lin ang="5400000"/>
                      </a:gradFill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44" name="Прямоугольник 43"/>
                  <p:cNvSpPr/>
                  <p:nvPr/>
                </p:nvSpPr>
                <p:spPr>
                  <a:xfrm>
                    <a:off x="4929190" y="2000240"/>
                    <a:ext cx="373820" cy="523220"/>
                  </a:xfrm>
                  <a:prstGeom prst="rect">
                    <a:avLst/>
                  </a:prstGeom>
                  <a:noFill/>
                </p:spPr>
                <p:txBody>
                  <a:bodyPr wrap="none" lIns="91440" tIns="45720" rIns="91440" bIns="45720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bevelT w="25400" h="55880" prst="artDeco"/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/>
                  <a:p>
                    <a:pPr algn="ctr"/>
                    <a:r>
                      <a:rPr lang="ru-RU" sz="2800" b="1" spc="50" dirty="0">
                        <a:ln w="11430"/>
                        <a:gradFill>
                          <a:gsLst>
                            <a:gs pos="25000">
                              <a:schemeClr val="accent2"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shade val="45000"/>
                                <a:satMod val="16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76200" dist="50800" dir="5400000" algn="tl" rotWithShape="0">
                            <a:srgbClr val="000000">
                              <a:alpha val="65000"/>
                            </a:srgbClr>
                          </a:outerShdw>
                        </a:effectLst>
                      </a:rPr>
                      <a:t>1</a:t>
                    </a:r>
                    <a:endParaRPr lang="ru-RU" sz="2800" b="1" cap="none" spc="50" dirty="0" smtClean="0">
                      <a:ln w="11430"/>
                      <a:gradFill>
                        <a:gsLst>
                          <a:gs pos="25000">
                            <a:schemeClr val="accent2">
                              <a:satMod val="155000"/>
                            </a:schemeClr>
                          </a:gs>
                          <a:gs pos="100000">
                            <a:schemeClr val="accent2">
                              <a:shade val="45000"/>
                              <a:satMod val="165000"/>
                            </a:schemeClr>
                          </a:gs>
                        </a:gsLst>
                        <a:lin ang="5400000"/>
                      </a:gradFill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45" name="Прямоугольник 44"/>
                  <p:cNvSpPr/>
                  <p:nvPr/>
                </p:nvSpPr>
                <p:spPr>
                  <a:xfrm>
                    <a:off x="6786578" y="285728"/>
                    <a:ext cx="373820" cy="523220"/>
                  </a:xfrm>
                  <a:prstGeom prst="rect">
                    <a:avLst/>
                  </a:prstGeom>
                  <a:noFill/>
                </p:spPr>
                <p:txBody>
                  <a:bodyPr wrap="none" lIns="91440" tIns="45720" rIns="91440" bIns="45720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bevelT w="25400" h="55880" prst="artDeco"/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/>
                  <a:p>
                    <a:pPr algn="ctr"/>
                    <a:r>
                      <a:rPr lang="ru-RU" sz="2800" b="1" spc="50" dirty="0">
                        <a:ln w="11430"/>
                        <a:gradFill>
                          <a:gsLst>
                            <a:gs pos="25000">
                              <a:schemeClr val="accent2"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shade val="45000"/>
                                <a:satMod val="16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76200" dist="50800" dir="5400000" algn="tl" rotWithShape="0">
                            <a:srgbClr val="000000">
                              <a:alpha val="65000"/>
                            </a:srgbClr>
                          </a:outerShdw>
                        </a:effectLst>
                      </a:rPr>
                      <a:t>1</a:t>
                    </a:r>
                    <a:endParaRPr lang="ru-RU" sz="2800" b="1" cap="none" spc="50" dirty="0" smtClean="0">
                      <a:ln w="11430"/>
                      <a:gradFill>
                        <a:gsLst>
                          <a:gs pos="25000">
                            <a:schemeClr val="accent2">
                              <a:satMod val="155000"/>
                            </a:schemeClr>
                          </a:gs>
                          <a:gs pos="100000">
                            <a:schemeClr val="accent2">
                              <a:shade val="45000"/>
                              <a:satMod val="165000"/>
                            </a:schemeClr>
                          </a:gs>
                        </a:gsLst>
                        <a:lin ang="5400000"/>
                      </a:gradFill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46" name="Прямоугольник 45"/>
                  <p:cNvSpPr/>
                  <p:nvPr/>
                </p:nvSpPr>
                <p:spPr>
                  <a:xfrm>
                    <a:off x="4106746" y="3848554"/>
                    <a:ext cx="373820" cy="523220"/>
                  </a:xfrm>
                  <a:prstGeom prst="rect">
                    <a:avLst/>
                  </a:prstGeom>
                  <a:noFill/>
                </p:spPr>
                <p:txBody>
                  <a:bodyPr wrap="none" lIns="91440" tIns="45720" rIns="91440" bIns="45720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bevelT w="25400" h="55880" prst="artDeco"/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/>
                  <a:p>
                    <a:pPr algn="ctr"/>
                    <a:r>
                      <a:rPr lang="ru-RU" sz="2800" b="1" spc="50" dirty="0">
                        <a:ln w="11430"/>
                        <a:gradFill>
                          <a:gsLst>
                            <a:gs pos="25000">
                              <a:schemeClr val="accent2"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shade val="45000"/>
                                <a:satMod val="16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76200" dist="50800" dir="5400000" algn="tl" rotWithShape="0">
                            <a:srgbClr val="000000">
                              <a:alpha val="65000"/>
                            </a:srgbClr>
                          </a:outerShdw>
                        </a:effectLst>
                      </a:rPr>
                      <a:t>1</a:t>
                    </a:r>
                    <a:endParaRPr lang="ru-RU" sz="2800" b="1" cap="none" spc="50" dirty="0" smtClean="0">
                      <a:ln w="11430"/>
                      <a:gradFill>
                        <a:gsLst>
                          <a:gs pos="25000">
                            <a:schemeClr val="accent2">
                              <a:satMod val="155000"/>
                            </a:schemeClr>
                          </a:gs>
                          <a:gs pos="100000">
                            <a:schemeClr val="accent2">
                              <a:shade val="45000"/>
                              <a:satMod val="165000"/>
                            </a:schemeClr>
                          </a:gs>
                        </a:gsLst>
                        <a:lin ang="5400000"/>
                      </a:gradFill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47" name="Прямоугольник 46"/>
                  <p:cNvSpPr/>
                  <p:nvPr/>
                </p:nvSpPr>
                <p:spPr>
                  <a:xfrm>
                    <a:off x="5672732" y="5699715"/>
                    <a:ext cx="373820" cy="523220"/>
                  </a:xfrm>
                  <a:prstGeom prst="rect">
                    <a:avLst/>
                  </a:prstGeom>
                  <a:noFill/>
                </p:spPr>
                <p:txBody>
                  <a:bodyPr wrap="none" lIns="91440" tIns="45720" rIns="91440" bIns="45720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bevelT w="25400" h="55880" prst="artDeco"/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/>
                  <a:p>
                    <a:pPr algn="ctr"/>
                    <a:r>
                      <a:rPr lang="ru-RU" sz="2800" b="1" spc="50" dirty="0">
                        <a:ln w="11430"/>
                        <a:gradFill>
                          <a:gsLst>
                            <a:gs pos="25000">
                              <a:schemeClr val="accent2"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shade val="45000"/>
                                <a:satMod val="16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76200" dist="50800" dir="5400000" algn="tl" rotWithShape="0">
                            <a:srgbClr val="000000">
                              <a:alpha val="65000"/>
                            </a:srgbClr>
                          </a:outerShdw>
                        </a:effectLst>
                      </a:rPr>
                      <a:t>1</a:t>
                    </a:r>
                    <a:endParaRPr lang="ru-RU" sz="2800" b="1" cap="none" spc="50" dirty="0" smtClean="0">
                      <a:ln w="11430"/>
                      <a:gradFill>
                        <a:gsLst>
                          <a:gs pos="25000">
                            <a:schemeClr val="accent2">
                              <a:satMod val="155000"/>
                            </a:schemeClr>
                          </a:gs>
                          <a:gs pos="100000">
                            <a:schemeClr val="accent2">
                              <a:shade val="45000"/>
                              <a:satMod val="165000"/>
                            </a:schemeClr>
                          </a:gs>
                        </a:gsLst>
                        <a:lin ang="5400000"/>
                      </a:gradFill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48" name="Прямоугольник 47"/>
                  <p:cNvSpPr/>
                  <p:nvPr/>
                </p:nvSpPr>
                <p:spPr>
                  <a:xfrm flipH="1">
                    <a:off x="5215723" y="5162957"/>
                    <a:ext cx="411998" cy="523220"/>
                  </a:xfrm>
                  <a:prstGeom prst="rect">
                    <a:avLst/>
                  </a:prstGeom>
                  <a:noFill/>
                </p:spPr>
                <p:txBody>
                  <a:bodyPr wrap="square" lIns="91440" tIns="45720" rIns="91440" bIns="45720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bevelT w="25400" h="55880" prst="artDeco"/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/>
                  <a:p>
                    <a:pPr algn="ctr"/>
                    <a:r>
                      <a:rPr lang="ru-RU" sz="2800" b="1" spc="50" dirty="0">
                        <a:ln w="11430"/>
                        <a:gradFill>
                          <a:gsLst>
                            <a:gs pos="25000">
                              <a:schemeClr val="accent2"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shade val="45000"/>
                                <a:satMod val="16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76200" dist="50800" dir="5400000" algn="tl" rotWithShape="0">
                            <a:srgbClr val="000000">
                              <a:alpha val="65000"/>
                            </a:srgbClr>
                          </a:outerShdw>
                        </a:effectLst>
                      </a:rPr>
                      <a:t>1</a:t>
                    </a:r>
                    <a:endParaRPr lang="ru-RU" sz="2800" b="1" cap="none" spc="50" dirty="0" smtClean="0">
                      <a:ln w="11430"/>
                      <a:gradFill>
                        <a:gsLst>
                          <a:gs pos="25000">
                            <a:schemeClr val="accent2">
                              <a:satMod val="155000"/>
                            </a:schemeClr>
                          </a:gs>
                          <a:gs pos="100000">
                            <a:schemeClr val="accent2">
                              <a:shade val="45000"/>
                              <a:satMod val="165000"/>
                            </a:schemeClr>
                          </a:gs>
                        </a:gsLst>
                        <a:lin ang="5400000"/>
                      </a:gradFill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49" name="Прямоугольник 48"/>
                  <p:cNvSpPr/>
                  <p:nvPr/>
                </p:nvSpPr>
                <p:spPr>
                  <a:xfrm>
                    <a:off x="4693990" y="4542739"/>
                    <a:ext cx="373820" cy="523220"/>
                  </a:xfrm>
                  <a:prstGeom prst="rect">
                    <a:avLst/>
                  </a:prstGeom>
                  <a:noFill/>
                </p:spPr>
                <p:txBody>
                  <a:bodyPr wrap="none" lIns="91440" tIns="45720" rIns="91440" bIns="45720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bevelT w="25400" h="55880" prst="artDeco"/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/>
                  <a:p>
                    <a:pPr algn="ctr"/>
                    <a:r>
                      <a:rPr lang="ru-RU" sz="2800" b="1" spc="50" dirty="0">
                        <a:ln w="11430"/>
                        <a:gradFill>
                          <a:gsLst>
                            <a:gs pos="25000">
                              <a:schemeClr val="accent2"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shade val="45000"/>
                                <a:satMod val="16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76200" dist="50800" dir="5400000" algn="tl" rotWithShape="0">
                            <a:srgbClr val="000000">
                              <a:alpha val="65000"/>
                            </a:srgbClr>
                          </a:outerShdw>
                        </a:effectLst>
                      </a:rPr>
                      <a:t>1</a:t>
                    </a:r>
                    <a:endParaRPr lang="ru-RU" sz="2800" b="1" cap="none" spc="50" dirty="0" smtClean="0">
                      <a:ln w="11430"/>
                      <a:gradFill>
                        <a:gsLst>
                          <a:gs pos="25000">
                            <a:schemeClr val="accent2">
                              <a:satMod val="155000"/>
                            </a:schemeClr>
                          </a:gs>
                          <a:gs pos="100000">
                            <a:schemeClr val="accent2">
                              <a:shade val="45000"/>
                              <a:satMod val="165000"/>
                            </a:schemeClr>
                          </a:gs>
                        </a:gsLst>
                        <a:lin ang="5400000"/>
                      </a:gradFill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50" name="Прямоугольник 49"/>
                  <p:cNvSpPr/>
                  <p:nvPr/>
                </p:nvSpPr>
                <p:spPr>
                  <a:xfrm>
                    <a:off x="5286380" y="3714752"/>
                    <a:ext cx="373820" cy="523220"/>
                  </a:xfrm>
                  <a:prstGeom prst="rect">
                    <a:avLst/>
                  </a:prstGeom>
                  <a:noFill/>
                </p:spPr>
                <p:txBody>
                  <a:bodyPr wrap="none" lIns="91440" tIns="45720" rIns="91440" bIns="45720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bevelT w="25400" h="55880" prst="artDeco"/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/>
                  <a:p>
                    <a:pPr algn="ctr"/>
                    <a:r>
                      <a:rPr lang="ru-RU" sz="2800" b="1" spc="50" dirty="0">
                        <a:ln w="11430"/>
                        <a:gradFill>
                          <a:gsLst>
                            <a:gs pos="25000">
                              <a:schemeClr val="accent2"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shade val="45000"/>
                                <a:satMod val="16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76200" dist="50800" dir="5400000" algn="tl" rotWithShape="0">
                            <a:srgbClr val="000000">
                              <a:alpha val="65000"/>
                            </a:srgbClr>
                          </a:outerShdw>
                        </a:effectLst>
                      </a:rPr>
                      <a:t>3</a:t>
                    </a:r>
                    <a:endParaRPr lang="ru-RU" sz="2800" b="1" cap="none" spc="50" dirty="0" smtClean="0">
                      <a:ln w="11430"/>
                      <a:gradFill>
                        <a:gsLst>
                          <a:gs pos="25000">
                            <a:schemeClr val="accent2">
                              <a:satMod val="155000"/>
                            </a:schemeClr>
                          </a:gs>
                          <a:gs pos="100000">
                            <a:schemeClr val="accent2">
                              <a:shade val="45000"/>
                              <a:satMod val="165000"/>
                            </a:schemeClr>
                          </a:gs>
                        </a:gsLst>
                        <a:lin ang="5400000"/>
                      </a:gradFill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51" name="Прямоугольник 50"/>
                  <p:cNvSpPr/>
                  <p:nvPr/>
                </p:nvSpPr>
                <p:spPr>
                  <a:xfrm>
                    <a:off x="4786314" y="3214686"/>
                    <a:ext cx="373820" cy="523220"/>
                  </a:xfrm>
                  <a:prstGeom prst="rect">
                    <a:avLst/>
                  </a:prstGeom>
                  <a:noFill/>
                </p:spPr>
                <p:txBody>
                  <a:bodyPr wrap="none" lIns="91440" tIns="45720" rIns="91440" bIns="45720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bevelT w="25400" h="55880" prst="artDeco"/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/>
                  <a:p>
                    <a:pPr algn="ctr"/>
                    <a:r>
                      <a:rPr lang="ru-RU" sz="2800" b="1" cap="none" spc="50" dirty="0" smtClean="0">
                        <a:ln w="11430"/>
                        <a:gradFill>
                          <a:gsLst>
                            <a:gs pos="25000">
                              <a:schemeClr val="accent2"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shade val="45000"/>
                                <a:satMod val="16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76200" dist="50800" dir="5400000" algn="tl" rotWithShape="0">
                            <a:srgbClr val="000000">
                              <a:alpha val="65000"/>
                            </a:srgbClr>
                          </a:outerShdw>
                        </a:effectLst>
                      </a:rPr>
                      <a:t>2</a:t>
                    </a:r>
                  </a:p>
                </p:txBody>
              </p:sp>
              <p:sp>
                <p:nvSpPr>
                  <p:cNvPr id="52" name="Прямоугольник 51"/>
                  <p:cNvSpPr/>
                  <p:nvPr/>
                </p:nvSpPr>
                <p:spPr>
                  <a:xfrm>
                    <a:off x="5929322" y="4429132"/>
                    <a:ext cx="373820" cy="523220"/>
                  </a:xfrm>
                  <a:prstGeom prst="rect">
                    <a:avLst/>
                  </a:prstGeom>
                  <a:noFill/>
                </p:spPr>
                <p:txBody>
                  <a:bodyPr wrap="none" lIns="91440" tIns="45720" rIns="91440" bIns="45720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bevelT w="25400" h="55880" prst="artDeco"/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/>
                  <a:p>
                    <a:pPr algn="ctr"/>
                    <a:r>
                      <a:rPr lang="ru-RU" sz="2800" b="1" spc="50" dirty="0">
                        <a:ln w="11430"/>
                        <a:gradFill>
                          <a:gsLst>
                            <a:gs pos="25000">
                              <a:schemeClr val="accent2"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shade val="45000"/>
                                <a:satMod val="16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76200" dist="50800" dir="5400000" algn="tl" rotWithShape="0">
                            <a:srgbClr val="000000">
                              <a:alpha val="65000"/>
                            </a:srgbClr>
                          </a:outerShdw>
                        </a:effectLst>
                      </a:rPr>
                      <a:t>4</a:t>
                    </a:r>
                    <a:endParaRPr lang="ru-RU" sz="2800" b="1" cap="none" spc="50" dirty="0" smtClean="0">
                      <a:ln w="11430"/>
                      <a:gradFill>
                        <a:gsLst>
                          <a:gs pos="25000">
                            <a:schemeClr val="accent2">
                              <a:satMod val="155000"/>
                            </a:schemeClr>
                          </a:gs>
                          <a:gs pos="100000">
                            <a:schemeClr val="accent2">
                              <a:shade val="45000"/>
                              <a:satMod val="165000"/>
                            </a:schemeClr>
                          </a:gs>
                        </a:gsLst>
                        <a:lin ang="5400000"/>
                      </a:gradFill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53" name="Прямоугольник 52"/>
                  <p:cNvSpPr/>
                  <p:nvPr/>
                </p:nvSpPr>
                <p:spPr>
                  <a:xfrm>
                    <a:off x="6429388" y="5072074"/>
                    <a:ext cx="373820" cy="523220"/>
                  </a:xfrm>
                  <a:prstGeom prst="rect">
                    <a:avLst/>
                  </a:prstGeom>
                  <a:noFill/>
                </p:spPr>
                <p:txBody>
                  <a:bodyPr wrap="none" lIns="91440" tIns="45720" rIns="91440" bIns="45720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bevelT w="25400" h="55880" prst="artDeco"/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/>
                  <a:p>
                    <a:pPr algn="ctr"/>
                    <a:r>
                      <a:rPr lang="ru-RU" sz="2800" b="1" spc="50" dirty="0">
                        <a:ln w="11430"/>
                        <a:gradFill>
                          <a:gsLst>
                            <a:gs pos="25000">
                              <a:schemeClr val="accent2"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shade val="45000"/>
                                <a:satMod val="16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76200" dist="50800" dir="5400000" algn="tl" rotWithShape="0">
                            <a:srgbClr val="000000">
                              <a:alpha val="65000"/>
                            </a:srgbClr>
                          </a:outerShdw>
                        </a:effectLst>
                      </a:rPr>
                      <a:t>5</a:t>
                    </a:r>
                    <a:endParaRPr lang="ru-RU" sz="2800" b="1" cap="none" spc="50" dirty="0" smtClean="0">
                      <a:ln w="11430"/>
                      <a:gradFill>
                        <a:gsLst>
                          <a:gs pos="25000">
                            <a:schemeClr val="accent2">
                              <a:satMod val="155000"/>
                            </a:schemeClr>
                          </a:gs>
                          <a:gs pos="100000">
                            <a:schemeClr val="accent2">
                              <a:shade val="45000"/>
                              <a:satMod val="165000"/>
                            </a:schemeClr>
                          </a:gs>
                        </a:gsLst>
                        <a:lin ang="5400000"/>
                      </a:gradFill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54" name="Прямоугольник 53"/>
                  <p:cNvSpPr/>
                  <p:nvPr/>
                </p:nvSpPr>
                <p:spPr>
                  <a:xfrm>
                    <a:off x="5429256" y="2643182"/>
                    <a:ext cx="373820" cy="523220"/>
                  </a:xfrm>
                  <a:prstGeom prst="rect">
                    <a:avLst/>
                  </a:prstGeom>
                  <a:noFill/>
                </p:spPr>
                <p:txBody>
                  <a:bodyPr wrap="none" lIns="91440" tIns="45720" rIns="91440" bIns="45720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bevelT w="25400" h="55880" prst="artDeco"/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/>
                  <a:p>
                    <a:pPr algn="ctr"/>
                    <a:r>
                      <a:rPr lang="ru-RU" sz="2800" b="1" spc="50" dirty="0">
                        <a:ln w="11430"/>
                        <a:gradFill>
                          <a:gsLst>
                            <a:gs pos="25000">
                              <a:schemeClr val="accent2"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shade val="45000"/>
                                <a:satMod val="16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76200" dist="50800" dir="5400000" algn="tl" rotWithShape="0">
                            <a:srgbClr val="000000">
                              <a:alpha val="65000"/>
                            </a:srgbClr>
                          </a:outerShdw>
                        </a:effectLst>
                      </a:rPr>
                      <a:t>3</a:t>
                    </a:r>
                    <a:endParaRPr lang="ru-RU" sz="2800" b="1" cap="none" spc="50" dirty="0" smtClean="0">
                      <a:ln w="11430"/>
                      <a:gradFill>
                        <a:gsLst>
                          <a:gs pos="25000">
                            <a:schemeClr val="accent2">
                              <a:satMod val="155000"/>
                            </a:schemeClr>
                          </a:gs>
                          <a:gs pos="100000">
                            <a:schemeClr val="accent2">
                              <a:shade val="45000"/>
                              <a:satMod val="165000"/>
                            </a:schemeClr>
                          </a:gs>
                        </a:gsLst>
                        <a:lin ang="5400000"/>
                      </a:gradFill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55" name="Прямоугольник 54"/>
                  <p:cNvSpPr/>
                  <p:nvPr/>
                </p:nvSpPr>
                <p:spPr>
                  <a:xfrm>
                    <a:off x="6143636" y="2071678"/>
                    <a:ext cx="373820" cy="523220"/>
                  </a:xfrm>
                  <a:prstGeom prst="rect">
                    <a:avLst/>
                  </a:prstGeom>
                  <a:noFill/>
                </p:spPr>
                <p:txBody>
                  <a:bodyPr wrap="none" lIns="91440" tIns="45720" rIns="91440" bIns="45720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bevelT w="25400" h="55880" prst="artDeco"/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/>
                  <a:p>
                    <a:pPr algn="ctr"/>
                    <a:r>
                      <a:rPr lang="ru-RU" sz="2800" b="1" spc="50" dirty="0">
                        <a:ln w="11430"/>
                        <a:gradFill>
                          <a:gsLst>
                            <a:gs pos="25000">
                              <a:schemeClr val="accent2"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shade val="45000"/>
                                <a:satMod val="16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76200" dist="50800" dir="5400000" algn="tl" rotWithShape="0">
                            <a:srgbClr val="000000">
                              <a:alpha val="65000"/>
                            </a:srgbClr>
                          </a:outerShdw>
                        </a:effectLst>
                      </a:rPr>
                      <a:t>4</a:t>
                    </a:r>
                    <a:endParaRPr lang="ru-RU" sz="2800" b="1" cap="none" spc="50" dirty="0" smtClean="0">
                      <a:ln w="11430"/>
                      <a:gradFill>
                        <a:gsLst>
                          <a:gs pos="25000">
                            <a:schemeClr val="accent2">
                              <a:satMod val="155000"/>
                            </a:schemeClr>
                          </a:gs>
                          <a:gs pos="100000">
                            <a:schemeClr val="accent2">
                              <a:shade val="45000"/>
                              <a:satMod val="165000"/>
                            </a:schemeClr>
                          </a:gs>
                        </a:gsLst>
                        <a:lin ang="5400000"/>
                      </a:gradFill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56" name="Прямоугольник 55"/>
                  <p:cNvSpPr/>
                  <p:nvPr/>
                </p:nvSpPr>
                <p:spPr>
                  <a:xfrm>
                    <a:off x="6000760" y="3214686"/>
                    <a:ext cx="373820" cy="523220"/>
                  </a:xfrm>
                  <a:prstGeom prst="rect">
                    <a:avLst/>
                  </a:prstGeom>
                  <a:noFill/>
                </p:spPr>
                <p:txBody>
                  <a:bodyPr wrap="none" lIns="91440" tIns="45720" rIns="91440" bIns="45720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bevelT w="25400" h="55880" prst="artDeco"/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/>
                  <a:p>
                    <a:pPr algn="ctr"/>
                    <a:r>
                      <a:rPr lang="ru-RU" sz="2800" b="1" cap="none" spc="50" dirty="0" smtClean="0">
                        <a:ln w="11430"/>
                        <a:gradFill>
                          <a:gsLst>
                            <a:gs pos="25000">
                              <a:schemeClr val="accent2"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shade val="45000"/>
                                <a:satMod val="16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76200" dist="50800" dir="5400000" algn="tl" rotWithShape="0">
                            <a:srgbClr val="000000">
                              <a:alpha val="65000"/>
                            </a:srgbClr>
                          </a:outerShdw>
                        </a:effectLst>
                      </a:rPr>
                      <a:t>6</a:t>
                    </a:r>
                  </a:p>
                </p:txBody>
              </p:sp>
              <p:sp>
                <p:nvSpPr>
                  <p:cNvPr id="57" name="Прямоугольник 56"/>
                  <p:cNvSpPr/>
                  <p:nvPr/>
                </p:nvSpPr>
                <p:spPr>
                  <a:xfrm>
                    <a:off x="6715140" y="1500174"/>
                    <a:ext cx="373820" cy="523220"/>
                  </a:xfrm>
                  <a:prstGeom prst="rect">
                    <a:avLst/>
                  </a:prstGeom>
                  <a:noFill/>
                </p:spPr>
                <p:txBody>
                  <a:bodyPr wrap="none" lIns="91440" tIns="45720" rIns="91440" bIns="45720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bevelT w="25400" h="55880" prst="artDeco"/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/>
                  <a:p>
                    <a:pPr algn="ctr"/>
                    <a:r>
                      <a:rPr lang="ru-RU" sz="2800" b="1" cap="none" spc="50" dirty="0" smtClean="0">
                        <a:ln w="11430"/>
                        <a:gradFill>
                          <a:gsLst>
                            <a:gs pos="25000">
                              <a:schemeClr val="accent2"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shade val="45000"/>
                                <a:satMod val="16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76200" dist="50800" dir="5400000" algn="tl" rotWithShape="0">
                            <a:srgbClr val="000000">
                              <a:alpha val="65000"/>
                            </a:srgbClr>
                          </a:outerShdw>
                        </a:effectLst>
                      </a:rPr>
                      <a:t>5</a:t>
                    </a:r>
                  </a:p>
                </p:txBody>
              </p:sp>
              <p:sp>
                <p:nvSpPr>
                  <p:cNvPr id="58" name="Прямоугольник 57"/>
                  <p:cNvSpPr/>
                  <p:nvPr/>
                </p:nvSpPr>
                <p:spPr>
                  <a:xfrm>
                    <a:off x="6500826" y="3929066"/>
                    <a:ext cx="562975" cy="523220"/>
                  </a:xfrm>
                  <a:prstGeom prst="rect">
                    <a:avLst/>
                  </a:prstGeom>
                  <a:noFill/>
                </p:spPr>
                <p:txBody>
                  <a:bodyPr wrap="none" lIns="91440" tIns="45720" rIns="91440" bIns="45720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bevelT w="25400" h="55880" prst="artDeco"/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/>
                  <a:p>
                    <a:pPr algn="ctr"/>
                    <a:r>
                      <a:rPr lang="ru-RU" sz="2800" b="1" cap="none" spc="50" dirty="0" smtClean="0">
                        <a:ln w="11430"/>
                        <a:gradFill>
                          <a:gsLst>
                            <a:gs pos="25000">
                              <a:schemeClr val="accent2"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shade val="45000"/>
                                <a:satMod val="16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76200" dist="50800" dir="5400000" algn="tl" rotWithShape="0">
                            <a:srgbClr val="000000">
                              <a:alpha val="65000"/>
                            </a:srgbClr>
                          </a:outerShdw>
                        </a:effectLst>
                      </a:rPr>
                      <a:t>10</a:t>
                    </a:r>
                  </a:p>
                </p:txBody>
              </p:sp>
              <p:sp>
                <p:nvSpPr>
                  <p:cNvPr id="59" name="Прямоугольник 58"/>
                  <p:cNvSpPr/>
                  <p:nvPr/>
                </p:nvSpPr>
                <p:spPr>
                  <a:xfrm>
                    <a:off x="6572264" y="2714620"/>
                    <a:ext cx="562975" cy="523220"/>
                  </a:xfrm>
                  <a:prstGeom prst="rect">
                    <a:avLst/>
                  </a:prstGeom>
                  <a:noFill/>
                </p:spPr>
                <p:txBody>
                  <a:bodyPr wrap="none" lIns="91440" tIns="45720" rIns="91440" bIns="45720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bevelT w="25400" h="55880" prst="artDeco"/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/>
                  <a:p>
                    <a:pPr algn="ctr"/>
                    <a:r>
                      <a:rPr lang="ru-RU" sz="2800" b="1" cap="none" spc="50" dirty="0" smtClean="0">
                        <a:ln w="11430"/>
                        <a:gradFill>
                          <a:gsLst>
                            <a:gs pos="25000">
                              <a:schemeClr val="accent2"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shade val="45000"/>
                                <a:satMod val="16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76200" dist="50800" dir="5400000" algn="tl" rotWithShape="0">
                            <a:srgbClr val="000000">
                              <a:alpha val="65000"/>
                            </a:srgbClr>
                          </a:outerShdw>
                        </a:effectLst>
                      </a:rPr>
                      <a:t>10</a:t>
                    </a:r>
                  </a:p>
                </p:txBody>
              </p:sp>
            </p:grpSp>
            <p:cxnSp>
              <p:nvCxnSpPr>
                <p:cNvPr id="23" name="Прямая со стрелкой 22"/>
                <p:cNvCxnSpPr/>
                <p:nvPr/>
              </p:nvCxnSpPr>
              <p:spPr>
                <a:xfrm rot="5400000" flipH="1" flipV="1">
                  <a:off x="571472" y="3214686"/>
                  <a:ext cx="214314" cy="214314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Прямая со стрелкой 23"/>
                <p:cNvCxnSpPr/>
                <p:nvPr/>
              </p:nvCxnSpPr>
              <p:spPr>
                <a:xfrm rot="5400000" flipH="1" flipV="1">
                  <a:off x="1142976" y="2571744"/>
                  <a:ext cx="214314" cy="214314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Прямая со стрелкой 24"/>
                <p:cNvCxnSpPr/>
                <p:nvPr/>
              </p:nvCxnSpPr>
              <p:spPr>
                <a:xfrm rot="5400000" flipH="1" flipV="1">
                  <a:off x="1714480" y="2000240"/>
                  <a:ext cx="214314" cy="214314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Прямая со стрелкой 25"/>
                <p:cNvCxnSpPr/>
                <p:nvPr/>
              </p:nvCxnSpPr>
              <p:spPr>
                <a:xfrm rot="5400000" flipH="1" flipV="1">
                  <a:off x="2285984" y="1428736"/>
                  <a:ext cx="214314" cy="214314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Прямая со стрелкой 26"/>
                <p:cNvCxnSpPr/>
                <p:nvPr/>
              </p:nvCxnSpPr>
              <p:spPr>
                <a:xfrm rot="5400000" flipH="1" flipV="1">
                  <a:off x="2786050" y="857232"/>
                  <a:ext cx="214314" cy="214314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Прямая со стрелкой 27"/>
                <p:cNvCxnSpPr/>
                <p:nvPr/>
              </p:nvCxnSpPr>
              <p:spPr>
                <a:xfrm rot="5400000" flipH="1" flipV="1">
                  <a:off x="1214414" y="3786190"/>
                  <a:ext cx="214314" cy="214314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Прямая со стрелкой 28"/>
                <p:cNvCxnSpPr/>
                <p:nvPr/>
              </p:nvCxnSpPr>
              <p:spPr>
                <a:xfrm rot="5400000" flipH="1" flipV="1">
                  <a:off x="1714480" y="3214686"/>
                  <a:ext cx="214314" cy="214314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Прямая со стрелкой 29"/>
                <p:cNvCxnSpPr/>
                <p:nvPr/>
              </p:nvCxnSpPr>
              <p:spPr>
                <a:xfrm rot="5400000" flipH="1" flipV="1">
                  <a:off x="1785918" y="4357694"/>
                  <a:ext cx="214314" cy="214314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Прямая со стрелкой 30"/>
                <p:cNvCxnSpPr/>
                <p:nvPr/>
              </p:nvCxnSpPr>
              <p:spPr>
                <a:xfrm rot="5400000" flipH="1" flipV="1">
                  <a:off x="2857488" y="1928802"/>
                  <a:ext cx="214314" cy="214314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Прямая со стрелкой 31"/>
                <p:cNvCxnSpPr/>
                <p:nvPr/>
              </p:nvCxnSpPr>
              <p:spPr>
                <a:xfrm rot="5400000" flipH="1" flipV="1">
                  <a:off x="2357422" y="2571744"/>
                  <a:ext cx="214314" cy="214314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Прямая со стрелкой 32"/>
                <p:cNvCxnSpPr/>
                <p:nvPr/>
              </p:nvCxnSpPr>
              <p:spPr>
                <a:xfrm rot="5400000" flipH="1" flipV="1">
                  <a:off x="2857488" y="3143248"/>
                  <a:ext cx="214314" cy="214314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Прямая со стрелкой 33"/>
                <p:cNvCxnSpPr/>
                <p:nvPr/>
              </p:nvCxnSpPr>
              <p:spPr>
                <a:xfrm rot="5400000" flipH="1" flipV="1">
                  <a:off x="2357422" y="3786190"/>
                  <a:ext cx="214314" cy="214314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Прямая со стрелкой 34"/>
                <p:cNvCxnSpPr/>
                <p:nvPr/>
              </p:nvCxnSpPr>
              <p:spPr>
                <a:xfrm rot="5400000" flipH="1" flipV="1">
                  <a:off x="2857488" y="4429132"/>
                  <a:ext cx="214314" cy="214314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Прямая со стрелкой 35"/>
                <p:cNvCxnSpPr/>
                <p:nvPr/>
              </p:nvCxnSpPr>
              <p:spPr>
                <a:xfrm rot="5400000" flipH="1" flipV="1">
                  <a:off x="2357422" y="5000636"/>
                  <a:ext cx="214314" cy="214314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Прямая со стрелкой 36"/>
                <p:cNvCxnSpPr/>
                <p:nvPr/>
              </p:nvCxnSpPr>
              <p:spPr>
                <a:xfrm rot="5400000" flipH="1" flipV="1">
                  <a:off x="2857488" y="5572140"/>
                  <a:ext cx="214314" cy="214314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" name="Прямая со стрелкой 6"/>
              <p:cNvCxnSpPr/>
              <p:nvPr/>
            </p:nvCxnSpPr>
            <p:spPr>
              <a:xfrm rot="16200000" flipH="1">
                <a:off x="1214414" y="4214818"/>
                <a:ext cx="214314" cy="214314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Прямая со стрелкой 7"/>
              <p:cNvCxnSpPr/>
              <p:nvPr/>
            </p:nvCxnSpPr>
            <p:spPr>
              <a:xfrm rot="16200000" flipH="1">
                <a:off x="714348" y="3714752"/>
                <a:ext cx="214314" cy="214314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Прямая со стрелкой 8"/>
              <p:cNvCxnSpPr/>
              <p:nvPr/>
            </p:nvCxnSpPr>
            <p:spPr>
              <a:xfrm rot="16200000" flipH="1">
                <a:off x="1214414" y="3071810"/>
                <a:ext cx="214314" cy="214314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Прямая со стрелкой 9"/>
              <p:cNvCxnSpPr/>
              <p:nvPr/>
            </p:nvCxnSpPr>
            <p:spPr>
              <a:xfrm rot="16200000" flipH="1">
                <a:off x="2357422" y="5357826"/>
                <a:ext cx="214314" cy="214314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Прямая со стрелкой 10"/>
              <p:cNvCxnSpPr/>
              <p:nvPr/>
            </p:nvCxnSpPr>
            <p:spPr>
              <a:xfrm rot="16200000" flipH="1">
                <a:off x="2786050" y="5857892"/>
                <a:ext cx="214314" cy="214314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 стрелкой 11"/>
              <p:cNvCxnSpPr/>
              <p:nvPr/>
            </p:nvCxnSpPr>
            <p:spPr>
              <a:xfrm rot="16200000" flipH="1">
                <a:off x="1714480" y="4786322"/>
                <a:ext cx="214314" cy="214314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 стрелкой 12"/>
              <p:cNvCxnSpPr/>
              <p:nvPr/>
            </p:nvCxnSpPr>
            <p:spPr>
              <a:xfrm rot="16200000" flipH="1">
                <a:off x="2285984" y="2928934"/>
                <a:ext cx="214314" cy="214314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Прямая со стрелкой 13"/>
              <p:cNvCxnSpPr/>
              <p:nvPr/>
            </p:nvCxnSpPr>
            <p:spPr>
              <a:xfrm rot="16200000" flipH="1">
                <a:off x="1714480" y="2357430"/>
                <a:ext cx="214314" cy="214314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Прямая со стрелкой 14"/>
              <p:cNvCxnSpPr/>
              <p:nvPr/>
            </p:nvCxnSpPr>
            <p:spPr>
              <a:xfrm rot="16200000" flipH="1">
                <a:off x="2357422" y="1785926"/>
                <a:ext cx="214314" cy="214314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Прямая со стрелкой 15"/>
              <p:cNvCxnSpPr/>
              <p:nvPr/>
            </p:nvCxnSpPr>
            <p:spPr>
              <a:xfrm rot="16200000" flipH="1">
                <a:off x="2857488" y="3500438"/>
                <a:ext cx="214314" cy="214314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 стрелкой 16"/>
              <p:cNvCxnSpPr/>
              <p:nvPr/>
            </p:nvCxnSpPr>
            <p:spPr>
              <a:xfrm rot="16200000" flipH="1">
                <a:off x="2857488" y="1142984"/>
                <a:ext cx="214314" cy="214314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 стрелкой 17"/>
              <p:cNvCxnSpPr/>
              <p:nvPr/>
            </p:nvCxnSpPr>
            <p:spPr>
              <a:xfrm rot="16200000" flipH="1">
                <a:off x="2857488" y="2285992"/>
                <a:ext cx="214314" cy="214314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Прямая со стрелкой 18"/>
              <p:cNvCxnSpPr/>
              <p:nvPr/>
            </p:nvCxnSpPr>
            <p:spPr>
              <a:xfrm rot="16200000" flipH="1">
                <a:off x="2928926" y="4786322"/>
                <a:ext cx="214314" cy="214314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Прямая со стрелкой 19"/>
              <p:cNvCxnSpPr/>
              <p:nvPr/>
            </p:nvCxnSpPr>
            <p:spPr>
              <a:xfrm rot="16200000" flipH="1">
                <a:off x="2357422" y="4143380"/>
                <a:ext cx="214314" cy="214314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Прямая со стрелкой 20"/>
              <p:cNvCxnSpPr/>
              <p:nvPr/>
            </p:nvCxnSpPr>
            <p:spPr>
              <a:xfrm rot="16200000" flipH="1">
                <a:off x="1714480" y="3571876"/>
                <a:ext cx="214314" cy="214314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1" name="Прямая со стрелкой 80"/>
            <p:cNvCxnSpPr/>
            <p:nvPr/>
          </p:nvCxnSpPr>
          <p:spPr>
            <a:xfrm rot="5400000" flipH="1" flipV="1">
              <a:off x="1607323" y="3464719"/>
              <a:ext cx="6357982" cy="1"/>
            </a:xfrm>
            <a:prstGeom prst="straightConnector1">
              <a:avLst/>
            </a:prstGeom>
            <a:ln w="254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Прямая со стрелкой 83"/>
            <p:cNvCxnSpPr>
              <a:stCxn id="39" idx="3"/>
            </p:cNvCxnSpPr>
            <p:nvPr/>
          </p:nvCxnSpPr>
          <p:spPr>
            <a:xfrm flipV="1">
              <a:off x="4803229" y="3571878"/>
              <a:ext cx="3197797" cy="173826"/>
            </a:xfrm>
            <a:prstGeom prst="straightConnector1">
              <a:avLst/>
            </a:prstGeom>
            <a:ln w="254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82" name="Схема 81"/>
          <p:cNvGraphicFramePr/>
          <p:nvPr/>
        </p:nvGraphicFramePr>
        <p:xfrm>
          <a:off x="0" y="0"/>
          <a:ext cx="4572000" cy="7072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Місце для нижнього колонтитула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6400816" cy="1919278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Блуждание такого рода осуществляется  в специальном приборе – доска </a:t>
            </a:r>
            <a:r>
              <a:rPr lang="ru-RU" sz="3600" b="1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Гальтона</a:t>
            </a:r>
            <a:endParaRPr lang="ru-RU" sz="3600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2786058"/>
            <a:ext cx="2786082" cy="278608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702" y="285728"/>
            <a:ext cx="1928825" cy="195401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Picture 2" descr="K:\angel_4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48" y="2786058"/>
            <a:ext cx="2786082" cy="278608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Picture 2" descr="C:\Documents and Settings\петр\Рабочий стол\през\Walk-02-june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43306" y="6072206"/>
            <a:ext cx="456041" cy="78579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000496" y="6457890"/>
            <a:ext cx="1285884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7" action="ppaction://hlinksldjump"/>
              </a:rPr>
              <a:t>В меню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ru-RU" sz="3600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Треугольник Паскаля </a:t>
            </a:r>
            <a:br>
              <a:rPr lang="ru-RU" sz="3600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ru-RU" sz="3600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(прямоугольный)</a:t>
            </a:r>
            <a:endParaRPr lang="ru-RU" sz="3600" b="1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4571967" y="2857496"/>
            <a:ext cx="457203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Принцип построения таблицы таков: в каждой клетке стоит сумма числа над ним и над ним слева.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643306" y="6286520"/>
            <a:ext cx="4260269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Треугольник Паскаля (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3" action="ppaction://hlinksldjump"/>
              </a:rPr>
              <a:t>равнобедренный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4" name="Picture 2" descr="K:\през\паскаль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1675" y="214290"/>
            <a:ext cx="2575091" cy="221457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6" name="Рисунок 45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 l="48824" t="31070" r="11812" b="16079"/>
          <a:stretch>
            <a:fillRect/>
          </a:stretch>
        </p:blipFill>
        <p:spPr bwMode="auto">
          <a:xfrm>
            <a:off x="500034" y="1428736"/>
            <a:ext cx="3929090" cy="4643470"/>
          </a:xfrm>
          <a:prstGeom prst="round2DiagRect">
            <a:avLst>
              <a:gd name="adj1" fmla="val 16667"/>
              <a:gd name="adj2" fmla="val 3208"/>
            </a:avLst>
          </a:prstGeom>
          <a:solidFill>
            <a:schemeClr val="accent1"/>
          </a:solidFill>
          <a:ln w="88900" cap="sq">
            <a:solidFill>
              <a:srgbClr val="FFFFFF"/>
            </a:solidFill>
            <a:bevel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401080" cy="1219200"/>
          </a:xfrm>
        </p:spPr>
        <p:txBody>
          <a:bodyPr>
            <a:normAutofit fontScale="90000"/>
          </a:bodyPr>
          <a:lstStyle/>
          <a:p>
            <a:r>
              <a:rPr lang="ru-RU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Формула бинома Ньютона и треугольник Паскаля.</a:t>
            </a:r>
            <a:endParaRPr lang="ru-RU" b="1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1095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1095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18" name="Группа 17"/>
          <p:cNvGrpSpPr/>
          <p:nvPr/>
        </p:nvGrpSpPr>
        <p:grpSpPr>
          <a:xfrm>
            <a:off x="0" y="1357298"/>
            <a:ext cx="8572528" cy="990601"/>
            <a:chOff x="0" y="1428736"/>
            <a:chExt cx="8572528" cy="990601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0" y="1428736"/>
              <a:ext cx="8572528" cy="95410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28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Обозначим число</a:t>
              </a:r>
              <a:r>
                <a:rPr lang="en-US" sz="28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, </a:t>
              </a:r>
              <a:r>
                <a:rPr lang="ru-RU" sz="28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стоящее на пересечении </a:t>
              </a:r>
              <a:r>
                <a:rPr lang="ru-RU" sz="2800" b="1" dirty="0" err="1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к-го</a:t>
              </a:r>
              <a:r>
                <a:rPr lang="ru-RU" sz="28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 столбца и </a:t>
              </a:r>
              <a:r>
                <a:rPr lang="en-US" sz="28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n</a:t>
              </a:r>
              <a:r>
                <a:rPr lang="ru-RU" sz="28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-ой строки за</a:t>
              </a:r>
              <a:endPara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pic>
          <p:nvPicPr>
            <p:cNvPr id="2059" name="Picture 11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000892" y="1928802"/>
              <a:ext cx="385814" cy="490535"/>
            </a:xfrm>
            <a:prstGeom prst="rect">
              <a:avLst/>
            </a:prstGeom>
            <a:noFill/>
          </p:spPr>
        </p:pic>
      </p:grp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0" y="1304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2571744"/>
            <a:ext cx="6786610" cy="435737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006329" y="2967335"/>
            <a:ext cx="193264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Действительно</a:t>
            </a:r>
            <a:r>
              <a:rPr lang="en-U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endParaRPr lang="ru-RU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1" name="Прямоугольник 140"/>
          <p:cNvSpPr/>
          <p:nvPr/>
        </p:nvSpPr>
        <p:spPr>
          <a:xfrm>
            <a:off x="571472" y="3286124"/>
            <a:ext cx="1930337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0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</a:p>
          <a:p>
            <a:r>
              <a:rPr lang="en-US" sz="40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1 1</a:t>
            </a:r>
          </a:p>
          <a:p>
            <a:r>
              <a:rPr lang="en-US" sz="40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r>
              <a:rPr lang="en-US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40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r>
              <a:rPr lang="en-US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40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</a:p>
          <a:p>
            <a:r>
              <a:rPr lang="en-US" sz="40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r>
              <a:rPr lang="en-US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r>
              <a:rPr lang="en-US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40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r>
              <a:rPr lang="en-US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40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</a:p>
          <a:p>
            <a:r>
              <a:rPr lang="en-US" sz="40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r>
              <a:rPr lang="en-US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40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r>
              <a:rPr lang="en-US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4000" b="1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</a:t>
            </a:r>
            <a:r>
              <a:rPr lang="en-US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4000" b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r>
              <a:rPr lang="en-US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40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endParaRPr lang="ru-RU" sz="40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3" name="Прямоугольник 142"/>
          <p:cNvSpPr/>
          <p:nvPr/>
        </p:nvSpPr>
        <p:spPr>
          <a:xfrm>
            <a:off x="2428860" y="3286124"/>
            <a:ext cx="6605736" cy="30162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</a:t>
            </a:r>
            <a:r>
              <a:rPr kumimoji="0" lang="ru-RU" sz="4000" b="1" i="0" u="none" strike="noStrike" cap="none" spc="50" normalizeH="0" baseline="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</a:t>
            </a:r>
            <a:endParaRPr kumimoji="0" lang="en-US" sz="4000" b="1" i="0" u="none" strike="noStrike" cap="none" spc="50" normalizeH="0" baseline="0" dirty="0" smtClean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spc="50" normalizeH="0" baseline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en-US" sz="4000" b="1" i="0" u="none" strike="noStrike" cap="none" spc="50" normalizeH="0" baseline="0" dirty="0" err="1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a+b</a:t>
            </a:r>
            <a:r>
              <a:rPr kumimoji="0" lang="en-US" sz="4000" b="1" i="0" u="none" strike="noStrike" cap="none" spc="50" normalizeH="0" baseline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kumimoji="0" lang="en-US" sz="4000" b="1" i="0" u="none" strike="noStrike" cap="none" spc="50" normalizeH="0" baseline="3000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en-US" sz="4000" b="1" i="0" u="none" strike="noStrike" cap="none" spc="50" normalizeH="0" baseline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=</a:t>
            </a:r>
            <a:r>
              <a:rPr kumimoji="0" lang="ru-RU" sz="4000" b="1" i="0" u="none" strike="noStrike" cap="none" spc="50" normalizeH="0" baseline="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en-US" sz="4000" b="1" i="0" u="none" strike="noStrike" cap="none" spc="50" normalizeH="0" baseline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a+</a:t>
            </a:r>
            <a:r>
              <a:rPr kumimoji="0" lang="ru-RU" sz="4000" b="1" i="0" u="none" strike="noStrike" cap="none" spc="50" normalizeH="0" baseline="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en-US" sz="4000" b="1" i="0" u="none" strike="noStrike" cap="none" spc="50" normalizeH="0" baseline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</a:t>
            </a:r>
            <a:endParaRPr kumimoji="0" lang="ru-RU" sz="4000" b="1" i="0" u="none" strike="noStrike" cap="none" spc="50" normalizeH="0" baseline="0" dirty="0" smtClean="0">
              <a:ln w="11430"/>
              <a:solidFill>
                <a:schemeClr val="accent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spc="50" normalizeH="0" baseline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en-US" sz="4000" b="1" i="0" u="none" strike="noStrike" cap="none" spc="50" normalizeH="0" baseline="0" dirty="0" err="1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a+b</a:t>
            </a:r>
            <a:r>
              <a:rPr kumimoji="0" lang="en-US" sz="4000" b="1" i="0" u="none" strike="noStrike" cap="none" spc="50" normalizeH="0" baseline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kumimoji="0" lang="en-US" sz="4000" b="1" i="0" u="none" strike="noStrike" cap="none" spc="50" normalizeH="0" baseline="3000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en-US" sz="4000" b="1" i="0" u="none" strike="noStrike" cap="none" spc="50" normalizeH="0" baseline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=</a:t>
            </a:r>
            <a:r>
              <a:rPr kumimoji="0" lang="ru-RU" sz="4000" b="1" i="0" u="none" strike="noStrike" cap="none" spc="50" normalizeH="0" baseline="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en-US" sz="4000" b="1" i="0" u="none" strike="noStrike" cap="none" spc="50" normalizeH="0" baseline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en-US" sz="4000" b="1" i="0" u="none" strike="noStrike" cap="none" spc="50" normalizeH="0" baseline="3000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en-US" sz="4000" b="1" i="0" u="none" strike="noStrike" cap="none" spc="50" normalizeH="0" baseline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+</a:t>
            </a:r>
            <a:r>
              <a:rPr kumimoji="0" lang="en-US" sz="4000" b="1" i="0" u="none" strike="noStrike" cap="none" spc="50" normalizeH="0" baseline="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en-US" sz="4000" b="1" i="0" u="none" strike="noStrike" cap="none" spc="50" normalizeH="0" baseline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ab+</a:t>
            </a:r>
            <a:r>
              <a:rPr kumimoji="0" lang="ru-RU" sz="4000" b="1" i="0" u="none" strike="noStrike" cap="none" spc="50" normalizeH="0" baseline="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en-US" sz="4000" b="1" i="0" u="none" strike="noStrike" cap="none" spc="50" normalizeH="0" baseline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en-US" sz="4000" b="1" i="0" u="none" strike="noStrike" cap="none" spc="50" normalizeH="0" baseline="3000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</a:t>
            </a:r>
            <a:endParaRPr kumimoji="0" lang="ru-RU" sz="4000" b="1" i="0" u="none" strike="noStrike" cap="none" spc="50" normalizeH="0" baseline="0" dirty="0" smtClean="0">
              <a:ln w="11430"/>
              <a:solidFill>
                <a:schemeClr val="accent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spc="50" normalizeH="0" baseline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en-US" sz="4000" b="1" i="0" u="none" strike="noStrike" cap="none" spc="50" normalizeH="0" baseline="0" dirty="0" err="1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a+b</a:t>
            </a:r>
            <a:r>
              <a:rPr kumimoji="0" lang="en-US" sz="4000" b="1" i="0" u="none" strike="noStrike" cap="none" spc="50" normalizeH="0" baseline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kumimoji="0" lang="en-US" sz="4000" b="1" i="0" u="none" strike="noStrike" cap="none" spc="50" normalizeH="0" baseline="3000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en-US" sz="4000" b="1" i="0" u="none" strike="noStrike" cap="none" spc="50" normalizeH="0" baseline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=</a:t>
            </a:r>
            <a:r>
              <a:rPr kumimoji="0" lang="ru-RU" sz="4000" b="1" i="0" u="none" strike="noStrike" cap="none" spc="50" normalizeH="0" baseline="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en-US" sz="4000" b="1" i="0" u="none" strike="noStrike" cap="none" spc="50" normalizeH="0" baseline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en-US" sz="4000" b="1" i="0" u="none" strike="noStrike" cap="none" spc="50" normalizeH="0" baseline="3000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en-US" sz="4000" b="1" i="0" u="none" strike="noStrike" cap="none" spc="50" normalizeH="0" baseline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+</a:t>
            </a:r>
            <a:r>
              <a:rPr kumimoji="0" lang="en-US" sz="4000" b="1" i="0" u="none" strike="noStrike" cap="none" spc="50" normalizeH="0" baseline="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en-US" sz="4000" b="1" i="0" u="none" strike="noStrike" cap="none" spc="50" normalizeH="0" baseline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en-US" sz="4000" b="1" i="0" u="none" strike="noStrike" cap="none" spc="50" normalizeH="0" baseline="3000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en-US" sz="4000" b="1" i="0" u="none" strike="noStrike" cap="none" spc="50" normalizeH="0" baseline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b+</a:t>
            </a:r>
            <a:r>
              <a:rPr kumimoji="0" lang="en-US" sz="4000" b="1" i="0" u="none" strike="noStrike" cap="none" spc="50" normalizeH="0" baseline="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en-US" sz="4000" b="1" i="0" u="none" strike="noStrike" cap="none" spc="50" normalizeH="0" baseline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ab</a:t>
            </a:r>
            <a:r>
              <a:rPr kumimoji="0" lang="en-US" sz="4000" b="1" i="0" u="none" strike="noStrike" cap="none" spc="50" normalizeH="0" baseline="3000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en-US" sz="4000" b="1" i="0" u="none" strike="noStrike" cap="none" spc="50" normalizeH="0" baseline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+</a:t>
            </a:r>
            <a:r>
              <a:rPr kumimoji="0" lang="ru-RU" sz="4000" b="1" i="0" u="none" strike="noStrike" cap="none" spc="50" normalizeH="0" baseline="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en-US" sz="4000" b="1" i="0" u="none" strike="noStrike" cap="none" spc="50" normalizeH="0" baseline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en-US" sz="4000" b="1" i="0" u="none" strike="noStrike" cap="none" spc="50" normalizeH="0" baseline="3000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1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lang="en-US" sz="3100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a+b</a:t>
            </a:r>
            <a:r>
              <a:rPr lang="en-US" sz="31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lang="en-US" sz="3100" b="1" baseline="30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lang="en-US" sz="31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=</a:t>
            </a:r>
            <a:r>
              <a:rPr lang="ru-RU" sz="31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lang="en-US" sz="31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lang="en-US" sz="3100" b="1" baseline="30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lang="en-US" sz="31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+</a:t>
            </a:r>
            <a:r>
              <a:rPr lang="en-US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lang="en-US" sz="31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lang="en-US" sz="3100" b="1" baseline="30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lang="en-US" sz="31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b+</a:t>
            </a:r>
            <a:r>
              <a:rPr lang="en-US" sz="31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6</a:t>
            </a:r>
            <a:r>
              <a:rPr lang="en-US" sz="31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lang="en-US" sz="3100" b="1" baseline="30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lang="en-US" sz="31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lang="en-US" sz="3100" b="1" baseline="30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lang="en-US" sz="31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+</a:t>
            </a:r>
            <a:r>
              <a:rPr lang="en-US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lang="en-US" sz="31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ab</a:t>
            </a:r>
            <a:r>
              <a:rPr lang="en-US" sz="3100" b="1" baseline="30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lang="en-US" sz="31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+</a:t>
            </a:r>
            <a:r>
              <a:rPr lang="ru-RU" sz="31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en-US" sz="31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b</a:t>
            </a:r>
            <a:r>
              <a:rPr lang="en-US" sz="3100" b="1" baseline="30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4</a:t>
            </a:r>
            <a:endParaRPr lang="ru-RU" sz="3100" b="1" cap="none" spc="5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" name="Picture 2" descr="C:\Documents and Settings\петр\Рабочий стол\през\Walk-02-june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71736" y="6072206"/>
            <a:ext cx="456041" cy="785794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3071802" y="6457890"/>
            <a:ext cx="1285884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6" action="ppaction://hlinksldjump"/>
              </a:rPr>
              <a:t>В меню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" name="Picture 2" descr="K:\през\ньютон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15206" y="84648"/>
            <a:ext cx="1560053" cy="14155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-214338"/>
            <a:ext cx="8229600" cy="1219200"/>
          </a:xfrm>
        </p:spPr>
        <p:txBody>
          <a:bodyPr/>
          <a:lstStyle/>
          <a:p>
            <a:r>
              <a:rPr lang="ru-RU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Проведем эксперимент</a:t>
            </a:r>
            <a:endParaRPr lang="ru-RU" b="1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858016" y="428604"/>
          <a:ext cx="1925942" cy="5852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3303"/>
                <a:gridCol w="863438"/>
                <a:gridCol w="559201"/>
              </a:tblGrid>
              <a:tr h="280927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3B01AF"/>
                          </a:solidFill>
                        </a:rPr>
                        <a:t>0</a:t>
                      </a:r>
                      <a:endParaRPr lang="ru-RU" dirty="0">
                        <a:solidFill>
                          <a:srgbClr val="3B01A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0000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-4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280927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3B01AF"/>
                          </a:solidFill>
                        </a:rPr>
                        <a:t>1</a:t>
                      </a:r>
                      <a:endParaRPr lang="ru-RU" dirty="0">
                        <a:solidFill>
                          <a:srgbClr val="3B01A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0001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-2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280927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3B01AF"/>
                          </a:solidFill>
                        </a:rPr>
                        <a:t>2</a:t>
                      </a:r>
                      <a:endParaRPr lang="ru-RU" dirty="0">
                        <a:solidFill>
                          <a:srgbClr val="3B01A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0010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-2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280927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3B01AF"/>
                          </a:solidFill>
                        </a:rPr>
                        <a:t>3</a:t>
                      </a:r>
                      <a:endParaRPr lang="ru-RU" dirty="0">
                        <a:solidFill>
                          <a:srgbClr val="3B01A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0011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280927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3B01AF"/>
                          </a:solidFill>
                        </a:rPr>
                        <a:t>4</a:t>
                      </a:r>
                      <a:endParaRPr lang="ru-RU" dirty="0">
                        <a:solidFill>
                          <a:srgbClr val="3B01A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0100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-2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280927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3B01AF"/>
                          </a:solidFill>
                        </a:rPr>
                        <a:t>5</a:t>
                      </a:r>
                      <a:endParaRPr lang="ru-RU" dirty="0">
                        <a:solidFill>
                          <a:srgbClr val="3B01A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0101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280927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3B01AF"/>
                          </a:solidFill>
                        </a:rPr>
                        <a:t>6</a:t>
                      </a:r>
                      <a:endParaRPr lang="ru-RU" dirty="0">
                        <a:solidFill>
                          <a:srgbClr val="3B01A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0110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280927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3B01AF"/>
                          </a:solidFill>
                        </a:rPr>
                        <a:t>7</a:t>
                      </a:r>
                      <a:endParaRPr lang="ru-RU" dirty="0">
                        <a:solidFill>
                          <a:srgbClr val="3B01A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0111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2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280927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3B01AF"/>
                          </a:solidFill>
                        </a:rPr>
                        <a:t>8</a:t>
                      </a:r>
                      <a:endParaRPr lang="ru-RU" dirty="0">
                        <a:solidFill>
                          <a:srgbClr val="3B01A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1000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-2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280927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3B01AF"/>
                          </a:solidFill>
                        </a:rPr>
                        <a:t>9</a:t>
                      </a:r>
                      <a:endParaRPr lang="ru-RU" dirty="0">
                        <a:solidFill>
                          <a:srgbClr val="3B01A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1001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280927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3B01AF"/>
                          </a:solidFill>
                        </a:rPr>
                        <a:t>10</a:t>
                      </a:r>
                      <a:endParaRPr lang="ru-RU" dirty="0">
                        <a:solidFill>
                          <a:srgbClr val="3B01A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1010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280927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3B01AF"/>
                          </a:solidFill>
                        </a:rPr>
                        <a:t>11</a:t>
                      </a:r>
                      <a:endParaRPr lang="ru-RU" dirty="0">
                        <a:solidFill>
                          <a:srgbClr val="3B01A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1011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2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280927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3B01AF"/>
                          </a:solidFill>
                        </a:rPr>
                        <a:t>12</a:t>
                      </a:r>
                      <a:endParaRPr lang="ru-RU" dirty="0">
                        <a:solidFill>
                          <a:srgbClr val="3B01A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1100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280927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3B01AF"/>
                          </a:solidFill>
                        </a:rPr>
                        <a:t>13</a:t>
                      </a:r>
                      <a:endParaRPr lang="ru-RU" dirty="0">
                        <a:solidFill>
                          <a:srgbClr val="3B01A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1101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2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280927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3B01AF"/>
                          </a:solidFill>
                        </a:rPr>
                        <a:t>14</a:t>
                      </a:r>
                      <a:endParaRPr lang="ru-RU" dirty="0">
                        <a:solidFill>
                          <a:srgbClr val="3B01A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1110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2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280927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3B01AF"/>
                          </a:solidFill>
                        </a:rPr>
                        <a:t>15</a:t>
                      </a:r>
                      <a:endParaRPr lang="ru-RU" dirty="0">
                        <a:solidFill>
                          <a:srgbClr val="3B01A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1111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4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85720" y="928670"/>
            <a:ext cx="6572296" cy="39703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 нас есть 16 различных траекторий  блуждания точки для 4 шагов. Пронумеруем их от </a:t>
            </a:r>
            <a:r>
              <a:rPr lang="ru-RU" sz="2800" b="1" dirty="0" smtClean="0">
                <a:ln w="11430"/>
                <a:solidFill>
                  <a:srgbClr val="3B01A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0 до 15 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представим в </a:t>
            </a:r>
            <a:r>
              <a:rPr lang="ru-RU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двоичной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системе счисления .  Цифра 0 означает</a:t>
            </a: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точка идет на 1 вниз</a:t>
            </a: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цифра 1</a:t>
            </a: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соответственно</a:t>
            </a: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на 1 вверх.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</a:t>
            </a:r>
            <a:r>
              <a:rPr lang="ru-RU" sz="2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столбце 3 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показаны конечные положения точки через 4 шага.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500174"/>
            <a:ext cx="642942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Будем наугад вытаскивать карточки из набора и вести учет появлениям чисел из 3 столбика. Подсчитаем относительную частоту и сравним с </a:t>
            </a:r>
            <a:r>
              <a:rPr lang="ru-RU" sz="3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расчитанной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 descr="C:\Documents and Settings\петр\Рабочий стол\през\2comp4.gif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5429264"/>
            <a:ext cx="928694" cy="928694"/>
          </a:xfrm>
          <a:prstGeom prst="rect">
            <a:avLst/>
          </a:prstGeom>
          <a:noFill/>
        </p:spPr>
      </p:pic>
      <p:sp>
        <p:nvSpPr>
          <p:cNvPr id="8" name="Выноска-облако 7"/>
          <p:cNvSpPr/>
          <p:nvPr/>
        </p:nvSpPr>
        <p:spPr>
          <a:xfrm>
            <a:off x="4929190" y="4857760"/>
            <a:ext cx="1271590" cy="612648"/>
          </a:xfrm>
          <a:prstGeom prst="cloudCallout">
            <a:avLst>
              <a:gd name="adj1" fmla="val -73059"/>
              <a:gd name="adj2" fmla="val 111604"/>
            </a:avLst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трелка углом 8"/>
          <p:cNvSpPr/>
          <p:nvPr/>
        </p:nvSpPr>
        <p:spPr>
          <a:xfrm>
            <a:off x="2714612" y="5643578"/>
            <a:ext cx="956692" cy="868680"/>
          </a:xfrm>
          <a:prstGeom prst="bentArrow">
            <a:avLst/>
          </a:prstGeom>
          <a:gradFill>
            <a:gsLst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hlinkClick r:id="rId4" action="ppaction://hlinksldjump"/>
              </a:rPr>
              <a:t>00010101010</a:t>
            </a:r>
            <a:r>
              <a:rPr lang="ru-RU" dirty="0" smtClean="0">
                <a:solidFill>
                  <a:schemeClr val="tx1"/>
                </a:solidFill>
              </a:rPr>
              <a:t>…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" name="Picture 79" descr="коф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57818" y="5000636"/>
            <a:ext cx="438585" cy="368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2285984" y="6519446"/>
            <a:ext cx="17969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Пример перевода</a:t>
            </a:r>
            <a:endParaRPr lang="ru-RU" sz="1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петр\Рабочий стол\през\ТРЕУГ 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0821"/>
            <a:ext cx="9144000" cy="6777179"/>
          </a:xfrm>
          <a:prstGeom prst="rect">
            <a:avLst/>
          </a:prstGeom>
          <a:noFill/>
        </p:spPr>
      </p:pic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1357257" y="4857760"/>
            <a:ext cx="778674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3" action="ppaction://hlinksldjump"/>
              </a:rPr>
              <a:t>Гарднер</a:t>
            </a:r>
            <a:r>
              <a:rPr lang="ru-RU" sz="3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3" action="ppaction://hlinksldjump"/>
              </a:rPr>
              <a:t> о треугольнике Паскаля</a:t>
            </a:r>
            <a:endParaRPr lang="ru-RU" sz="32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hlinkClick r:id="rId4" action="ppaction://hlinksldjump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71638" y="4000504"/>
            <a:ext cx="707236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4" action="ppaction://hlinksldjump"/>
              </a:rPr>
              <a:t>История о треугольнике </a:t>
            </a:r>
            <a:r>
              <a:rPr lang="en-US" sz="3200" b="1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4" action="ppaction://hlinksldjump"/>
              </a:rPr>
              <a:t>…</a:t>
            </a:r>
            <a:r>
              <a:rPr lang="ru-RU" sz="3200" b="1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4" action="ppaction://hlinksldjump"/>
              </a:rPr>
              <a:t>?</a:t>
            </a:r>
            <a:endParaRPr lang="ru-RU" sz="3200" b="1" spc="50" dirty="0" smtClean="0">
              <a:ln w="11430"/>
              <a:solidFill>
                <a:srgbClr val="FFC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5984" y="3000372"/>
            <a:ext cx="452322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solidFill>
                  <a:schemeClr val="bg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5" action="ppaction://hlinksldjump"/>
              </a:rPr>
              <a:t>Немного «волшебства»</a:t>
            </a:r>
            <a:endParaRPr lang="ru-RU" sz="3200" b="1" spc="50" dirty="0" smtClean="0">
              <a:ln w="11430"/>
              <a:solidFill>
                <a:schemeClr val="bg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i="1" dirty="0" smtClean="0"/>
          </a:p>
          <a:p>
            <a:pPr lvl="0"/>
            <a:r>
              <a:rPr lang="ru-RU" i="1" dirty="0" smtClean="0"/>
              <a:t>В.А.Успенский «Треугольник Паскаля» М. «Наука». Главная редакция физико-математической литературы, 1979</a:t>
            </a:r>
          </a:p>
          <a:p>
            <a:pPr lvl="0"/>
            <a:r>
              <a:rPr lang="ru-RU" i="1" dirty="0" smtClean="0"/>
              <a:t>А.Н.Колмогоров и др. «Введение в теорию вероятностей» М. «Наука». Главная редакция физико-математической литературы, 1982</a:t>
            </a:r>
          </a:p>
          <a:p>
            <a:pPr lvl="0"/>
            <a:r>
              <a:rPr lang="ru-RU" i="1" dirty="0" smtClean="0"/>
              <a:t>Ф. </a:t>
            </a:r>
            <a:r>
              <a:rPr lang="ru-RU" i="1" dirty="0" err="1" smtClean="0"/>
              <a:t>Мостеллер</a:t>
            </a:r>
            <a:r>
              <a:rPr lang="ru-RU" i="1" dirty="0" smtClean="0"/>
              <a:t> «50 занимательных вероятностных задач с решениями» М. «Наука».Главная редакция физико-математической литературы, 1975</a:t>
            </a:r>
          </a:p>
          <a:p>
            <a:pPr lvl="0"/>
            <a:r>
              <a:rPr lang="ru-RU" i="1" dirty="0" smtClean="0"/>
              <a:t>Я.И. Перельмана «Живая математика» М. Государственное издательство физико-математической литературы, 1962</a:t>
            </a:r>
          </a:p>
          <a:p>
            <a:pPr lvl="0"/>
            <a:r>
              <a:rPr lang="ru-RU" i="1" dirty="0" smtClean="0"/>
              <a:t>С.Ф. Фомин «Системы счисления» М. «Наука». Главная редакция физико-математической литературы, 1968</a:t>
            </a:r>
          </a:p>
          <a:p>
            <a:pPr lvl="0"/>
            <a:r>
              <a:rPr lang="ru-RU" i="1" dirty="0" smtClean="0"/>
              <a:t>Сайт </a:t>
            </a:r>
            <a:r>
              <a:rPr lang="en-US" i="1" dirty="0" smtClean="0"/>
              <a:t>http</a:t>
            </a:r>
            <a:r>
              <a:rPr lang="ru-RU" i="1" dirty="0" smtClean="0"/>
              <a:t>://</a:t>
            </a:r>
            <a:r>
              <a:rPr lang="en-US" i="1" dirty="0" err="1" smtClean="0"/>
              <a:t>arbuz</a:t>
            </a:r>
            <a:r>
              <a:rPr lang="ru-RU" i="1" dirty="0" smtClean="0"/>
              <a:t>.</a:t>
            </a:r>
            <a:r>
              <a:rPr lang="en-US" i="1" dirty="0" err="1" smtClean="0"/>
              <a:t>narod</a:t>
            </a:r>
            <a:r>
              <a:rPr lang="ru-RU" i="1" dirty="0" smtClean="0"/>
              <a:t>.</a:t>
            </a:r>
            <a:r>
              <a:rPr lang="en-US" i="1" dirty="0" err="1" smtClean="0"/>
              <a:t>ru</a:t>
            </a:r>
            <a:endParaRPr lang="ru-RU" i="1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advClick="0"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Определения вероятности</a:t>
            </a:r>
            <a:endParaRPr lang="ru-RU" b="1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428736"/>
            <a:ext cx="8358246" cy="40318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 классическом определении вероятность события определяется равенством Р(А)=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m/n,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где 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– число равновозможных исходов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 -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число благоприятных для него исходов.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Например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A-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игральном кубике выпало четное число очков. Всего равновозможных исходов – 6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благоприятных-3 (выпадение 2 или 4 или 6). 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P(A)=3/6=1/2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1643050"/>
            <a:ext cx="7852083" cy="40318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Относительная частота события А определяется равенством 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W(A)=m/n,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где 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общее число произведенных испытаний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число испытаний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 которых событие А наступило. При статистическом определении в качестве вероятности события принимают его относительную частоту.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3857620" y="6072206"/>
            <a:ext cx="1779853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3" action="ppaction://hlinksldjump"/>
              </a:rPr>
              <a:t>Назад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Picture 2" descr="C:\Documents and Settings\петр\Рабочий стол\през\Walk-02-june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6072206"/>
            <a:ext cx="456041" cy="785794"/>
          </a:xfrm>
          <a:prstGeom prst="rect">
            <a:avLst/>
          </a:prstGeom>
          <a:noFill/>
        </p:spPr>
      </p:pic>
      <p:pic>
        <p:nvPicPr>
          <p:cNvPr id="1026" name="Picture 2" descr="C:\Documents and Settings\петр\Рабочий стол\през\peop00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15206" y="357166"/>
            <a:ext cx="1428750" cy="952500"/>
          </a:xfrm>
          <a:prstGeom prst="rect">
            <a:avLst/>
          </a:prstGeom>
          <a:noFill/>
        </p:spPr>
      </p:pic>
      <p:sp>
        <p:nvSpPr>
          <p:cNvPr id="7" name="Місце для нижнього колонтитула 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28596" y="714356"/>
            <a:ext cx="8229600" cy="40010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Хочешь быть умным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научись </a:t>
            </a:r>
          </a:p>
          <a:p>
            <a:pPr algn="ctr">
              <a:buNone/>
            </a:pP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разумно спрашивать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</a:p>
          <a:p>
            <a:pPr algn="ctr">
              <a:buNone/>
            </a:pP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внимательно слушать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endParaRPr lang="ru-RU" sz="3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спокойно отвечать и</a:t>
            </a:r>
          </a:p>
          <a:p>
            <a:pPr algn="ctr">
              <a:buNone/>
            </a:pP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переставать говорить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</a:t>
            </a:r>
            <a:endParaRPr lang="ru-RU" sz="3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r">
              <a:buNone/>
            </a:pP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когда нечего сказать.</a:t>
            </a:r>
          </a:p>
          <a:p>
            <a:pPr algn="r">
              <a:buNone/>
            </a:pP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И. ЛАФАТЕР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K:\през\лафатер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286124"/>
            <a:ext cx="2428892" cy="325798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0"/>
                            </p:stCondLst>
                            <p:childTnLst>
                              <p:par>
                                <p:cTn id="4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-214338"/>
            <a:ext cx="8229600" cy="1219200"/>
          </a:xfrm>
        </p:spPr>
        <p:txBody>
          <a:bodyPr/>
          <a:lstStyle/>
          <a:p>
            <a:r>
              <a:rPr lang="ru-RU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Геометрическая вероятность</a:t>
            </a:r>
            <a:endParaRPr lang="ru-RU" b="1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000108"/>
            <a:ext cx="8215370" cy="50167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Пусть плоская фигура 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составляет часть плоской фигуры 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 На фигуру 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наугад брошена точка. Предполагая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что вероятность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попадания брошенной точки на фигуру 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пропорциональна площади этой фигуры и не зависит ни от её расположения относительно 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G,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ни от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формы 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g,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то вероятность попадания точки в фигуру 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определяется по формуле 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P=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площадь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g/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площадь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57620" y="6072206"/>
            <a:ext cx="127631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3" action="ppaction://hlinksldjump"/>
              </a:rPr>
              <a:t>Н</a:t>
            </a:r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3" action="ppaction://hlinksldjump"/>
              </a:rPr>
              <a:t>азад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петр\Рабочий стол\през\Walk-02-june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5996350"/>
            <a:ext cx="500065" cy="86165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00496" y="3857628"/>
            <a:ext cx="127631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2" action="ppaction://hlinksldjump"/>
              </a:rPr>
              <a:t>Н</a:t>
            </a:r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2" action="ppaction://hlinksldjump"/>
              </a:rPr>
              <a:t>азад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Picture 2" descr="C:\Documents and Settings\петр\Рабочий стол\през\Walk-02-june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3781772"/>
            <a:ext cx="500065" cy="861650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advClick="0">
    <p:randomBa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-214338"/>
            <a:ext cx="8229600" cy="1219200"/>
          </a:xfrm>
        </p:spPr>
        <p:txBody>
          <a:bodyPr>
            <a:normAutofit/>
          </a:bodyPr>
          <a:lstStyle/>
          <a:p>
            <a:r>
              <a:rPr lang="ru-RU" sz="3400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Треугольник  Паскаля (равнобедренный)</a:t>
            </a:r>
            <a:endParaRPr lang="ru-RU" sz="3400" b="1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06329" y="2967335"/>
            <a:ext cx="184730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57620" y="6072206"/>
            <a:ext cx="127631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3" action="ppaction://hlinksldjump"/>
              </a:rPr>
              <a:t>Н</a:t>
            </a:r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3" action="ppaction://hlinksldjump"/>
              </a:rPr>
              <a:t>азад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Picture 2" descr="C:\Documents and Settings\петр\Рабочий стол\през\Walk-02-june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5996350"/>
            <a:ext cx="500065" cy="861650"/>
          </a:xfrm>
          <a:prstGeom prst="rect">
            <a:avLst/>
          </a:prstGeom>
          <a:noFill/>
        </p:spPr>
      </p:pic>
      <p:pic>
        <p:nvPicPr>
          <p:cNvPr id="9" name="Рисунок 8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055" t="25641" r="24639" b="18590"/>
          <a:stretch>
            <a:fillRect/>
          </a:stretch>
        </p:blipFill>
        <p:spPr bwMode="auto">
          <a:xfrm>
            <a:off x="285720" y="1142984"/>
            <a:ext cx="8358246" cy="4857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bliqueTopLeft"/>
            <a:lightRig rig="threePt" dir="t"/>
          </a:scene3d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340519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Пример перевода в двоичную систему счисления числа 10:</a:t>
            </a:r>
          </a:p>
          <a:p>
            <a:pPr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10:2=5 (остаток 0)</a:t>
            </a:r>
          </a:p>
          <a:p>
            <a:pPr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5:2=2 (остаток 1)</a:t>
            </a:r>
          </a:p>
          <a:p>
            <a:pPr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2:2=1 (остаток  0)</a:t>
            </a:r>
          </a:p>
          <a:p>
            <a:pPr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1:2=0 (остаток 1)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Двоичная система счисления</a:t>
            </a:r>
            <a:endParaRPr lang="ru-RU" b="1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43372" y="328612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1</a:t>
            </a:r>
            <a:endParaRPr lang="ru-RU" sz="6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72066" y="328612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0</a:t>
            </a:r>
            <a:endParaRPr lang="ru-RU" sz="6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000760" y="328612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1</a:t>
            </a:r>
            <a:endParaRPr lang="ru-RU" sz="6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929454" y="328612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0</a:t>
            </a:r>
            <a:endParaRPr lang="ru-RU" sz="6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786182" y="5790872"/>
            <a:ext cx="127631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3" action="ppaction://hlinksldjump"/>
              </a:rPr>
              <a:t>Н</a:t>
            </a:r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3" action="ppaction://hlinksldjump"/>
              </a:rPr>
              <a:t>азад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Picture 2" descr="C:\Documents and Settings\петр\Рабочий стол\през\Walk-02-june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5715016"/>
            <a:ext cx="500065" cy="861650"/>
          </a:xfrm>
          <a:prstGeom prst="rect">
            <a:avLst/>
          </a:prstGeom>
          <a:noFill/>
        </p:spPr>
      </p:pic>
      <p:sp>
        <p:nvSpPr>
          <p:cNvPr id="10" name="Місце для нижнього колонтитула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219200"/>
          </a:xfrm>
        </p:spPr>
        <p:txBody>
          <a:bodyPr/>
          <a:lstStyle/>
          <a:p>
            <a:r>
              <a:rPr lang="ru-RU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Мартин </a:t>
            </a:r>
            <a:r>
              <a:rPr lang="ru-RU" b="1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Гарднер</a:t>
            </a:r>
            <a:r>
              <a:rPr lang="ru-RU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:</a:t>
            </a:r>
            <a:endParaRPr lang="ru-RU" b="1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357298"/>
            <a:ext cx="8358246" cy="452431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Треугольник Паскаля так прост, что выписать его сможет даже десятилетний ребенок. В тоже время он таит в себе неисчерпаемые сокровища и связывает воедино различные аспекты математики, не имеющие на первый взгляд между собой ничего общего. Столь необычные свойства позволяют считать треугольник Паскаля одной из наиболее изящных схем во всей математике.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857620" y="6072206"/>
            <a:ext cx="127631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3" action="ppaction://hlinksldjump"/>
              </a:rPr>
              <a:t>Н</a:t>
            </a:r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3" action="ppaction://hlinksldjump"/>
              </a:rPr>
              <a:t>азад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Picture 2" descr="C:\Documents and Settings\петр\Рабочий стол\през\Walk-02-june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5996350"/>
            <a:ext cx="500065" cy="86165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Немного истории:</a:t>
            </a:r>
            <a:endParaRPr lang="ru-RU" b="1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285860"/>
            <a:ext cx="6286544" cy="526297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Font typeface="Wingdings" pitchFamily="2" charset="2"/>
              <a:buChar char="ü"/>
            </a:pP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Первое упоминание треугольной последовательности биномиальных коэффициентов встречается в комментарии индийского математика X в. </a:t>
            </a:r>
            <a:r>
              <a:rPr lang="ru-RU" sz="2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Халаюдхи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 </a:t>
            </a:r>
          </a:p>
          <a:p>
            <a:pPr>
              <a:buFont typeface="Wingdings" pitchFamily="2" charset="2"/>
              <a:buChar char="ü"/>
            </a:pP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Около 1100 года треугольник исследовал  Омар Хайям и в Иране это «треугольник Хайяма». </a:t>
            </a:r>
          </a:p>
          <a:p>
            <a:pPr>
              <a:buFont typeface="Wingdings" pitchFamily="2" charset="2"/>
              <a:buChar char="ü"/>
            </a:pP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Китае считают что изобрёл его китайский математик, Ян </a:t>
            </a:r>
            <a:r>
              <a:rPr lang="ru-RU" sz="2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Хуэй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(поэтому китайцы называют его треугольником Яна </a:t>
            </a:r>
            <a:r>
              <a:rPr lang="ru-RU" sz="2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Хуэя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1666869"/>
            <a:ext cx="2509524" cy="3903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7643834" y="5857892"/>
            <a:ext cx="127631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4" action="ppaction://hlinksldjump"/>
              </a:rPr>
              <a:t>Н</a:t>
            </a:r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4" action="ppaction://hlinksldjump"/>
              </a:rPr>
              <a:t>азад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Picture 2" descr="C:\Documents and Settings\петр\Рабочий стол\през\Walk-02-june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92" y="5782036"/>
            <a:ext cx="500065" cy="86165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0" y="1500174"/>
            <a:ext cx="650082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1655 году вышла книга Блеза Паскаля о треугольнике Паскаля, однако: 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3757610" cy="4572000"/>
          </a:xfrm>
        </p:spPr>
        <p:txBody>
          <a:bodyPr/>
          <a:lstStyle/>
          <a:p>
            <a:pPr marL="609600" indent="-609600" algn="ctr">
              <a:buFont typeface="Wingdings" pitchFamily="2" charset="2"/>
              <a:buNone/>
            </a:pPr>
            <a:endParaRPr lang="ru-RU" sz="2400" dirty="0"/>
          </a:p>
          <a:p>
            <a:pPr marL="609600" indent="-609600" algn="ctr">
              <a:buFont typeface="Wingdings" pitchFamily="2" charset="2"/>
              <a:buNone/>
            </a:pPr>
            <a:r>
              <a:rPr lang="ru-RU" sz="2400" dirty="0"/>
              <a:t>1</a:t>
            </a:r>
          </a:p>
          <a:p>
            <a:pPr marL="609600" indent="-609600" algn="ctr">
              <a:buFont typeface="Wingdings" pitchFamily="2" charset="2"/>
              <a:buNone/>
            </a:pPr>
            <a:r>
              <a:rPr lang="ru-RU" sz="2400" dirty="0"/>
              <a:t>1   1</a:t>
            </a:r>
          </a:p>
          <a:p>
            <a:pPr marL="609600" indent="-609600" algn="ctr">
              <a:buFont typeface="Wingdings" pitchFamily="2" charset="2"/>
              <a:buNone/>
            </a:pPr>
            <a:r>
              <a:rPr lang="ru-RU" sz="2400" dirty="0"/>
              <a:t>1   2   1</a:t>
            </a:r>
          </a:p>
          <a:p>
            <a:pPr marL="609600" indent="-609600" algn="ctr">
              <a:buFont typeface="Wingdings" pitchFamily="2" charset="2"/>
              <a:buNone/>
            </a:pPr>
            <a:r>
              <a:rPr lang="ru-RU" sz="2400" dirty="0"/>
              <a:t>1   3   3   1</a:t>
            </a:r>
          </a:p>
          <a:p>
            <a:pPr marL="609600" indent="-609600" algn="ctr">
              <a:buFont typeface="Wingdings" pitchFamily="2" charset="2"/>
              <a:buNone/>
            </a:pPr>
            <a:r>
              <a:rPr lang="ru-RU" sz="2400" dirty="0"/>
              <a:t>1   4   6   4   1</a:t>
            </a:r>
          </a:p>
          <a:p>
            <a:pPr marL="609600" indent="-609600" algn="ctr">
              <a:buFont typeface="Wingdings" pitchFamily="2" charset="2"/>
              <a:buNone/>
            </a:pPr>
            <a:r>
              <a:rPr lang="ru-RU" sz="2400" dirty="0"/>
              <a:t>1   5   10  10   5   1</a:t>
            </a:r>
          </a:p>
          <a:p>
            <a:pPr marL="609600" indent="-609600" algn="ctr">
              <a:buFont typeface="Wingdings" pitchFamily="2" charset="2"/>
              <a:buNone/>
            </a:pPr>
            <a:r>
              <a:rPr lang="ru-RU" sz="2400" dirty="0"/>
              <a:t>1   6  15   20  15   6   1</a:t>
            </a:r>
          </a:p>
          <a:p>
            <a:pPr marL="609600" indent="-609600" algn="ctr">
              <a:buFont typeface="Wingdings" pitchFamily="2" charset="2"/>
              <a:buNone/>
            </a:pPr>
            <a:r>
              <a:rPr lang="ru-RU" sz="2400" dirty="0"/>
              <a:t>1   7   21  35  35  21   7   1</a:t>
            </a:r>
          </a:p>
          <a:p>
            <a:pPr marL="609600" indent="-609600" algn="ctr">
              <a:buFont typeface="Wingdings" pitchFamily="2" charset="2"/>
              <a:buNone/>
            </a:pPr>
            <a:r>
              <a:rPr lang="ru-RU" sz="2400" dirty="0"/>
              <a:t>…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Сумма</a:t>
            </a:r>
            <a:endParaRPr lang="ru-RU" b="1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71802" y="1571612"/>
            <a:ext cx="5572164" cy="78175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Давайте вычислим сумму натуральных чисел от 1 до 6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000364" y="3429000"/>
            <a:ext cx="542928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Спускаемся вниз до 6 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rot="16200000" flipH="1">
            <a:off x="1714480" y="3214686"/>
            <a:ext cx="2143140" cy="100013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3000364" y="4857760"/>
            <a:ext cx="428628" cy="14287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Овал 23"/>
          <p:cNvSpPr/>
          <p:nvPr/>
        </p:nvSpPr>
        <p:spPr>
          <a:xfrm>
            <a:off x="2786050" y="5072074"/>
            <a:ext cx="428628" cy="41433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6715140" y="5647996"/>
            <a:ext cx="127631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3" action="ppaction://hlinksldjump"/>
              </a:rPr>
              <a:t>Н</a:t>
            </a:r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3" action="ppaction://hlinksldjump"/>
              </a:rPr>
              <a:t>азад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6" name="Picture 2" descr="C:\Documents and Settings\петр\Рабочий стол\през\Walk-02-june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5572140"/>
            <a:ext cx="500065" cy="86165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K:\през\треуг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1857364"/>
            <a:ext cx="4077193" cy="27860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Треугольные числа</a:t>
            </a:r>
            <a:endParaRPr lang="ru-RU" b="1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055" t="25641" r="24639" b="18590"/>
          <a:stretch>
            <a:fillRect/>
          </a:stretch>
        </p:blipFill>
        <p:spPr bwMode="auto">
          <a:xfrm>
            <a:off x="428596" y="1785926"/>
            <a:ext cx="6215106" cy="46434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1571604" y="3428976"/>
            <a:ext cx="4143404" cy="271464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1785918" y="3143248"/>
            <a:ext cx="4143404" cy="271464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0800000">
            <a:off x="3286116" y="2643182"/>
            <a:ext cx="3000396" cy="142876"/>
          </a:xfrm>
          <a:prstGeom prst="straightConnector1">
            <a:avLst/>
          </a:prstGeom>
          <a:ln>
            <a:solidFill>
              <a:srgbClr val="01072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0800000">
            <a:off x="3500430" y="3143248"/>
            <a:ext cx="2071702" cy="71438"/>
          </a:xfrm>
          <a:prstGeom prst="straightConnector1">
            <a:avLst/>
          </a:prstGeom>
          <a:ln>
            <a:solidFill>
              <a:srgbClr val="01072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0800000" flipV="1">
            <a:off x="3929058" y="3714752"/>
            <a:ext cx="1214446" cy="71438"/>
          </a:xfrm>
          <a:prstGeom prst="straightConnector1">
            <a:avLst/>
          </a:prstGeom>
          <a:ln>
            <a:solidFill>
              <a:srgbClr val="01072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7215206" y="5715016"/>
            <a:ext cx="127631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5" action="ppaction://hlinksldjump"/>
              </a:rPr>
              <a:t>Н</a:t>
            </a:r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5" action="ppaction://hlinksldjump"/>
              </a:rPr>
              <a:t>азад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4" name="Picture 2" descr="C:\Documents and Settings\петр\Рабочий стол\през\Walk-02-june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86578" y="5643578"/>
            <a:ext cx="500065" cy="861650"/>
          </a:xfrm>
          <a:prstGeom prst="rect">
            <a:avLst/>
          </a:prstGeom>
          <a:noFill/>
        </p:spPr>
      </p:pic>
      <p:sp>
        <p:nvSpPr>
          <p:cNvPr id="15" name="Горизонтальный свиток 14"/>
          <p:cNvSpPr/>
          <p:nvPr/>
        </p:nvSpPr>
        <p:spPr>
          <a:xfrm>
            <a:off x="5214910" y="0"/>
            <a:ext cx="3929090" cy="2576572"/>
          </a:xfrm>
          <a:prstGeom prst="horizontalScroll">
            <a:avLst/>
          </a:prstGeom>
          <a:scene3d>
            <a:camera prst="perspectiveHeroicExtremeRightFacing"/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Цифры (числа) не управляют миром, но они показывают, как управляется мир.</a:t>
            </a:r>
          </a:p>
          <a:p>
            <a:pPr algn="r"/>
            <a:r>
              <a:rPr lang="ru-RU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И. Гете</a:t>
            </a:r>
            <a:endParaRPr lang="ru-RU" sz="2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14488"/>
            <a:ext cx="5043494" cy="4381512"/>
          </a:xfrm>
        </p:spPr>
        <p:txBody>
          <a:bodyPr>
            <a:normAutofit fontScale="92500" lnSpcReduction="10000"/>
          </a:bodyPr>
          <a:lstStyle/>
          <a:p>
            <a:pPr marL="609600" indent="-609600" algn="ctr">
              <a:buFont typeface="Wingdings" pitchFamily="2" charset="2"/>
              <a:buNone/>
            </a:pPr>
            <a:endParaRPr lang="ru-RU" sz="2400" dirty="0"/>
          </a:p>
          <a:p>
            <a:pPr marL="609600" indent="-609600" algn="ctr">
              <a:buFont typeface="Wingdings" pitchFamily="2" charset="2"/>
              <a:buNone/>
            </a:pPr>
            <a:endParaRPr lang="ru-RU" sz="2400" dirty="0"/>
          </a:p>
          <a:p>
            <a:pPr marL="609600" indent="-609600" algn="ctr">
              <a:buFont typeface="Wingdings" pitchFamily="2" charset="2"/>
              <a:buNone/>
            </a:pPr>
            <a:r>
              <a:rPr lang="ru-RU" sz="2800" dirty="0"/>
              <a:t>1   1</a:t>
            </a:r>
          </a:p>
          <a:p>
            <a:pPr marL="609600" indent="-609600" algn="ctr">
              <a:buFont typeface="Wingdings" pitchFamily="2" charset="2"/>
              <a:buNone/>
            </a:pPr>
            <a:r>
              <a:rPr lang="ru-RU" sz="2800" dirty="0"/>
              <a:t>1   2   1</a:t>
            </a:r>
          </a:p>
          <a:p>
            <a:pPr marL="609600" indent="-609600" algn="ctr">
              <a:buFont typeface="Wingdings" pitchFamily="2" charset="2"/>
              <a:buNone/>
            </a:pPr>
            <a:r>
              <a:rPr lang="ru-RU" sz="2800" dirty="0"/>
              <a:t>1   3   3   1</a:t>
            </a:r>
          </a:p>
          <a:p>
            <a:pPr marL="609600" indent="-609600" algn="ctr">
              <a:buFont typeface="Wingdings" pitchFamily="2" charset="2"/>
              <a:buNone/>
            </a:pPr>
            <a:r>
              <a:rPr lang="ru-RU" sz="2800" dirty="0"/>
              <a:t>1   4   6   4   1</a:t>
            </a:r>
          </a:p>
          <a:p>
            <a:pPr marL="609600" indent="-609600" algn="ctr">
              <a:buFont typeface="Wingdings" pitchFamily="2" charset="2"/>
              <a:buNone/>
            </a:pPr>
            <a:r>
              <a:rPr lang="ru-RU" sz="2800" dirty="0"/>
              <a:t>1   5   10  10   5   1</a:t>
            </a:r>
          </a:p>
          <a:p>
            <a:pPr marL="609600" indent="-609600" algn="ctr">
              <a:buFont typeface="Wingdings" pitchFamily="2" charset="2"/>
              <a:buNone/>
            </a:pPr>
            <a:r>
              <a:rPr lang="ru-RU" sz="2800" dirty="0"/>
              <a:t>1   6  15   20  15   6   1</a:t>
            </a:r>
          </a:p>
          <a:p>
            <a:pPr marL="609600" indent="-609600" algn="ctr">
              <a:buFont typeface="Wingdings" pitchFamily="2" charset="2"/>
              <a:buNone/>
            </a:pPr>
            <a:r>
              <a:rPr lang="ru-RU" sz="2800" dirty="0"/>
              <a:t>1   7   21  35  35  21   7   1</a:t>
            </a:r>
          </a:p>
          <a:p>
            <a:pPr marL="609600" indent="-609600" algn="ctr">
              <a:buFont typeface="Wingdings" pitchFamily="2" charset="2"/>
              <a:buNone/>
            </a:pPr>
            <a:r>
              <a:rPr lang="ru-RU" sz="2400" dirty="0"/>
              <a:t>…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571636"/>
          </a:xfrm>
        </p:spPr>
        <p:txBody>
          <a:bodyPr>
            <a:normAutofit fontScale="90000"/>
          </a:bodyPr>
          <a:lstStyle/>
          <a:p>
            <a:r>
              <a:rPr lang="ru-RU" sz="3600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 классе 7 человек хорошо бегают</a:t>
            </a:r>
            <a:r>
              <a:rPr sz="3600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, </a:t>
            </a:r>
            <a:r>
              <a:rPr lang="ru-RU" sz="3600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из них нужно выбрать 2  на соревнования. Сколькими способами это можно сделать?</a:t>
            </a:r>
            <a:endParaRPr lang="ru-RU" sz="3600" b="1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1214414" y="5286388"/>
            <a:ext cx="3571900" cy="7143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4857752" y="5000636"/>
            <a:ext cx="176548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7-я строка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1750199" y="3679033"/>
            <a:ext cx="2928958" cy="142876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 rot="18202203">
            <a:off x="911232" y="2650402"/>
            <a:ext cx="238244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2-я диагональ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3714744" y="3786190"/>
            <a:ext cx="1500198" cy="1357322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4714876" y="3143248"/>
            <a:ext cx="101252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ответ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715140" y="5647996"/>
            <a:ext cx="127631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3" action="ppaction://hlinksldjump"/>
              </a:rPr>
              <a:t>Н</a:t>
            </a:r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3" action="ppaction://hlinksldjump"/>
              </a:rPr>
              <a:t>азад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" name="Picture 2" descr="C:\Documents and Settings\петр\Рабочий стол\през\Walk-02-june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5572140"/>
            <a:ext cx="500065" cy="86165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562088"/>
          </a:xfrm>
        </p:spPr>
        <p:txBody>
          <a:bodyPr>
            <a:noAutofit/>
          </a:bodyPr>
          <a:lstStyle/>
          <a:p>
            <a:r>
              <a:rPr lang="ru-RU" sz="3200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Все внутренние члены </a:t>
            </a:r>
            <a:r>
              <a:rPr sz="3200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m-</a:t>
            </a:r>
            <a:r>
              <a:rPr lang="ru-RU" sz="3200" b="1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й</a:t>
            </a:r>
            <a:r>
              <a:rPr lang="ru-RU" sz="3200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строки Паскаля делятся на </a:t>
            </a:r>
            <a:r>
              <a:rPr sz="3200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m</a:t>
            </a:r>
            <a:r>
              <a:rPr lang="ru-RU" sz="3200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тогда и только тогда</a:t>
            </a:r>
            <a:r>
              <a:rPr sz="3200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,</a:t>
            </a:r>
            <a:r>
              <a:rPr lang="ru-RU" sz="3200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когда </a:t>
            </a:r>
            <a:r>
              <a:rPr sz="3200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m</a:t>
            </a:r>
            <a:r>
              <a:rPr lang="ru-RU" sz="3200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-простое.</a:t>
            </a:r>
            <a:endParaRPr lang="ru-RU" sz="3200" b="1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055" t="25641" r="24639" b="18590"/>
          <a:stretch>
            <a:fillRect/>
          </a:stretch>
        </p:blipFill>
        <p:spPr bwMode="auto">
          <a:xfrm>
            <a:off x="1500166" y="1214422"/>
            <a:ext cx="6429420" cy="48577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7358082" y="6072206"/>
            <a:ext cx="127631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4" action="ppaction://hlinksldjump"/>
              </a:rPr>
              <a:t>Н</a:t>
            </a:r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4" action="ppaction://hlinksldjump"/>
              </a:rPr>
              <a:t>азад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Picture 2" descr="C:\Documents and Settings\петр\Рабочий стол\през\Walk-02-june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40" y="5996350"/>
            <a:ext cx="500065" cy="86165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2071670" y="214290"/>
            <a:ext cx="39696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Содержание</a:t>
            </a:r>
            <a:endParaRPr lang="ru-RU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graphicFrame>
        <p:nvGraphicFramePr>
          <p:cNvPr id="12" name="Схема 11"/>
          <p:cNvGraphicFramePr/>
          <p:nvPr/>
        </p:nvGraphicFramePr>
        <p:xfrm>
          <a:off x="-1214478" y="500042"/>
          <a:ext cx="11001452" cy="7429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 descr="C:\Documents and Settings\петр\Рабочий стол\през\ТР4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14612" y="2571744"/>
            <a:ext cx="3248900" cy="2380794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786182" y="5643578"/>
            <a:ext cx="1435205" cy="145394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Picture 2" descr="K:\през\ньютон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572132" y="2928934"/>
            <a:ext cx="1560053" cy="14155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Picture 2" descr="K:\през\паскаль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714480" y="3071810"/>
            <a:ext cx="1503531" cy="129303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3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Graphic spid="12" grpId="1">
        <p:bldAsOne/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219200"/>
          </a:xfrm>
        </p:spPr>
        <p:txBody>
          <a:bodyPr/>
          <a:lstStyle/>
          <a:p>
            <a:r>
              <a:rPr lang="ru-RU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Узоры треугольника Паскаля</a:t>
            </a:r>
            <a:endParaRPr lang="ru-RU" b="1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5126" name="Picture 6" descr="color1.gif (26240 bytes)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4810" y="1285860"/>
            <a:ext cx="2857520" cy="245736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1285860"/>
            <a:ext cx="2643206" cy="229157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134" name="Picture 14" descr="tr_aplet7.gif (13359 bytes)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71670" y="4143380"/>
            <a:ext cx="2286913" cy="227738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138" name="Picture 18" descr="tr_aplet.gif (9615 bytes)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29322" y="4000504"/>
            <a:ext cx="2288240" cy="232441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22" name="Прямоугольник 21"/>
          <p:cNvSpPr/>
          <p:nvPr/>
        </p:nvSpPr>
        <p:spPr>
          <a:xfrm>
            <a:off x="928662" y="6072206"/>
            <a:ext cx="127631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7" action="ppaction://hlinksldjump"/>
              </a:rPr>
              <a:t>Н</a:t>
            </a:r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7" action="ppaction://hlinksldjump"/>
              </a:rPr>
              <a:t>азад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3" name="Picture 2" descr="C:\Documents and Settings\петр\Рабочий стол\през\Walk-02-june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5720" y="5996350"/>
            <a:ext cx="500065" cy="86165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30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2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1143000"/>
          </a:xfrm>
        </p:spPr>
        <p:txBody>
          <a:bodyPr/>
          <a:lstStyle/>
          <a:p>
            <a:r>
              <a:rPr lang="ru-RU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Перестановки</a:t>
            </a:r>
            <a:endParaRPr lang="ru-RU" b="1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571612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Перестановкой из </a:t>
            </a:r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элементов называется каждое расположение этих элементов в определенном порядке.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3714752"/>
            <a:ext cx="914400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Число возможных перестановок из</a:t>
            </a:r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n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элементов вычисляется по формуле </a:t>
            </a:r>
            <a:r>
              <a:rPr lang="en-US" sz="36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</a:t>
            </a:r>
            <a:r>
              <a:rPr lang="en-US" sz="3600" b="1" baseline="-25000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</a:t>
            </a:r>
            <a:r>
              <a:rPr lang="en-US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!=1•</a:t>
            </a:r>
            <a:r>
              <a:rPr lang="en-US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•</a:t>
            </a:r>
            <a:r>
              <a:rPr lang="en-US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•</a:t>
            </a:r>
            <a:r>
              <a:rPr lang="en-US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…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•</a:t>
            </a:r>
            <a:r>
              <a:rPr lang="en-US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(n-2)(n-1)n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8" name="Picture 2" descr="C:\Documents and Settings\петр\Рабочий стол\през\boy_math_md_wht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ellipse">
            <a:avLst/>
          </a:prstGeom>
          <a:noFill/>
          <a:scene3d>
            <a:camera prst="isometricOffAxis1Right"/>
            <a:lightRig rig="threePt" dir="t"/>
          </a:scene3d>
          <a:sp3d>
            <a:bevelT w="152400" h="50800" prst="softRound"/>
          </a:sp3d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785794"/>
            <a:ext cx="9144000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10 молодых людей  пришли в ресторан</a:t>
            </a:r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но никак не могли усесться вокруг стола</a:t>
            </a:r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тогда официант предложил им сесть как попало</a:t>
            </a:r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но в следующий приход в ресторан сесть в другом порядке и после того</a:t>
            </a:r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будут перепробованы все варианты – обеды станут бесплатными. Когда же обед станет бесплатным?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3000372"/>
            <a:ext cx="9144001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ждать придется 10!=3628800 дней… (примерно 10000 лет)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" name="Рисунок 9" descr="оф3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34" y="-116110"/>
            <a:ext cx="2928958" cy="4027318"/>
          </a:xfrm>
          <a:prstGeom prst="rect">
            <a:avLst/>
          </a:prstGeom>
        </p:spPr>
      </p:pic>
      <p:pic>
        <p:nvPicPr>
          <p:cNvPr id="11" name="Рисунок 10" descr="пара студ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86445" y="285728"/>
            <a:ext cx="1974269" cy="2714619"/>
          </a:xfrm>
          <a:prstGeom prst="rect">
            <a:avLst/>
          </a:prstGeom>
        </p:spPr>
      </p:pic>
      <p:pic>
        <p:nvPicPr>
          <p:cNvPr id="12" name="Рисунок 11" descr="дед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28992" y="4000504"/>
            <a:ext cx="2643206" cy="3634409"/>
          </a:xfrm>
          <a:prstGeom prst="rect">
            <a:avLst/>
          </a:prstGeom>
        </p:spPr>
      </p:pic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117693"/>
            <a:ext cx="821540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Законы математики, имеющие какое-либо отношение к реальному миру, ненадежны, а надежные математические законы не имеют отношения к реальному миру. </a:t>
            </a:r>
          </a:p>
          <a:p>
            <a:r>
              <a:rPr lang="ru-RU" sz="28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Альберт Эйнштейн</a:t>
            </a:r>
            <a:endParaRPr lang="ru-RU" sz="2800" b="1" i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K:\Новая папка\13772848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3429000"/>
            <a:ext cx="2000264" cy="278473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7" name="Picture 3" descr="C:\Documents and Settings\петр\Рабочий стол\през\rasp1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4643446"/>
            <a:ext cx="500066" cy="336779"/>
          </a:xfrm>
          <a:prstGeom prst="rect">
            <a:avLst/>
          </a:prstGeom>
          <a:noFill/>
        </p:spPr>
      </p:pic>
      <p:pic>
        <p:nvPicPr>
          <p:cNvPr id="7" name="Picture 3" descr="C:\Documents and Settings\петр\Рабочий стол\през\rasp1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6" y="3286124"/>
            <a:ext cx="500066" cy="336779"/>
          </a:xfrm>
          <a:prstGeom prst="rect">
            <a:avLst/>
          </a:prstGeom>
          <a:noFill/>
        </p:spPr>
      </p:pic>
      <p:pic>
        <p:nvPicPr>
          <p:cNvPr id="8" name="Picture 3" descr="C:\Documents and Settings\петр\Рабочий стол\през\rasp1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4810" y="3143248"/>
            <a:ext cx="500066" cy="336779"/>
          </a:xfrm>
          <a:prstGeom prst="rect">
            <a:avLst/>
          </a:prstGeom>
          <a:noFill/>
        </p:spPr>
      </p:pic>
      <p:pic>
        <p:nvPicPr>
          <p:cNvPr id="9" name="Picture 3" descr="C:\Documents and Settings\петр\Рабочий стол\през\rasp1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3214686"/>
            <a:ext cx="500066" cy="336779"/>
          </a:xfrm>
          <a:prstGeom prst="rect">
            <a:avLst/>
          </a:prstGeom>
          <a:noFill/>
        </p:spPr>
      </p:pic>
      <p:pic>
        <p:nvPicPr>
          <p:cNvPr id="10" name="Picture 3" descr="C:\Documents and Settings\петр\Рабочий стол\през\rasp1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3643314"/>
            <a:ext cx="500066" cy="336779"/>
          </a:xfrm>
          <a:prstGeom prst="rect">
            <a:avLst/>
          </a:prstGeom>
          <a:noFill/>
        </p:spPr>
      </p:pic>
      <p:pic>
        <p:nvPicPr>
          <p:cNvPr id="11" name="Picture 3" descr="C:\Documents and Settings\петр\Рабочий стол\през\rasp1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8" y="4214818"/>
            <a:ext cx="500066" cy="336779"/>
          </a:xfrm>
          <a:prstGeom prst="rect">
            <a:avLst/>
          </a:prstGeom>
          <a:noFill/>
        </p:spPr>
      </p:pic>
      <p:pic>
        <p:nvPicPr>
          <p:cNvPr id="12" name="Picture 3" descr="C:\Documents and Settings\петр\Рабочий стол\през\rasp1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8" y="5143512"/>
            <a:ext cx="500066" cy="336779"/>
          </a:xfrm>
          <a:prstGeom prst="rect">
            <a:avLst/>
          </a:prstGeom>
          <a:noFill/>
        </p:spPr>
      </p:pic>
      <p:pic>
        <p:nvPicPr>
          <p:cNvPr id="13" name="Picture 3" descr="C:\Documents and Settings\петр\Рабочий стол\през\rasp1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42" y="4714884"/>
            <a:ext cx="500066" cy="336779"/>
          </a:xfrm>
          <a:prstGeom prst="rect">
            <a:avLst/>
          </a:prstGeom>
          <a:noFill/>
        </p:spPr>
      </p:pic>
      <p:pic>
        <p:nvPicPr>
          <p:cNvPr id="14" name="Picture 3" descr="C:\Documents and Settings\петр\Рабочий стол\през\rasp1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42" y="4214818"/>
            <a:ext cx="500066" cy="336779"/>
          </a:xfrm>
          <a:prstGeom prst="rect">
            <a:avLst/>
          </a:prstGeom>
          <a:noFill/>
        </p:spPr>
      </p:pic>
      <p:pic>
        <p:nvPicPr>
          <p:cNvPr id="15" name="Picture 3" descr="C:\Documents and Settings\петр\Рабочий стол\през\rasp1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3786190"/>
            <a:ext cx="500066" cy="336779"/>
          </a:xfrm>
          <a:prstGeom prst="rect">
            <a:avLst/>
          </a:prstGeom>
          <a:noFill/>
        </p:spPr>
      </p:pic>
      <p:pic>
        <p:nvPicPr>
          <p:cNvPr id="16" name="Picture 3" descr="C:\Documents and Settings\петр\Рабочий стол\през\rasp1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5643578"/>
            <a:ext cx="500066" cy="336779"/>
          </a:xfrm>
          <a:prstGeom prst="rect">
            <a:avLst/>
          </a:prstGeom>
          <a:noFill/>
        </p:spPr>
      </p:pic>
      <p:pic>
        <p:nvPicPr>
          <p:cNvPr id="17" name="Picture 3" descr="C:\Documents and Settings\петр\Рабочий стол\през\rasp1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5429264"/>
            <a:ext cx="500066" cy="336779"/>
          </a:xfrm>
          <a:prstGeom prst="rect">
            <a:avLst/>
          </a:prstGeom>
          <a:noFill/>
        </p:spPr>
      </p:pic>
      <p:pic>
        <p:nvPicPr>
          <p:cNvPr id="18" name="Picture 3" descr="C:\Documents and Settings\петр\Рабочий стол\през\rasp1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6072206"/>
            <a:ext cx="500066" cy="336779"/>
          </a:xfrm>
          <a:prstGeom prst="rect">
            <a:avLst/>
          </a:prstGeom>
          <a:noFill/>
        </p:spPr>
      </p:pic>
      <p:pic>
        <p:nvPicPr>
          <p:cNvPr id="19" name="Picture 3" descr="C:\Documents and Settings\петр\Рабочий стол\през\rasp1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2" y="6215082"/>
            <a:ext cx="500066" cy="336779"/>
          </a:xfrm>
          <a:prstGeom prst="rect">
            <a:avLst/>
          </a:prstGeom>
          <a:noFill/>
        </p:spPr>
      </p:pic>
      <p:pic>
        <p:nvPicPr>
          <p:cNvPr id="20" name="Picture 3" descr="C:\Documents and Settings\петр\Рабочий стол\през\rasp1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5929330"/>
            <a:ext cx="500066" cy="336779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584"/>
          </a:xfrm>
        </p:spPr>
        <p:txBody>
          <a:bodyPr>
            <a:normAutofit/>
          </a:bodyPr>
          <a:lstStyle/>
          <a:p>
            <a:r>
              <a:rPr lang="ru-RU" dirty="0" smtClean="0">
                <a:hlinkClick r:id="rId3" action="ppaction://hlinksldjump"/>
              </a:rPr>
              <a:t>Вероятность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071546"/>
            <a:ext cx="9144000" cy="261610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Буквы Б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r>
              <a:rPr lang="en-US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складывают в мешок и вынимают оттуда в произвольном порядке. Найдите вероятность того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снова получится слово БАБУШКА.</a:t>
            </a:r>
          </a:p>
          <a:p>
            <a:pPr algn="ctr"/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3429000"/>
            <a:ext cx="8929718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Найдем общее число равновозможных исходов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4" action="ppaction://hlinksldjump"/>
              </a:rPr>
              <a:t>(перестановок) 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7!=5040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Мысленно раскрасим буквы следующим образом </a:t>
            </a:r>
            <a:r>
              <a:rPr lang="ru-RU" sz="32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-642974" y="1714488"/>
          <a:ext cx="7072362" cy="4857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Схема 4"/>
          <p:cNvGraphicFramePr/>
          <p:nvPr/>
        </p:nvGraphicFramePr>
        <p:xfrm>
          <a:off x="2428860" y="214290"/>
          <a:ext cx="6096000" cy="1460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643570" y="2428868"/>
            <a:ext cx="28575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Таким образом вероятность равна 4/5040=1/1260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5" grpId="0">
        <p:bldAsOne/>
      </p:bldGraphic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през\пещ4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214282" y="4572008"/>
            <a:ext cx="1506675" cy="207167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219200"/>
          </a:xfrm>
        </p:spPr>
        <p:txBody>
          <a:bodyPr/>
          <a:lstStyle/>
          <a:p>
            <a:r>
              <a:rPr lang="ru-RU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Хулиган Вася</a:t>
            </a:r>
            <a:endParaRPr lang="ru-RU" b="1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357298"/>
            <a:ext cx="8358214" cy="35394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После уроков хулиган Вася решил бросать круглый камень диаметром 0,75 дм в окно защищенное сеткой с ячейками 1 дм на 1 дм. С какой вероятностью Вася разобьет окно (камень пролетит сквозь ячейку не коснувшись её краев)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если он кидает не целясь и всегда попадает в сетку.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500167" y="4857760"/>
            <a:ext cx="4630608" cy="2000240"/>
            <a:chOff x="1500166" y="4643446"/>
            <a:chExt cx="4770408" cy="2000240"/>
          </a:xfrm>
        </p:grpSpPr>
        <p:pic>
          <p:nvPicPr>
            <p:cNvPr id="5" name="Рисунок 4" descr="вася.JPG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959118" y="4643446"/>
              <a:ext cx="1311456" cy="1804119"/>
            </a:xfrm>
            <a:prstGeom prst="ellipse">
              <a:avLst/>
            </a:prstGeom>
            <a:ln w="190500" cap="rnd">
              <a:solidFill>
                <a:srgbClr val="C8C6BD"/>
              </a:solidFill>
              <a:prstDash val="solid"/>
            </a:ln>
            <a:effectLst>
              <a:outerShdw blurRad="127000" algn="bl" rotWithShape="0">
                <a:srgbClr val="000000"/>
              </a:outerShdw>
            </a:effectLst>
            <a:scene3d>
              <a:camera prst="perspectiveFront" fov="5400000"/>
              <a:lightRig rig="threePt" dir="t">
                <a:rot lat="0" lon="0" rev="192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</p:spPr>
        </p:pic>
        <p:sp>
          <p:nvSpPr>
            <p:cNvPr id="8" name="Прямоугольник 7"/>
            <p:cNvSpPr/>
            <p:nvPr/>
          </p:nvSpPr>
          <p:spPr>
            <a:xfrm>
              <a:off x="1500166" y="6243576"/>
              <a:ext cx="190308" cy="40011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endPara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sp>
        <p:nvSpPr>
          <p:cNvPr id="10" name="Выноска-облако 9"/>
          <p:cNvSpPr/>
          <p:nvPr/>
        </p:nvSpPr>
        <p:spPr>
          <a:xfrm>
            <a:off x="6215074" y="4857760"/>
            <a:ext cx="2143140" cy="928694"/>
          </a:xfrm>
          <a:prstGeom prst="cloudCallout">
            <a:avLst>
              <a:gd name="adj1" fmla="val -86485"/>
              <a:gd name="adj2" fmla="val 239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Наука превыше наказания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4" name="Стрелка вправо 13"/>
          <p:cNvSpPr/>
          <p:nvPr/>
        </p:nvSpPr>
        <p:spPr>
          <a:xfrm>
            <a:off x="1643042" y="6000768"/>
            <a:ext cx="3357586" cy="627508"/>
          </a:xfrm>
          <a:prstGeom prst="rightArrow">
            <a:avLst/>
          </a:prstGeom>
          <a:ln>
            <a:solidFill>
              <a:schemeClr val="tx1"/>
            </a:solidFill>
          </a:ln>
          <a:effectLst>
            <a:innerShdw blurRad="63500" dist="50800" dir="10800000">
              <a:prstClr val="black">
                <a:alpha val="50000"/>
              </a:prstClr>
            </a:innerShdw>
          </a:effectLst>
          <a:scene3d>
            <a:camera prst="perspectiveRight"/>
            <a:lightRig rig="threePt" dir="t"/>
          </a:scene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Геометрическая вероятность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00034" y="1000108"/>
            <a:ext cx="2571768" cy="2643206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214942" y="1142984"/>
            <a:ext cx="2571768" cy="2643206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357166"/>
            <a:ext cx="261667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лагоприятный исход</a:t>
            </a:r>
          </a:p>
          <a:p>
            <a:pPr algn="ctr"/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(окно разбито)</a:t>
            </a:r>
            <a:endParaRPr lang="ru-RU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86380" y="642918"/>
            <a:ext cx="223195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возможный исход</a:t>
            </a:r>
            <a:endParaRPr lang="ru-RU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-1571668" y="2214554"/>
            <a:ext cx="1357322" cy="1500198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9358346" y="1071546"/>
            <a:ext cx="1428760" cy="1500198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786050" y="3929066"/>
            <a:ext cx="2571768" cy="2643206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ятно 2 14"/>
          <p:cNvSpPr/>
          <p:nvPr/>
        </p:nvSpPr>
        <p:spPr>
          <a:xfrm>
            <a:off x="571472" y="928670"/>
            <a:ext cx="2571768" cy="2928958"/>
          </a:xfrm>
          <a:prstGeom prst="irregularSeal2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643306" y="4786322"/>
            <a:ext cx="92869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единительная линия 18"/>
          <p:cNvCxnSpPr>
            <a:stCxn id="17" idx="3"/>
            <a:endCxn id="13" idx="3"/>
          </p:cNvCxnSpPr>
          <p:nvPr/>
        </p:nvCxnSpPr>
        <p:spPr>
          <a:xfrm>
            <a:off x="4572000" y="5243522"/>
            <a:ext cx="785818" cy="71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endCxn id="17" idx="1"/>
          </p:cNvCxnSpPr>
          <p:nvPr/>
        </p:nvCxnSpPr>
        <p:spPr>
          <a:xfrm>
            <a:off x="2786050" y="5214950"/>
            <a:ext cx="857256" cy="285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17" idx="0"/>
            <a:endCxn id="13" idx="0"/>
          </p:cNvCxnSpPr>
          <p:nvPr/>
        </p:nvCxnSpPr>
        <p:spPr>
          <a:xfrm rot="16200000" flipV="1">
            <a:off x="3661166" y="4339834"/>
            <a:ext cx="857256" cy="357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endCxn id="17" idx="2"/>
          </p:cNvCxnSpPr>
          <p:nvPr/>
        </p:nvCxnSpPr>
        <p:spPr>
          <a:xfrm rot="5400000" flipH="1" flipV="1">
            <a:off x="3671878" y="6136497"/>
            <a:ext cx="87155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stCxn id="43" idx="3"/>
          </p:cNvCxnSpPr>
          <p:nvPr/>
        </p:nvCxnSpPr>
        <p:spPr>
          <a:xfrm>
            <a:off x="2786050" y="5184314"/>
            <a:ext cx="1000132" cy="10207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Прямоугольник 42"/>
          <p:cNvSpPr/>
          <p:nvPr/>
        </p:nvSpPr>
        <p:spPr>
          <a:xfrm>
            <a:off x="285720" y="4214818"/>
            <a:ext cx="250033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Для благоприятного исхода центр должен попасть в квадрат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4572000" y="4786322"/>
            <a:ext cx="885307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3/8 дм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714612" y="4857760"/>
            <a:ext cx="9092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3/8 дм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7" name="Прямоугольник 46"/>
          <p:cNvSpPr/>
          <p:nvPr/>
        </p:nvSpPr>
        <p:spPr>
          <a:xfrm rot="16200000">
            <a:off x="3373361" y="4127573"/>
            <a:ext cx="9092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3/8 дм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8" name="Прямоугольник 47"/>
          <p:cNvSpPr/>
          <p:nvPr/>
        </p:nvSpPr>
        <p:spPr>
          <a:xfrm rot="16200000">
            <a:off x="3444798" y="5984961"/>
            <a:ext cx="9092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3/8 дм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5572132" y="4214818"/>
            <a:ext cx="314327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Площадь благоприятного квадрата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(1-6/8)(1-6/8)=1/16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7.40741E-7 C -0.05122 -0.05208 -0.10243 -0.10417 -0.13715 -0.08588 C -0.17187 -0.06759 -0.14965 0.06644 -0.20799 0.10972 C -0.26632 0.15301 -0.44062 0.16343 -0.48715 0.17431 " pathEditMode="relative" ptsTypes="aaaA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48148E-6 C 0.04288 0.06736 0.08593 0.13472 0.12257 0.1699 C 0.15937 0.20509 0.20069 0.2081 0.22083 0.21088 C 0.24097 0.21365 0.246 0.21319 0.24357 0.18703 C 0.24114 0.16088 0.19948 0.09699 0.20642 0.0537 C 0.21337 0.01041 0.2493 -0.03148 0.28541 -0.07315 " pathEditMode="relative" ptsTypes="aaaaaA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0"/>
                            </p:stCondLst>
                            <p:childTnLst>
                              <p:par>
                                <p:cTn id="4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500"/>
                            </p:stCondLst>
                            <p:childTnLst>
                              <p:par>
                                <p:cTn id="8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  <p:bldP spid="9" grpId="0"/>
      <p:bldP spid="10" grpId="0" animBg="1"/>
      <p:bldP spid="12" grpId="0" animBg="1"/>
      <p:bldP spid="13" grpId="0" animBg="1"/>
      <p:bldP spid="15" grpId="0" animBg="1"/>
      <p:bldP spid="17" grpId="0" animBg="1"/>
      <p:bldP spid="43" grpId="0"/>
      <p:bldP spid="45" grpId="0"/>
      <p:bldP spid="46" grpId="0"/>
      <p:bldP spid="47" grpId="0"/>
      <p:bldP spid="48" grpId="0"/>
      <p:bldP spid="4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Игральные кубики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642918"/>
            <a:ext cx="9144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Найдите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вероятность того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при одновременном бросании двух кубиков сумма на их гранях будет равна 5 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0034" y="2786058"/>
            <a:ext cx="8236773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5" name="Picture 3" descr="C:\Documents and Settings\петр\Рабочий стол\през\dice_throw2_w.gif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46" y="214290"/>
            <a:ext cx="857255" cy="563339"/>
          </a:xfrm>
          <a:prstGeom prst="rect">
            <a:avLst/>
          </a:prstGeom>
          <a:noFill/>
        </p:spPr>
      </p:pic>
      <p:graphicFrame>
        <p:nvGraphicFramePr>
          <p:cNvPr id="9" name="Схема 8"/>
          <p:cNvGraphicFramePr/>
          <p:nvPr/>
        </p:nvGraphicFramePr>
        <p:xfrm>
          <a:off x="571504" y="0"/>
          <a:ext cx="8572496" cy="63579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Місце для нижнього колонтитула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  <p:bldP spid="11" grpId="0"/>
      <p:bldGraphic spid="9" grpId="0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2097</TotalTime>
  <Words>2332</Words>
  <Application>Microsoft Office PowerPoint</Application>
  <PresentationFormat>Екран (4:3)</PresentationFormat>
  <Paragraphs>410</Paragraphs>
  <Slides>32</Slides>
  <Notes>27</Notes>
  <HiddenSlides>14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32</vt:i4>
      </vt:variant>
    </vt:vector>
  </HeadingPairs>
  <TitlesOfParts>
    <vt:vector size="33" baseType="lpstr">
      <vt:lpstr>Бумажная</vt:lpstr>
      <vt:lpstr>Теория вероятностей. Треугольник Паскаля.</vt:lpstr>
      <vt:lpstr>Презентація PowerPoint</vt:lpstr>
      <vt:lpstr>Презентація PowerPoint</vt:lpstr>
      <vt:lpstr>Презентація PowerPoint</vt:lpstr>
      <vt:lpstr>Вероятность</vt:lpstr>
      <vt:lpstr>Презентація PowerPoint</vt:lpstr>
      <vt:lpstr>Хулиган Вася</vt:lpstr>
      <vt:lpstr>Презентація PowerPoint</vt:lpstr>
      <vt:lpstr>Игральные кубики </vt:lpstr>
      <vt:lpstr>Немного истории</vt:lpstr>
      <vt:lpstr>Блуждание по прямой</vt:lpstr>
      <vt:lpstr>Презентація PowerPoint</vt:lpstr>
      <vt:lpstr>Блуждание такого рода осуществляется  в специальном приборе – доска Гальтона</vt:lpstr>
      <vt:lpstr>Треугольник Паскаля  (прямоугольный)</vt:lpstr>
      <vt:lpstr>Формула бинома Ньютона и треугольник Паскаля.</vt:lpstr>
      <vt:lpstr>Проведем эксперимент</vt:lpstr>
      <vt:lpstr>Презентація PowerPoint</vt:lpstr>
      <vt:lpstr>Литература</vt:lpstr>
      <vt:lpstr>Определения вероятности</vt:lpstr>
      <vt:lpstr>Геометрическая вероятность</vt:lpstr>
      <vt:lpstr>Презентація PowerPoint</vt:lpstr>
      <vt:lpstr>Треугольник  Паскаля (равнобедренный)</vt:lpstr>
      <vt:lpstr>Двоичная система счисления</vt:lpstr>
      <vt:lpstr>Мартин Гарднер:</vt:lpstr>
      <vt:lpstr>Немного истории:</vt:lpstr>
      <vt:lpstr>Сумма</vt:lpstr>
      <vt:lpstr>Треугольные числа</vt:lpstr>
      <vt:lpstr>В классе 7 человек хорошо бегают, из них нужно выбрать 2  на соревнования. Сколькими способами это можно сделать?</vt:lpstr>
      <vt:lpstr>Все внутренние члены m-й строки Паскаля делятся на m тогда и только тогда, когда m-простое.</vt:lpstr>
      <vt:lpstr>Узоры треугольника Паскаля</vt:lpstr>
      <vt:lpstr>Перестановки</vt:lpstr>
      <vt:lpstr>Презентація PowerPoint</vt:lpstr>
    </vt:vector>
  </TitlesOfParts>
  <Company>й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Комбинаторика и теория вероятности</dc:title>
  <dc:creator>петр</dc:creator>
  <cp:lastModifiedBy>LEGION</cp:lastModifiedBy>
  <cp:revision>283</cp:revision>
  <dcterms:created xsi:type="dcterms:W3CDTF">2009-06-25T05:16:09Z</dcterms:created>
  <dcterms:modified xsi:type="dcterms:W3CDTF">2015-03-30T08:31:19Z</dcterms:modified>
</cp:coreProperties>
</file>