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CCFFCC"/>
    <a:srgbClr val="FF9900"/>
    <a:srgbClr val="996600"/>
    <a:srgbClr val="FFFF00"/>
    <a:srgbClr val="A50021"/>
    <a:srgbClr val="FF33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5708" autoAdjust="0"/>
  </p:normalViewPr>
  <p:slideViewPr>
    <p:cSldViewPr>
      <p:cViewPr varScale="1">
        <p:scale>
          <a:sx n="50" d="100"/>
          <a:sy n="50" d="100"/>
        </p:scale>
        <p:origin x="-9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2.wmf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555DF-A899-4455-8F1A-EC741F555917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9BD76-10AE-4B53-8219-B3B03935666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096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Анализ опасности поражения электрическим током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ЗНТ</a:t>
            </a:r>
            <a:r>
              <a:rPr lang="ru-RU" dirty="0" smtClean="0"/>
              <a:t> - сеть с заземлённой нейтральной точкой трансформатора;</a:t>
            </a:r>
            <a:br>
              <a:rPr lang="ru-RU" dirty="0" smtClean="0"/>
            </a:br>
            <a:r>
              <a:rPr lang="ru-RU" b="1" dirty="0" smtClean="0"/>
              <a:t>ИНТ</a:t>
            </a:r>
            <a:r>
              <a:rPr lang="ru-RU" dirty="0" smtClean="0"/>
              <a:t> - сеть с изолированной нейтральной точкой (</a:t>
            </a:r>
            <a:r>
              <a:rPr lang="ru-RU" b="1" dirty="0" smtClean="0"/>
              <a:t>НТ</a:t>
            </a:r>
            <a:r>
              <a:rPr lang="ru-RU" dirty="0" smtClean="0"/>
              <a:t>); </a:t>
            </a:r>
            <a:br>
              <a:rPr lang="ru-RU" dirty="0" smtClean="0"/>
            </a:br>
            <a:r>
              <a:rPr lang="ru-RU" b="1" dirty="0" smtClean="0"/>
              <a:t>(0 - 0)</a:t>
            </a:r>
            <a:r>
              <a:rPr lang="ru-RU" dirty="0" smtClean="0"/>
              <a:t>  - нулевой защитный проводник; </a:t>
            </a:r>
            <a:r>
              <a:rPr lang="en-US" b="1" dirty="0" smtClean="0"/>
              <a:t>R</a:t>
            </a:r>
            <a:r>
              <a:rPr lang="en-US" b="1" baseline="-25000" dirty="0" smtClean="0"/>
              <a:t>0 </a:t>
            </a:r>
            <a:r>
              <a:rPr lang="en-US" dirty="0" smtClean="0"/>
              <a:t> - </a:t>
            </a:r>
            <a:r>
              <a:rPr lang="ru-RU" dirty="0" smtClean="0"/>
              <a:t>рабочее заземление </a:t>
            </a:r>
            <a:r>
              <a:rPr lang="ru-RU" b="1" dirty="0" smtClean="0"/>
              <a:t>НТ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en-US" b="1" dirty="0" smtClean="0"/>
              <a:t>R</a:t>
            </a:r>
            <a:r>
              <a:rPr lang="ru-RU" b="1" baseline="-25000" dirty="0" smtClean="0"/>
              <a:t>и</a:t>
            </a:r>
            <a:r>
              <a:rPr lang="ru-RU" b="1" dirty="0" smtClean="0"/>
              <a:t> </a:t>
            </a:r>
            <a:r>
              <a:rPr lang="ru-RU" dirty="0" smtClean="0"/>
              <a:t>- сопротивление изоляции фазы относительно земли; </a:t>
            </a:r>
            <a:r>
              <a:rPr lang="ru-RU" b="1" dirty="0" smtClean="0"/>
              <a:t>С </a:t>
            </a:r>
            <a:r>
              <a:rPr lang="ru-RU" dirty="0" smtClean="0"/>
              <a:t>-ёмкость;</a:t>
            </a:r>
            <a:br>
              <a:rPr lang="ru-RU" dirty="0" smtClean="0"/>
            </a:br>
            <a:r>
              <a:rPr lang="en-US" b="1" dirty="0" err="1" smtClean="0"/>
              <a:t>U</a:t>
            </a:r>
            <a:r>
              <a:rPr lang="en-US" b="1" baseline="-25000" dirty="0" err="1" smtClean="0"/>
              <a:t>л</a:t>
            </a:r>
            <a:r>
              <a:rPr lang="en-US" dirty="0" smtClean="0"/>
              <a:t>-</a:t>
            </a:r>
            <a:r>
              <a:rPr lang="ru-RU" dirty="0" smtClean="0"/>
              <a:t>  линейное напряжение (380В); </a:t>
            </a:r>
            <a:r>
              <a:rPr lang="en-US" b="1" dirty="0" smtClean="0">
                <a:solidFill>
                  <a:srgbClr val="0066FF"/>
                </a:solidFill>
              </a:rPr>
              <a:t>U</a:t>
            </a:r>
            <a:r>
              <a:rPr lang="ru-RU" b="1" baseline="-25000" dirty="0" smtClean="0">
                <a:solidFill>
                  <a:srgbClr val="0066FF"/>
                </a:solidFill>
              </a:rPr>
              <a:t>ф</a:t>
            </a:r>
            <a:r>
              <a:rPr lang="ru-RU" dirty="0" smtClean="0"/>
              <a:t>- фазное напряжение (220В).</a:t>
            </a:r>
            <a:r>
              <a:rPr lang="en-US" dirty="0" smtClean="0"/>
              <a:t>       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72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Опасные ситуации поражения током</a:t>
            </a:r>
            <a:endParaRPr lang="en-US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1.</a:t>
            </a:r>
            <a:r>
              <a:rPr lang="ru-RU" dirty="0" smtClean="0"/>
              <a:t> Случайное двухфазное или однофазное прикосновение к токоведущим частям.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2.</a:t>
            </a:r>
            <a:r>
              <a:rPr lang="ru-RU" dirty="0" smtClean="0"/>
              <a:t> Приближение человека на опасное расстояние к шинам высокого напряжения (по нормативам минимальное расстояние - 0,7 м.)</a:t>
            </a:r>
          </a:p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 3.</a:t>
            </a:r>
            <a:r>
              <a:rPr lang="ru-RU" dirty="0" smtClean="0"/>
              <a:t> Прикосновение к металлическим нетоковедущим частям оборудования, которые могут оказаться  под напряжением, из-за повреждения изоляции или ошибочных действий персонала.  </a:t>
            </a:r>
            <a:endParaRPr lang="en-US" dirty="0" smtClean="0"/>
          </a:p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4.</a:t>
            </a:r>
            <a:r>
              <a:rPr lang="ru-RU" dirty="0" smtClean="0"/>
              <a:t> Попадание под шаговое напряжение при передвижении человека по зоне растекания тока от упавшего на землю провода или замыкания токоведущих частей на землю.</a:t>
            </a:r>
          </a:p>
          <a:p>
            <a:pPr eaLnBrk="0" hangingPunct="0">
              <a:spcBef>
                <a:spcPct val="50000"/>
              </a:spcBef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288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Двухфазное прикосновение к токоведущим частям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Наиболее опасным случаем является прикосновение к двум фазным проводам (а) и к фазному  и нулевому проводу (б).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Ток  </a:t>
            </a:r>
            <a:r>
              <a:rPr lang="en-US" b="1" dirty="0" smtClean="0"/>
              <a:t>I</a:t>
            </a:r>
            <a:r>
              <a:rPr lang="ru-RU" b="1" baseline="-25000" dirty="0" smtClean="0"/>
              <a:t>ч</a:t>
            </a:r>
            <a:r>
              <a:rPr lang="ru-RU" b="1" dirty="0" smtClean="0"/>
              <a:t>,</a:t>
            </a:r>
            <a:r>
              <a:rPr lang="ru-RU" dirty="0" smtClean="0"/>
              <a:t> проходящий</a:t>
            </a:r>
            <a:br>
              <a:rPr lang="ru-RU" dirty="0" smtClean="0"/>
            </a:br>
            <a:r>
              <a:rPr lang="ru-RU" dirty="0" smtClean="0"/>
              <a:t>через человека, и </a:t>
            </a:r>
            <a:br>
              <a:rPr lang="ru-RU" dirty="0" smtClean="0"/>
            </a:br>
            <a:r>
              <a:rPr lang="ru-RU" dirty="0" smtClean="0"/>
              <a:t>напряжение </a:t>
            </a:r>
            <a:r>
              <a:rPr lang="ru-RU" dirty="0" err="1" smtClean="0"/>
              <a:t>прикос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err="1" smtClean="0"/>
              <a:t>новения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b="1" dirty="0" smtClean="0"/>
              <a:t>U</a:t>
            </a:r>
            <a:r>
              <a:rPr lang="ru-RU" b="1" baseline="-25000" dirty="0" err="1" smtClean="0"/>
              <a:t>пр</a:t>
            </a:r>
            <a:r>
              <a:rPr lang="ru-RU" b="1" dirty="0" smtClean="0"/>
              <a:t> </a:t>
            </a:r>
            <a:r>
              <a:rPr lang="ru-RU" dirty="0" smtClean="0"/>
              <a:t>(В) при</a:t>
            </a:r>
            <a:br>
              <a:rPr lang="ru-RU" dirty="0" smtClean="0"/>
            </a:br>
            <a:r>
              <a:rPr lang="ru-RU" dirty="0" smtClean="0"/>
              <a:t>сопротивлении</a:t>
            </a:r>
            <a:br>
              <a:rPr lang="ru-RU" dirty="0" smtClean="0"/>
            </a:br>
            <a:r>
              <a:rPr lang="ru-RU" dirty="0" smtClean="0"/>
              <a:t>человека </a:t>
            </a:r>
            <a:r>
              <a:rPr lang="en-US" b="1" dirty="0" smtClean="0"/>
              <a:t>R</a:t>
            </a:r>
            <a:r>
              <a:rPr lang="ru-RU" b="1" baseline="-25000" dirty="0" smtClean="0"/>
              <a:t>ч</a:t>
            </a:r>
            <a:r>
              <a:rPr lang="ru-RU" b="1" dirty="0" smtClean="0"/>
              <a:t> </a:t>
            </a:r>
            <a:r>
              <a:rPr lang="ru-RU" dirty="0" smtClean="0"/>
              <a:t>(Ом):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b="1" u="sng" dirty="0" smtClean="0"/>
              <a:t>Напряжение прикосновения</a:t>
            </a:r>
            <a:r>
              <a:rPr lang="ru-RU" dirty="0" smtClean="0"/>
              <a:t> - это разность потенциалов двух точек цепи, которых касается человек поверхностью кожи.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6103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Однофазное прикосновение к сети с ЗНТ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Этот случай менее опасен, чем двухфазное прикосновение, так как в </a:t>
            </a:r>
            <a:r>
              <a:rPr lang="ru-RU" b="1" i="1" dirty="0" smtClean="0">
                <a:solidFill>
                  <a:srgbClr val="FF3300"/>
                </a:solidFill>
              </a:rPr>
              <a:t>цепь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FF3300"/>
                </a:solidFill>
              </a:rPr>
              <a:t>поражения</a:t>
            </a:r>
            <a:r>
              <a:rPr lang="ru-RU" b="1" dirty="0" smtClean="0">
                <a:solidFill>
                  <a:srgbClr val="FF3300"/>
                </a:solidFill>
              </a:rPr>
              <a:t> </a:t>
            </a:r>
            <a:r>
              <a:rPr lang="ru-RU" b="1" dirty="0" smtClean="0"/>
              <a:t>включается сопротивление обуви </a:t>
            </a:r>
            <a:r>
              <a:rPr lang="en-US" b="1" dirty="0" smtClean="0"/>
              <a:t>R</a:t>
            </a:r>
            <a:r>
              <a:rPr lang="ru-RU" b="1" baseline="-25000" dirty="0" smtClean="0"/>
              <a:t>об</a:t>
            </a:r>
            <a:r>
              <a:rPr lang="ru-RU" b="1" dirty="0" smtClean="0"/>
              <a:t> и пола </a:t>
            </a:r>
            <a:r>
              <a:rPr lang="en-US" b="1" dirty="0" smtClean="0"/>
              <a:t>R</a:t>
            </a:r>
            <a:r>
              <a:rPr lang="ru-RU" b="1" baseline="-25000" dirty="0" smtClean="0"/>
              <a:t>п</a:t>
            </a:r>
            <a:r>
              <a:rPr lang="ru-RU" b="1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2160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Однофазное прикосновение к сети с ИНТ</a:t>
            </a:r>
            <a:endParaRPr lang="en-US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Этот случай менее опасен, чем для сети с ЗНТ при нормальном сопротивлении изоляции </a:t>
            </a:r>
            <a:r>
              <a:rPr lang="en-US" b="1" dirty="0" smtClean="0"/>
              <a:t>R</a:t>
            </a:r>
            <a:r>
              <a:rPr lang="ru-RU" b="1" baseline="-25000" dirty="0" smtClean="0"/>
              <a:t>и</a:t>
            </a:r>
            <a:r>
              <a:rPr lang="ru-RU" b="1" dirty="0" smtClean="0"/>
              <a:t> </a:t>
            </a:r>
            <a:r>
              <a:rPr lang="ru-RU" dirty="0" smtClean="0"/>
              <a:t>(Ом), но опасность для сети большой протяжённости может возрасти из-за наличия  </a:t>
            </a:r>
            <a:r>
              <a:rPr lang="ru-RU" b="1" dirty="0" smtClean="0"/>
              <a:t>ёмкостного тока</a:t>
            </a:r>
            <a:r>
              <a:rPr lang="ru-RU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 одинаковом </a:t>
            </a:r>
            <a:r>
              <a:rPr lang="en-US" dirty="0" smtClean="0"/>
              <a:t>R</a:t>
            </a:r>
            <a:r>
              <a:rPr lang="ru-RU" baseline="-25000" dirty="0" smtClean="0"/>
              <a:t>и</a:t>
            </a:r>
            <a:r>
              <a:rPr lang="ru-RU" dirty="0" smtClean="0"/>
              <a:t> каждой</a:t>
            </a:r>
            <a:br>
              <a:rPr lang="ru-RU" dirty="0" smtClean="0"/>
            </a:br>
            <a:r>
              <a:rPr lang="ru-RU" dirty="0" smtClean="0"/>
              <a:t>фазы суммарное </a:t>
            </a:r>
            <a:r>
              <a:rPr lang="ru-RU" dirty="0" err="1" smtClean="0"/>
              <a:t>сопротив</a:t>
            </a:r>
            <a:r>
              <a:rPr lang="ru-RU" dirty="0" smtClean="0"/>
              <a:t>- </a:t>
            </a:r>
            <a:br>
              <a:rPr lang="ru-RU" dirty="0" smtClean="0"/>
            </a:br>
            <a:r>
              <a:rPr lang="ru-RU" dirty="0" err="1" smtClean="0"/>
              <a:t>ление</a:t>
            </a:r>
            <a:r>
              <a:rPr lang="ru-RU" dirty="0" smtClean="0"/>
              <a:t> изоляции равно: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Сети с </a:t>
            </a:r>
            <a:r>
              <a:rPr lang="ru-RU" b="1" dirty="0" smtClean="0"/>
              <a:t>ИНТ</a:t>
            </a:r>
            <a:r>
              <a:rPr lang="ru-RU" dirty="0" smtClean="0"/>
              <a:t> применяют при небольшой</a:t>
            </a:r>
            <a:br>
              <a:rPr lang="ru-RU" dirty="0" smtClean="0"/>
            </a:br>
            <a:r>
              <a:rPr lang="ru-RU" dirty="0" smtClean="0"/>
              <a:t>протяжённости линий. Они</a:t>
            </a:r>
            <a:br>
              <a:rPr lang="ru-RU" dirty="0" smtClean="0"/>
            </a:br>
            <a:r>
              <a:rPr lang="ru-RU" dirty="0" smtClean="0"/>
              <a:t>требуют постоянного контроля </a:t>
            </a:r>
            <a:r>
              <a:rPr lang="en-US" dirty="0" smtClean="0"/>
              <a:t> </a:t>
            </a:r>
            <a:r>
              <a:rPr lang="en-US" b="1" dirty="0" smtClean="0"/>
              <a:t>R</a:t>
            </a:r>
            <a:r>
              <a:rPr lang="ru-RU" b="1" baseline="-25000" dirty="0" smtClean="0"/>
              <a:t>и</a:t>
            </a:r>
            <a:r>
              <a:rPr lang="ru-RU" dirty="0" smtClean="0"/>
              <a:t>.</a:t>
            </a:r>
          </a:p>
          <a:p>
            <a:pPr>
              <a:defRPr/>
            </a:pPr>
            <a:endParaRPr lang="ru-RU" sz="1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7426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Опасные ситуации поражения током в бытовой сфере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6405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>
                <a:latin typeface="Arial" charset="0"/>
              </a:rPr>
              <a:t>Разработчик</a:t>
            </a:r>
            <a:r>
              <a:rPr lang="en-US" sz="1200" dirty="0" smtClean="0">
                <a:latin typeface="Arial" charset="0"/>
              </a:rPr>
              <a:t>: </a:t>
            </a:r>
            <a:r>
              <a:rPr lang="ru-RU" sz="1200" dirty="0" smtClean="0">
                <a:latin typeface="Arial" charset="0"/>
              </a:rPr>
              <a:t>Карякина Наталья Викторовна</a:t>
            </a:r>
          </a:p>
          <a:p>
            <a:pPr>
              <a:buFontTx/>
              <a:buNone/>
            </a:pPr>
            <a:r>
              <a:rPr lang="ru-RU" sz="1200" dirty="0" smtClean="0">
                <a:latin typeface="Arial" charset="0"/>
              </a:rPr>
              <a:t>Место работы</a:t>
            </a:r>
            <a:r>
              <a:rPr lang="en-US" sz="1200" dirty="0" smtClean="0">
                <a:latin typeface="Arial" charset="0"/>
              </a:rPr>
              <a:t>: </a:t>
            </a:r>
            <a:r>
              <a:rPr lang="ru-RU" sz="1200" dirty="0" smtClean="0">
                <a:latin typeface="Arial" charset="0"/>
              </a:rPr>
              <a:t>ГОУ СОШ № 364 </a:t>
            </a:r>
          </a:p>
          <a:p>
            <a:pPr>
              <a:buFontTx/>
              <a:buNone/>
            </a:pPr>
            <a:r>
              <a:rPr lang="ru-RU" sz="1200" smtClean="0">
                <a:latin typeface="Arial" charset="0"/>
              </a:rPr>
              <a:t>Фрунзенского района, город Санкт-Петербург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BD76-10AE-4B53-8219-B3B039356666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409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9478B-4BCB-45F0-8039-3990DD3C2B0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9069-FB13-4A48-B2E9-C3386DD7366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11806-3640-4378-AB7D-DBD5439518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0B65-F6C5-4F99-A934-A9EC7635BAC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7960E-6F02-43EE-9DEF-1E100E10BF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E9EFB-02FA-47DB-ACEE-7E83E830DDD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023C-A405-4B4B-A6A3-56E3846263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48485-E59E-41D6-B7D8-264946CE1DD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C615-C1DB-4122-B703-16E93A5A314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09A12-92E5-4947-AADC-08F9672AC7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6DB25-F4C3-4AF0-B838-1E4DEF75E51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C952EABA-F136-4853-A903-4DCF53388FC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audio" Target="../media/audio2.wav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.wmf"/><Relationship Id="rId5" Type="http://schemas.openxmlformats.org/officeDocument/2006/relationships/audio" Target="../media/audio1.wav"/><Relationship Id="rId10" Type="http://schemas.openxmlformats.org/officeDocument/2006/relationships/oleObject" Target="../embeddings/oleObject8.bin"/><Relationship Id="rId4" Type="http://schemas.openxmlformats.org/officeDocument/2006/relationships/audio" Target="../media/audio2.wav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9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png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2.png"/><Relationship Id="rId14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Анализ опасности поражения электрическим током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143000" y="14478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28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Схемы электрических сетей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533400" y="2133600"/>
            <a:ext cx="838200" cy="482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ЗНТ</a:t>
            </a:r>
          </a:p>
        </p:txBody>
      </p:sp>
      <p:sp>
        <p:nvSpPr>
          <p:cNvPr id="2109" name="Text Box 61"/>
          <p:cNvSpPr txBox="1">
            <a:spLocks noChangeArrowheads="1"/>
          </p:cNvSpPr>
          <p:nvPr/>
        </p:nvSpPr>
        <p:spPr bwMode="auto">
          <a:xfrm>
            <a:off x="5029200" y="2133600"/>
            <a:ext cx="914400" cy="482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ИНТ</a:t>
            </a:r>
          </a:p>
        </p:txBody>
      </p:sp>
      <p:grpSp>
        <p:nvGrpSpPr>
          <p:cNvPr id="2129" name="Group 81"/>
          <p:cNvGrpSpPr>
            <a:grpSpLocks/>
          </p:cNvGrpSpPr>
          <p:nvPr/>
        </p:nvGrpSpPr>
        <p:grpSpPr bwMode="auto">
          <a:xfrm>
            <a:off x="5029200" y="2743200"/>
            <a:ext cx="3810000" cy="1905000"/>
            <a:chOff x="3168" y="1728"/>
            <a:chExt cx="2400" cy="1200"/>
          </a:xfrm>
        </p:grpSpPr>
        <p:sp>
          <p:nvSpPr>
            <p:cNvPr id="2164" name="Rectangle 38"/>
            <p:cNvSpPr>
              <a:spLocks noChangeArrowheads="1"/>
            </p:cNvSpPr>
            <p:nvPr/>
          </p:nvSpPr>
          <p:spPr bwMode="auto">
            <a:xfrm>
              <a:off x="3792" y="2400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65" name="Rectangle 42"/>
            <p:cNvSpPr>
              <a:spLocks noChangeArrowheads="1"/>
            </p:cNvSpPr>
            <p:nvPr/>
          </p:nvSpPr>
          <p:spPr bwMode="auto">
            <a:xfrm>
              <a:off x="4368" y="2400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66" name="Rectangle 45"/>
            <p:cNvSpPr>
              <a:spLocks noChangeArrowheads="1"/>
            </p:cNvSpPr>
            <p:nvPr/>
          </p:nvSpPr>
          <p:spPr bwMode="auto">
            <a:xfrm>
              <a:off x="4848" y="2400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67" name="Line 28"/>
            <p:cNvSpPr>
              <a:spLocks noChangeShapeType="1"/>
            </p:cNvSpPr>
            <p:nvPr/>
          </p:nvSpPr>
          <p:spPr bwMode="auto">
            <a:xfrm>
              <a:off x="3216" y="1920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8" name="Line 29"/>
            <p:cNvSpPr>
              <a:spLocks noChangeShapeType="1"/>
            </p:cNvSpPr>
            <p:nvPr/>
          </p:nvSpPr>
          <p:spPr bwMode="auto">
            <a:xfrm>
              <a:off x="3216" y="1728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9" name="Line 30"/>
            <p:cNvSpPr>
              <a:spLocks noChangeShapeType="1"/>
            </p:cNvSpPr>
            <p:nvPr/>
          </p:nvSpPr>
          <p:spPr bwMode="auto">
            <a:xfrm>
              <a:off x="3216" y="2112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0" name="Line 32"/>
            <p:cNvSpPr>
              <a:spLocks noChangeShapeType="1"/>
            </p:cNvSpPr>
            <p:nvPr/>
          </p:nvSpPr>
          <p:spPr bwMode="auto">
            <a:xfrm>
              <a:off x="3216" y="1728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1" name="AutoShape 36"/>
            <p:cNvSpPr>
              <a:spLocks noChangeArrowheads="1"/>
            </p:cNvSpPr>
            <p:nvPr/>
          </p:nvSpPr>
          <p:spPr bwMode="auto">
            <a:xfrm>
              <a:off x="3168" y="1872"/>
              <a:ext cx="96" cy="9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72" name="Line 40"/>
            <p:cNvSpPr>
              <a:spLocks noChangeShapeType="1"/>
            </p:cNvSpPr>
            <p:nvPr/>
          </p:nvSpPr>
          <p:spPr bwMode="auto">
            <a:xfrm>
              <a:off x="4176" y="2112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3" name="Line 41"/>
            <p:cNvSpPr>
              <a:spLocks noChangeShapeType="1"/>
            </p:cNvSpPr>
            <p:nvPr/>
          </p:nvSpPr>
          <p:spPr bwMode="auto">
            <a:xfrm>
              <a:off x="4176" y="25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4" name="Line 43"/>
            <p:cNvSpPr>
              <a:spLocks noChangeShapeType="1"/>
            </p:cNvSpPr>
            <p:nvPr/>
          </p:nvSpPr>
          <p:spPr bwMode="auto">
            <a:xfrm>
              <a:off x="4656" y="192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5" name="Line 44"/>
            <p:cNvSpPr>
              <a:spLocks noChangeShapeType="1"/>
            </p:cNvSpPr>
            <p:nvPr/>
          </p:nvSpPr>
          <p:spPr bwMode="auto">
            <a:xfrm>
              <a:off x="4656" y="25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6" name="Line 46"/>
            <p:cNvSpPr>
              <a:spLocks noChangeShapeType="1"/>
            </p:cNvSpPr>
            <p:nvPr/>
          </p:nvSpPr>
          <p:spPr bwMode="auto">
            <a:xfrm>
              <a:off x="5136" y="172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7" name="Line 47"/>
            <p:cNvSpPr>
              <a:spLocks noChangeShapeType="1"/>
            </p:cNvSpPr>
            <p:nvPr/>
          </p:nvSpPr>
          <p:spPr bwMode="auto">
            <a:xfrm>
              <a:off x="5136" y="254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8" name="Line 48"/>
            <p:cNvSpPr>
              <a:spLocks noChangeShapeType="1"/>
            </p:cNvSpPr>
            <p:nvPr/>
          </p:nvSpPr>
          <p:spPr bwMode="auto">
            <a:xfrm>
              <a:off x="3888" y="211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9" name="Line 49"/>
            <p:cNvSpPr>
              <a:spLocks noChangeShapeType="1"/>
            </p:cNvSpPr>
            <p:nvPr/>
          </p:nvSpPr>
          <p:spPr bwMode="auto">
            <a:xfrm>
              <a:off x="3888" y="26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0" name="Line 50"/>
            <p:cNvSpPr>
              <a:spLocks noChangeShapeType="1"/>
            </p:cNvSpPr>
            <p:nvPr/>
          </p:nvSpPr>
          <p:spPr bwMode="auto">
            <a:xfrm>
              <a:off x="4416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1" name="Line 51"/>
            <p:cNvSpPr>
              <a:spLocks noChangeShapeType="1"/>
            </p:cNvSpPr>
            <p:nvPr/>
          </p:nvSpPr>
          <p:spPr bwMode="auto">
            <a:xfrm>
              <a:off x="4416" y="26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2" name="Line 52"/>
            <p:cNvSpPr>
              <a:spLocks noChangeShapeType="1"/>
            </p:cNvSpPr>
            <p:nvPr/>
          </p:nvSpPr>
          <p:spPr bwMode="auto">
            <a:xfrm>
              <a:off x="4896" y="1728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3" name="Line 53"/>
            <p:cNvSpPr>
              <a:spLocks noChangeShapeType="1"/>
            </p:cNvSpPr>
            <p:nvPr/>
          </p:nvSpPr>
          <p:spPr bwMode="auto">
            <a:xfrm>
              <a:off x="4896" y="26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4" name="Line 54"/>
            <p:cNvSpPr>
              <a:spLocks noChangeShapeType="1"/>
            </p:cNvSpPr>
            <p:nvPr/>
          </p:nvSpPr>
          <p:spPr bwMode="auto">
            <a:xfrm>
              <a:off x="4080" y="244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5" name="Line 55"/>
            <p:cNvSpPr>
              <a:spLocks noChangeShapeType="1"/>
            </p:cNvSpPr>
            <p:nvPr/>
          </p:nvSpPr>
          <p:spPr bwMode="auto">
            <a:xfrm>
              <a:off x="4080" y="25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6" name="Line 56"/>
            <p:cNvSpPr>
              <a:spLocks noChangeShapeType="1"/>
            </p:cNvSpPr>
            <p:nvPr/>
          </p:nvSpPr>
          <p:spPr bwMode="auto">
            <a:xfrm>
              <a:off x="4560" y="244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7" name="Line 57"/>
            <p:cNvSpPr>
              <a:spLocks noChangeShapeType="1"/>
            </p:cNvSpPr>
            <p:nvPr/>
          </p:nvSpPr>
          <p:spPr bwMode="auto">
            <a:xfrm>
              <a:off x="4560" y="25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8" name="Line 58"/>
            <p:cNvSpPr>
              <a:spLocks noChangeShapeType="1"/>
            </p:cNvSpPr>
            <p:nvPr/>
          </p:nvSpPr>
          <p:spPr bwMode="auto">
            <a:xfrm>
              <a:off x="5040" y="244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9" name="Line 59"/>
            <p:cNvSpPr>
              <a:spLocks noChangeShapeType="1"/>
            </p:cNvSpPr>
            <p:nvPr/>
          </p:nvSpPr>
          <p:spPr bwMode="auto">
            <a:xfrm>
              <a:off x="5040" y="25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90" name="Text Box 64"/>
            <p:cNvSpPr txBox="1">
              <a:spLocks noChangeArrowheads="1"/>
            </p:cNvSpPr>
            <p:nvPr/>
          </p:nvSpPr>
          <p:spPr bwMode="auto">
            <a:xfrm>
              <a:off x="5280" y="2304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С</a:t>
              </a:r>
            </a:p>
          </p:txBody>
        </p:sp>
      </p:grpSp>
      <p:grpSp>
        <p:nvGrpSpPr>
          <p:cNvPr id="2127" name="Group 79"/>
          <p:cNvGrpSpPr>
            <a:grpSpLocks/>
          </p:cNvGrpSpPr>
          <p:nvPr/>
        </p:nvGrpSpPr>
        <p:grpSpPr bwMode="auto">
          <a:xfrm>
            <a:off x="381000" y="2133600"/>
            <a:ext cx="8458200" cy="2743200"/>
            <a:chOff x="240" y="1344"/>
            <a:chExt cx="5328" cy="1728"/>
          </a:xfrm>
        </p:grpSpPr>
        <p:sp>
          <p:nvSpPr>
            <p:cNvPr id="2132" name="Line 10"/>
            <p:cNvSpPr>
              <a:spLocks noChangeShapeType="1"/>
            </p:cNvSpPr>
            <p:nvPr/>
          </p:nvSpPr>
          <p:spPr bwMode="auto">
            <a:xfrm flipH="1">
              <a:off x="816" y="1920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33" name="Text Box 63"/>
            <p:cNvSpPr txBox="1">
              <a:spLocks noChangeArrowheads="1"/>
            </p:cNvSpPr>
            <p:nvPr/>
          </p:nvSpPr>
          <p:spPr bwMode="auto">
            <a:xfrm>
              <a:off x="2736" y="2496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R</a:t>
              </a:r>
              <a:r>
                <a:rPr lang="ru-RU" b="1" baseline="-25000"/>
                <a:t>и</a:t>
              </a:r>
              <a:endParaRPr lang="ru-RU" b="1"/>
            </a:p>
          </p:txBody>
        </p:sp>
        <p:sp>
          <p:nvSpPr>
            <p:cNvPr id="2134" name="Line 9"/>
            <p:cNvSpPr>
              <a:spLocks noChangeShapeType="1"/>
            </p:cNvSpPr>
            <p:nvPr/>
          </p:nvSpPr>
          <p:spPr bwMode="auto">
            <a:xfrm>
              <a:off x="960" y="1728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35" name="AutoShape 37"/>
            <p:cNvSpPr>
              <a:spLocks noChangeArrowheads="1"/>
            </p:cNvSpPr>
            <p:nvPr/>
          </p:nvSpPr>
          <p:spPr bwMode="auto">
            <a:xfrm>
              <a:off x="912" y="1872"/>
              <a:ext cx="96" cy="9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36" name="Line 4"/>
            <p:cNvSpPr>
              <a:spLocks noChangeShapeType="1"/>
            </p:cNvSpPr>
            <p:nvPr/>
          </p:nvSpPr>
          <p:spPr bwMode="auto">
            <a:xfrm>
              <a:off x="240" y="2928"/>
              <a:ext cx="53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37" name="Line 5"/>
            <p:cNvSpPr>
              <a:spLocks noChangeShapeType="1"/>
            </p:cNvSpPr>
            <p:nvPr/>
          </p:nvSpPr>
          <p:spPr bwMode="auto">
            <a:xfrm>
              <a:off x="960" y="1728"/>
              <a:ext cx="19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38" name="Line 6"/>
            <p:cNvSpPr>
              <a:spLocks noChangeShapeType="1"/>
            </p:cNvSpPr>
            <p:nvPr/>
          </p:nvSpPr>
          <p:spPr bwMode="auto">
            <a:xfrm>
              <a:off x="960" y="1920"/>
              <a:ext cx="19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39" name="Line 7"/>
            <p:cNvSpPr>
              <a:spLocks noChangeShapeType="1"/>
            </p:cNvSpPr>
            <p:nvPr/>
          </p:nvSpPr>
          <p:spPr bwMode="auto">
            <a:xfrm>
              <a:off x="960" y="2112"/>
              <a:ext cx="19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0" name="Line 11"/>
            <p:cNvSpPr>
              <a:spLocks noChangeShapeType="1"/>
            </p:cNvSpPr>
            <p:nvPr/>
          </p:nvSpPr>
          <p:spPr bwMode="auto">
            <a:xfrm>
              <a:off x="816" y="1920"/>
              <a:ext cx="0" cy="10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1" name="Line 12"/>
            <p:cNvSpPr>
              <a:spLocks noChangeShapeType="1"/>
            </p:cNvSpPr>
            <p:nvPr/>
          </p:nvSpPr>
          <p:spPr bwMode="auto">
            <a:xfrm>
              <a:off x="816" y="2400"/>
              <a:ext cx="2016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2" name="Rectangle 14"/>
            <p:cNvSpPr>
              <a:spLocks noChangeArrowheads="1"/>
            </p:cNvSpPr>
            <p:nvPr/>
          </p:nvSpPr>
          <p:spPr bwMode="auto">
            <a:xfrm>
              <a:off x="2112" y="2544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43" name="Rectangle 15"/>
            <p:cNvSpPr>
              <a:spLocks noChangeArrowheads="1"/>
            </p:cNvSpPr>
            <p:nvPr/>
          </p:nvSpPr>
          <p:spPr bwMode="auto">
            <a:xfrm>
              <a:off x="2304" y="2544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44" name="Rectangle 16"/>
            <p:cNvSpPr>
              <a:spLocks noChangeArrowheads="1"/>
            </p:cNvSpPr>
            <p:nvPr/>
          </p:nvSpPr>
          <p:spPr bwMode="auto">
            <a:xfrm>
              <a:off x="2496" y="2544"/>
              <a:ext cx="144" cy="24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2145" name="Line 17"/>
            <p:cNvSpPr>
              <a:spLocks noChangeShapeType="1"/>
            </p:cNvSpPr>
            <p:nvPr/>
          </p:nvSpPr>
          <p:spPr bwMode="auto">
            <a:xfrm>
              <a:off x="2208" y="2112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6" name="Line 20"/>
            <p:cNvSpPr>
              <a:spLocks noChangeShapeType="1"/>
            </p:cNvSpPr>
            <p:nvPr/>
          </p:nvSpPr>
          <p:spPr bwMode="auto">
            <a:xfrm>
              <a:off x="2400" y="1920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7" name="Line 21"/>
            <p:cNvSpPr>
              <a:spLocks noChangeShapeType="1"/>
            </p:cNvSpPr>
            <p:nvPr/>
          </p:nvSpPr>
          <p:spPr bwMode="auto">
            <a:xfrm>
              <a:off x="2592" y="1728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8" name="Line 22"/>
            <p:cNvSpPr>
              <a:spLocks noChangeShapeType="1"/>
            </p:cNvSpPr>
            <p:nvPr/>
          </p:nvSpPr>
          <p:spPr bwMode="auto">
            <a:xfrm>
              <a:off x="2208" y="27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9" name="Line 23"/>
            <p:cNvSpPr>
              <a:spLocks noChangeShapeType="1"/>
            </p:cNvSpPr>
            <p:nvPr/>
          </p:nvSpPr>
          <p:spPr bwMode="auto">
            <a:xfrm>
              <a:off x="2400" y="27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0" name="Line 24"/>
            <p:cNvSpPr>
              <a:spLocks noChangeShapeType="1"/>
            </p:cNvSpPr>
            <p:nvPr/>
          </p:nvSpPr>
          <p:spPr bwMode="auto">
            <a:xfrm>
              <a:off x="2592" y="27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" name="Line 25"/>
            <p:cNvSpPr>
              <a:spLocks noChangeShapeType="1"/>
            </p:cNvSpPr>
            <p:nvPr/>
          </p:nvSpPr>
          <p:spPr bwMode="auto">
            <a:xfrm>
              <a:off x="576" y="30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" name="Line 27"/>
            <p:cNvSpPr>
              <a:spLocks noChangeShapeType="1"/>
            </p:cNvSpPr>
            <p:nvPr/>
          </p:nvSpPr>
          <p:spPr bwMode="auto">
            <a:xfrm>
              <a:off x="720" y="307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" name="Text Box 62"/>
            <p:cNvSpPr txBox="1">
              <a:spLocks noChangeArrowheads="1"/>
            </p:cNvSpPr>
            <p:nvPr/>
          </p:nvSpPr>
          <p:spPr bwMode="auto">
            <a:xfrm>
              <a:off x="864" y="2592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en-US" b="1" baseline="-25000"/>
                <a:t>0</a:t>
              </a:r>
              <a:r>
                <a:rPr lang="en-US" b="1"/>
                <a:t> = 2-8 Ом</a:t>
              </a:r>
              <a:endParaRPr lang="ru-RU" b="1"/>
            </a:p>
          </p:txBody>
        </p:sp>
        <p:sp>
          <p:nvSpPr>
            <p:cNvPr id="2154" name="Text Box 65"/>
            <p:cNvSpPr txBox="1">
              <a:spLocks noChangeArrowheads="1"/>
            </p:cNvSpPr>
            <p:nvPr/>
          </p:nvSpPr>
          <p:spPr bwMode="auto">
            <a:xfrm>
              <a:off x="432" y="220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0</a:t>
              </a:r>
            </a:p>
          </p:txBody>
        </p:sp>
        <p:sp>
          <p:nvSpPr>
            <p:cNvPr id="2155" name="Text Box 66"/>
            <p:cNvSpPr txBox="1">
              <a:spLocks noChangeArrowheads="1"/>
            </p:cNvSpPr>
            <p:nvPr/>
          </p:nvSpPr>
          <p:spPr bwMode="auto">
            <a:xfrm>
              <a:off x="2928" y="220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0</a:t>
              </a:r>
            </a:p>
          </p:txBody>
        </p:sp>
        <p:sp>
          <p:nvSpPr>
            <p:cNvPr id="2156" name="Line 67"/>
            <p:cNvSpPr>
              <a:spLocks noChangeShapeType="1"/>
            </p:cNvSpPr>
            <p:nvPr/>
          </p:nvSpPr>
          <p:spPr bwMode="auto">
            <a:xfrm flipV="1">
              <a:off x="1488" y="172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7" name="Line 68"/>
            <p:cNvSpPr>
              <a:spLocks noChangeShapeType="1"/>
            </p:cNvSpPr>
            <p:nvPr/>
          </p:nvSpPr>
          <p:spPr bwMode="auto">
            <a:xfrm flipV="1">
              <a:off x="1488" y="211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8" name="Text Box 69"/>
            <p:cNvSpPr txBox="1">
              <a:spLocks noChangeArrowheads="1"/>
            </p:cNvSpPr>
            <p:nvPr/>
          </p:nvSpPr>
          <p:spPr bwMode="auto">
            <a:xfrm>
              <a:off x="1056" y="1344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НТ</a:t>
              </a:r>
            </a:p>
          </p:txBody>
        </p:sp>
        <p:sp>
          <p:nvSpPr>
            <p:cNvPr id="2159" name="Line 70"/>
            <p:cNvSpPr>
              <a:spLocks noChangeShapeType="1"/>
            </p:cNvSpPr>
            <p:nvPr/>
          </p:nvSpPr>
          <p:spPr bwMode="auto">
            <a:xfrm flipH="1">
              <a:off x="1013" y="1584"/>
              <a:ext cx="139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0" name="Text Box 71"/>
            <p:cNvSpPr txBox="1">
              <a:spLocks noChangeArrowheads="1"/>
            </p:cNvSpPr>
            <p:nvPr/>
          </p:nvSpPr>
          <p:spPr bwMode="auto">
            <a:xfrm>
              <a:off x="1488" y="134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U</a:t>
              </a:r>
              <a:r>
                <a:rPr lang="ru-RU" b="1" baseline="-25000"/>
                <a:t>л</a:t>
              </a:r>
              <a:endParaRPr lang="ru-RU" b="1"/>
            </a:p>
          </p:txBody>
        </p:sp>
        <p:sp>
          <p:nvSpPr>
            <p:cNvPr id="2161" name="Text Box 72"/>
            <p:cNvSpPr txBox="1">
              <a:spLocks noChangeArrowheads="1"/>
            </p:cNvSpPr>
            <p:nvPr/>
          </p:nvSpPr>
          <p:spPr bwMode="auto">
            <a:xfrm>
              <a:off x="2064" y="134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>
                  <a:solidFill>
                    <a:srgbClr val="0066FF"/>
                  </a:solidFill>
                </a:rPr>
                <a:t>U</a:t>
              </a:r>
              <a:r>
                <a:rPr lang="ru-RU" b="1" baseline="-25000">
                  <a:solidFill>
                    <a:srgbClr val="0066FF"/>
                  </a:solidFill>
                </a:rPr>
                <a:t>ф</a:t>
              </a:r>
              <a:endParaRPr lang="ru-RU" b="1">
                <a:solidFill>
                  <a:srgbClr val="0066FF"/>
                </a:solidFill>
              </a:endParaRPr>
            </a:p>
          </p:txBody>
        </p:sp>
        <p:sp>
          <p:nvSpPr>
            <p:cNvPr id="2162" name="Line 73"/>
            <p:cNvSpPr>
              <a:spLocks noChangeShapeType="1"/>
            </p:cNvSpPr>
            <p:nvPr/>
          </p:nvSpPr>
          <p:spPr bwMode="auto">
            <a:xfrm flipH="1">
              <a:off x="1549" y="1632"/>
              <a:ext cx="83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63" name="Line 74"/>
            <p:cNvSpPr>
              <a:spLocks noChangeShapeType="1"/>
            </p:cNvSpPr>
            <p:nvPr/>
          </p:nvSpPr>
          <p:spPr bwMode="auto">
            <a:xfrm flipH="1">
              <a:off x="1584" y="1632"/>
              <a:ext cx="48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0" y="4940300"/>
            <a:ext cx="9144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/>
              <a:t>ЗНТ</a:t>
            </a:r>
            <a:r>
              <a:rPr lang="ru-RU" dirty="0"/>
              <a:t> - сеть с заземлённой нейтральной точкой трансформатора;</a:t>
            </a:r>
            <a:br>
              <a:rPr lang="ru-RU" dirty="0"/>
            </a:br>
            <a:r>
              <a:rPr lang="ru-RU" b="1" dirty="0"/>
              <a:t>ИНТ</a:t>
            </a:r>
            <a:r>
              <a:rPr lang="ru-RU" dirty="0"/>
              <a:t> - сеть с изолированной нейтральной точкой (</a:t>
            </a:r>
            <a:r>
              <a:rPr lang="ru-RU" b="1" dirty="0"/>
              <a:t>НТ</a:t>
            </a:r>
            <a:r>
              <a:rPr lang="ru-RU" dirty="0"/>
              <a:t>); </a:t>
            </a:r>
            <a:br>
              <a:rPr lang="ru-RU" dirty="0"/>
            </a:br>
            <a:r>
              <a:rPr lang="ru-RU" b="1" dirty="0"/>
              <a:t>(0 - 0)</a:t>
            </a:r>
            <a:r>
              <a:rPr lang="ru-RU" dirty="0"/>
              <a:t>  - нулевой защитный проводник; </a:t>
            </a:r>
            <a:r>
              <a:rPr lang="en-US" b="1" dirty="0"/>
              <a:t>R</a:t>
            </a:r>
            <a:r>
              <a:rPr lang="en-US" b="1" baseline="-25000" dirty="0"/>
              <a:t>0 </a:t>
            </a:r>
            <a:r>
              <a:rPr lang="en-US" dirty="0"/>
              <a:t> - </a:t>
            </a:r>
            <a:r>
              <a:rPr lang="ru-RU" dirty="0"/>
              <a:t>рабочее заземление </a:t>
            </a:r>
            <a:r>
              <a:rPr lang="ru-RU" b="1" dirty="0"/>
              <a:t>НТ</a:t>
            </a:r>
            <a:r>
              <a:rPr lang="ru-RU" dirty="0"/>
              <a:t>;</a:t>
            </a:r>
            <a:br>
              <a:rPr lang="ru-RU" dirty="0"/>
            </a:br>
            <a:r>
              <a:rPr lang="en-US" b="1" dirty="0"/>
              <a:t>R</a:t>
            </a:r>
            <a:r>
              <a:rPr lang="ru-RU" b="1" baseline="-25000" dirty="0"/>
              <a:t>и</a:t>
            </a:r>
            <a:r>
              <a:rPr lang="ru-RU" b="1" dirty="0"/>
              <a:t> </a:t>
            </a:r>
            <a:r>
              <a:rPr lang="ru-RU" dirty="0"/>
              <a:t>- сопротивление изоляции фазы относительно земли; </a:t>
            </a:r>
            <a:r>
              <a:rPr lang="ru-RU" b="1" dirty="0"/>
              <a:t>С </a:t>
            </a:r>
            <a:r>
              <a:rPr lang="ru-RU" dirty="0"/>
              <a:t>-ёмкость;</a:t>
            </a:r>
            <a:br>
              <a:rPr lang="ru-RU" dirty="0"/>
            </a:br>
            <a:r>
              <a:rPr lang="en-US" b="1" dirty="0" err="1"/>
              <a:t>U</a:t>
            </a:r>
            <a:r>
              <a:rPr lang="en-US" b="1" baseline="-25000" dirty="0" err="1"/>
              <a:t>л</a:t>
            </a:r>
            <a:r>
              <a:rPr lang="en-US" dirty="0"/>
              <a:t>-</a:t>
            </a:r>
            <a:r>
              <a:rPr lang="ru-RU" dirty="0"/>
              <a:t>  линейное напряжение (380В); </a:t>
            </a:r>
            <a:r>
              <a:rPr lang="en-US" b="1" dirty="0">
                <a:solidFill>
                  <a:srgbClr val="0066FF"/>
                </a:solidFill>
              </a:rPr>
              <a:t>U</a:t>
            </a:r>
            <a:r>
              <a:rPr lang="ru-RU" b="1" baseline="-25000" dirty="0">
                <a:solidFill>
                  <a:srgbClr val="0066FF"/>
                </a:solidFill>
              </a:rPr>
              <a:t>ф</a:t>
            </a:r>
            <a:r>
              <a:rPr lang="ru-RU" dirty="0"/>
              <a:t>- фазное напряжение (220В).</a:t>
            </a:r>
            <a:r>
              <a:rPr lang="en-US" dirty="0"/>
              <a:t>        </a:t>
            </a:r>
            <a:endParaRPr lang="ru-RU" dirty="0"/>
          </a:p>
        </p:txBody>
      </p:sp>
      <p:graphicFrame>
        <p:nvGraphicFramePr>
          <p:cNvPr id="2124" name="Object 76"/>
          <p:cNvGraphicFramePr>
            <a:graphicFrameLocks noChangeAspect="1"/>
          </p:cNvGraphicFramePr>
          <p:nvPr/>
        </p:nvGraphicFramePr>
        <p:xfrm>
          <a:off x="6400800" y="1981200"/>
          <a:ext cx="165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Equation" r:id="rId5" imgW="787320" imgH="266400" progId="Equation.3">
                  <p:embed/>
                </p:oleObj>
              </mc:Choice>
              <mc:Fallback>
                <p:oleObj name="Equation" r:id="rId5" imgW="787320" imgH="266400" progId="Equation.3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1981200"/>
                        <a:ext cx="1651000" cy="5588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4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725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9225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725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2225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725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6225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 advAuto="24000"/>
      <p:bldP spid="2108" grpId="0" animBg="1" autoUpdateAnimBg="0"/>
      <p:bldP spid="2109" grpId="0" animBg="1" autoUpdateAnimBg="0"/>
      <p:bldP spid="212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  <a:solidFill>
            <a:srgbClr val="FF0000"/>
          </a:solidFill>
          <a:ln w="25400"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Опасные ситуации поражения током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15240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/>
              <a:t> 1.</a:t>
            </a:r>
            <a:r>
              <a:rPr lang="ru-RU" dirty="0"/>
              <a:t> Случайное двухфазное или однофазное прикосновение к токоведущим частям.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2362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/>
              <a:t> 2.</a:t>
            </a:r>
            <a:r>
              <a:rPr lang="ru-RU" dirty="0"/>
              <a:t> Приближение человека на опасное расстояние к шинам высокого напряжения (по нормативам минимальное расстояние - 0,7 м.)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0" y="32766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/>
              <a:t> 3.</a:t>
            </a:r>
            <a:r>
              <a:rPr lang="ru-RU" dirty="0"/>
              <a:t> Прикосновение к металлическим нетоковедущим частям оборудования, которые могут оказаться  под напряжением, из-за повреждения изоляции или ошибочных действий персонала.  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46482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/>
              <a:t> 4.</a:t>
            </a:r>
            <a:r>
              <a:rPr lang="ru-RU" dirty="0"/>
              <a:t> Попадание под шаговое напряжение при передвижении человека по зоне растекания тока от упавшего на землю провода или замыкания токоведущих частей на землю.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9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9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autoUpdateAnimBg="0"/>
      <p:bldP spid="3079" grpId="0" autoUpdateAnimBg="0"/>
      <p:bldP spid="308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  <a:solidFill>
            <a:srgbClr val="FF3300"/>
          </a:solidFill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Двухфазное прикосновение к токоведущим частям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13716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b="1" dirty="0"/>
              <a:t> Наиболее опасным случаем является прикосновение к двум фазным проводам (а) и к фазному  и нулевому проводу (б). 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V="1">
            <a:off x="2895600" y="3352800"/>
            <a:ext cx="0" cy="7620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 flipV="1">
            <a:off x="3429000" y="2971800"/>
            <a:ext cx="0" cy="11430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V="1">
            <a:off x="4267200" y="3657600"/>
            <a:ext cx="0" cy="4572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 flipV="1">
            <a:off x="4800600" y="3352800"/>
            <a:ext cx="0" cy="7620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143" name="Group 47"/>
          <p:cNvGrpSpPr>
            <a:grpSpLocks/>
          </p:cNvGrpSpPr>
          <p:nvPr/>
        </p:nvGrpSpPr>
        <p:grpSpPr bwMode="auto">
          <a:xfrm>
            <a:off x="4267200" y="2133600"/>
            <a:ext cx="609600" cy="2438400"/>
            <a:chOff x="2688" y="1344"/>
            <a:chExt cx="384" cy="1536"/>
          </a:xfrm>
        </p:grpSpPr>
        <p:graphicFrame>
          <p:nvGraphicFramePr>
            <p:cNvPr id="4114" name="Object 18"/>
            <p:cNvGraphicFramePr>
              <a:graphicFrameLocks noChangeAspect="1"/>
            </p:cNvGraphicFramePr>
            <p:nvPr/>
          </p:nvGraphicFramePr>
          <p:xfrm flipH="1">
            <a:off x="2688" y="2400"/>
            <a:ext cx="33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6" name="Clip" r:id="rId5" imgW="3848040" imgH="5478120" progId="">
                    <p:embed/>
                  </p:oleObj>
                </mc:Choice>
                <mc:Fallback>
                  <p:oleObj name="Clip" r:id="rId5" imgW="3848040" imgH="5478120" progId="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2688" y="2400"/>
                          <a:ext cx="338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71" name="Text Box 22"/>
            <p:cNvSpPr txBox="1">
              <a:spLocks noChangeArrowheads="1"/>
            </p:cNvSpPr>
            <p:nvPr/>
          </p:nvSpPr>
          <p:spPr bwMode="auto">
            <a:xfrm>
              <a:off x="2688" y="134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б)</a:t>
              </a:r>
            </a:p>
          </p:txBody>
        </p:sp>
      </p:grpSp>
      <p:grpSp>
        <p:nvGrpSpPr>
          <p:cNvPr id="4135" name="Group 39"/>
          <p:cNvGrpSpPr>
            <a:grpSpLocks/>
          </p:cNvGrpSpPr>
          <p:nvPr/>
        </p:nvGrpSpPr>
        <p:grpSpPr bwMode="auto">
          <a:xfrm>
            <a:off x="685800" y="2133600"/>
            <a:ext cx="5334000" cy="2438400"/>
            <a:chOff x="432" y="1344"/>
            <a:chExt cx="3360" cy="1536"/>
          </a:xfrm>
        </p:grpSpPr>
        <p:sp>
          <p:nvSpPr>
            <p:cNvPr id="4153" name="Line 4"/>
            <p:cNvSpPr>
              <a:spLocks noChangeShapeType="1"/>
            </p:cNvSpPr>
            <p:nvPr/>
          </p:nvSpPr>
          <p:spPr bwMode="auto">
            <a:xfrm>
              <a:off x="1248" y="1632"/>
              <a:ext cx="2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4" name="Line 5"/>
            <p:cNvSpPr>
              <a:spLocks noChangeShapeType="1"/>
            </p:cNvSpPr>
            <p:nvPr/>
          </p:nvSpPr>
          <p:spPr bwMode="auto">
            <a:xfrm>
              <a:off x="1248" y="1872"/>
              <a:ext cx="2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5" name="Line 6"/>
            <p:cNvSpPr>
              <a:spLocks noChangeShapeType="1"/>
            </p:cNvSpPr>
            <p:nvPr/>
          </p:nvSpPr>
          <p:spPr bwMode="auto">
            <a:xfrm>
              <a:off x="1248" y="2112"/>
              <a:ext cx="22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6" name="Line 7"/>
            <p:cNvSpPr>
              <a:spLocks noChangeShapeType="1"/>
            </p:cNvSpPr>
            <p:nvPr/>
          </p:nvSpPr>
          <p:spPr bwMode="auto">
            <a:xfrm>
              <a:off x="1248" y="1632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7" name="Line 8"/>
            <p:cNvSpPr>
              <a:spLocks noChangeShapeType="1"/>
            </p:cNvSpPr>
            <p:nvPr/>
          </p:nvSpPr>
          <p:spPr bwMode="auto">
            <a:xfrm flipH="1">
              <a:off x="1008" y="1872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8" name="Line 9"/>
            <p:cNvSpPr>
              <a:spLocks noChangeShapeType="1"/>
            </p:cNvSpPr>
            <p:nvPr/>
          </p:nvSpPr>
          <p:spPr bwMode="auto">
            <a:xfrm>
              <a:off x="1008" y="1872"/>
              <a:ext cx="0" cy="10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9" name="Line 11"/>
            <p:cNvSpPr>
              <a:spLocks noChangeShapeType="1"/>
            </p:cNvSpPr>
            <p:nvPr/>
          </p:nvSpPr>
          <p:spPr bwMode="auto">
            <a:xfrm>
              <a:off x="432" y="2880"/>
              <a:ext cx="29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0" name="Line 12"/>
            <p:cNvSpPr>
              <a:spLocks noChangeShapeType="1"/>
            </p:cNvSpPr>
            <p:nvPr/>
          </p:nvSpPr>
          <p:spPr bwMode="auto">
            <a:xfrm>
              <a:off x="1008" y="2304"/>
              <a:ext cx="2448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4110" name="Object 14"/>
            <p:cNvGraphicFramePr>
              <a:graphicFrameLocks noChangeAspect="1"/>
            </p:cNvGraphicFramePr>
            <p:nvPr/>
          </p:nvGraphicFramePr>
          <p:xfrm flipH="1">
            <a:off x="1824" y="2400"/>
            <a:ext cx="33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7" name="Clip" r:id="rId7" imgW="3848040" imgH="5478120" progId="">
                    <p:embed/>
                  </p:oleObj>
                </mc:Choice>
                <mc:Fallback>
                  <p:oleObj name="Clip" r:id="rId7" imgW="3848040" imgH="5478120" progId="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1824" y="2400"/>
                          <a:ext cx="338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61" name="Text Box 21"/>
            <p:cNvSpPr txBox="1">
              <a:spLocks noChangeArrowheads="1"/>
            </p:cNvSpPr>
            <p:nvPr/>
          </p:nvSpPr>
          <p:spPr bwMode="auto">
            <a:xfrm>
              <a:off x="1776" y="134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а)</a:t>
              </a:r>
            </a:p>
          </p:txBody>
        </p:sp>
        <p:sp>
          <p:nvSpPr>
            <p:cNvPr id="4162" name="Line 23"/>
            <p:cNvSpPr>
              <a:spLocks noChangeShapeType="1"/>
            </p:cNvSpPr>
            <p:nvPr/>
          </p:nvSpPr>
          <p:spPr bwMode="auto">
            <a:xfrm flipV="1">
              <a:off x="1584" y="18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3" name="Line 24"/>
            <p:cNvSpPr>
              <a:spLocks noChangeShapeType="1"/>
            </p:cNvSpPr>
            <p:nvPr/>
          </p:nvSpPr>
          <p:spPr bwMode="auto">
            <a:xfrm flipV="1">
              <a:off x="3216" y="211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4" name="Text Box 25"/>
            <p:cNvSpPr txBox="1">
              <a:spLocks noChangeArrowheads="1"/>
            </p:cNvSpPr>
            <p:nvPr/>
          </p:nvSpPr>
          <p:spPr bwMode="auto">
            <a:xfrm>
              <a:off x="576" y="144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U</a:t>
              </a:r>
              <a:r>
                <a:rPr lang="ru-RU" b="1" baseline="-25000"/>
                <a:t>л</a:t>
              </a:r>
              <a:endParaRPr lang="ru-RU" b="1"/>
            </a:p>
          </p:txBody>
        </p:sp>
        <p:sp>
          <p:nvSpPr>
            <p:cNvPr id="4165" name="Line 26"/>
            <p:cNvSpPr>
              <a:spLocks noChangeShapeType="1"/>
            </p:cNvSpPr>
            <p:nvPr/>
          </p:nvSpPr>
          <p:spPr bwMode="auto">
            <a:xfrm>
              <a:off x="960" y="1680"/>
              <a:ext cx="528" cy="3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Text Box 27"/>
            <p:cNvSpPr txBox="1">
              <a:spLocks noChangeArrowheads="1"/>
            </p:cNvSpPr>
            <p:nvPr/>
          </p:nvSpPr>
          <p:spPr bwMode="auto">
            <a:xfrm>
              <a:off x="3216" y="240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>
                  <a:solidFill>
                    <a:srgbClr val="0066FF"/>
                  </a:solidFill>
                </a:rPr>
                <a:t>U</a:t>
              </a:r>
              <a:r>
                <a:rPr lang="ru-RU" b="1" baseline="-25000">
                  <a:solidFill>
                    <a:srgbClr val="0066FF"/>
                  </a:solidFill>
                </a:rPr>
                <a:t>ф</a:t>
              </a:r>
              <a:endParaRPr lang="ru-RU" b="1">
                <a:solidFill>
                  <a:srgbClr val="0066FF"/>
                </a:solidFill>
              </a:endParaRPr>
            </a:p>
          </p:txBody>
        </p:sp>
        <p:sp>
          <p:nvSpPr>
            <p:cNvPr id="4167" name="Line 28"/>
            <p:cNvSpPr>
              <a:spLocks noChangeShapeType="1"/>
            </p:cNvSpPr>
            <p:nvPr/>
          </p:nvSpPr>
          <p:spPr bwMode="auto">
            <a:xfrm flipH="1" flipV="1">
              <a:off x="3312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Text Box 29"/>
            <p:cNvSpPr txBox="1">
              <a:spLocks noChangeArrowheads="1"/>
            </p:cNvSpPr>
            <p:nvPr/>
          </p:nvSpPr>
          <p:spPr bwMode="auto">
            <a:xfrm>
              <a:off x="3456" y="144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А</a:t>
              </a:r>
            </a:p>
          </p:txBody>
        </p:sp>
        <p:sp>
          <p:nvSpPr>
            <p:cNvPr id="4169" name="Text Box 30"/>
            <p:cNvSpPr txBox="1">
              <a:spLocks noChangeArrowheads="1"/>
            </p:cNvSpPr>
            <p:nvPr/>
          </p:nvSpPr>
          <p:spPr bwMode="auto">
            <a:xfrm>
              <a:off x="3456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В</a:t>
              </a:r>
            </a:p>
          </p:txBody>
        </p:sp>
        <p:sp>
          <p:nvSpPr>
            <p:cNvPr id="4170" name="Text Box 31"/>
            <p:cNvSpPr txBox="1">
              <a:spLocks noChangeArrowheads="1"/>
            </p:cNvSpPr>
            <p:nvPr/>
          </p:nvSpPr>
          <p:spPr bwMode="auto">
            <a:xfrm>
              <a:off x="3456" y="196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С</a:t>
              </a:r>
            </a:p>
          </p:txBody>
        </p:sp>
      </p:grp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6096000" y="2209800"/>
            <a:ext cx="3048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dirty="0"/>
              <a:t>Ток  </a:t>
            </a:r>
            <a:r>
              <a:rPr lang="en-US" b="1" dirty="0"/>
              <a:t>I</a:t>
            </a:r>
            <a:r>
              <a:rPr lang="ru-RU" b="1" baseline="-25000" dirty="0"/>
              <a:t>ч</a:t>
            </a:r>
            <a:r>
              <a:rPr lang="ru-RU" b="1" dirty="0"/>
              <a:t>,</a:t>
            </a:r>
            <a:r>
              <a:rPr lang="ru-RU" dirty="0"/>
              <a:t> проходящий</a:t>
            </a:r>
            <a:br>
              <a:rPr lang="ru-RU" dirty="0"/>
            </a:br>
            <a:r>
              <a:rPr lang="ru-RU" dirty="0"/>
              <a:t>через человека, и </a:t>
            </a:r>
            <a:br>
              <a:rPr lang="ru-RU" dirty="0"/>
            </a:br>
            <a:r>
              <a:rPr lang="ru-RU" dirty="0"/>
              <a:t>напряжение </a:t>
            </a:r>
            <a:r>
              <a:rPr lang="ru-RU" dirty="0" err="1"/>
              <a:t>прикос</a:t>
            </a:r>
            <a:r>
              <a:rPr lang="ru-RU" dirty="0"/>
              <a:t>-</a:t>
            </a:r>
            <a:br>
              <a:rPr lang="ru-RU" dirty="0"/>
            </a:br>
            <a:r>
              <a:rPr lang="ru-RU" dirty="0" err="1"/>
              <a:t>новения</a:t>
            </a:r>
            <a:r>
              <a:rPr lang="ru-RU" dirty="0"/>
              <a:t> </a:t>
            </a:r>
            <a:r>
              <a:rPr lang="en-US" dirty="0"/>
              <a:t> </a:t>
            </a:r>
            <a:r>
              <a:rPr lang="en-US" b="1" dirty="0"/>
              <a:t>U</a:t>
            </a:r>
            <a:r>
              <a:rPr lang="ru-RU" b="1" baseline="-25000" dirty="0" err="1"/>
              <a:t>пр</a:t>
            </a:r>
            <a:r>
              <a:rPr lang="ru-RU" b="1" dirty="0"/>
              <a:t> </a:t>
            </a:r>
            <a:r>
              <a:rPr lang="ru-RU" dirty="0"/>
              <a:t>(В) при</a:t>
            </a:r>
            <a:br>
              <a:rPr lang="ru-RU" dirty="0"/>
            </a:br>
            <a:r>
              <a:rPr lang="ru-RU" dirty="0"/>
              <a:t>сопротивлении</a:t>
            </a:r>
            <a:br>
              <a:rPr lang="ru-RU" dirty="0"/>
            </a:br>
            <a:r>
              <a:rPr lang="ru-RU" dirty="0"/>
              <a:t>человека </a:t>
            </a:r>
            <a:r>
              <a:rPr lang="en-US" b="1" dirty="0"/>
              <a:t>R</a:t>
            </a:r>
            <a:r>
              <a:rPr lang="ru-RU" b="1" baseline="-25000" dirty="0"/>
              <a:t>ч</a:t>
            </a:r>
            <a:r>
              <a:rPr lang="ru-RU" b="1" dirty="0"/>
              <a:t> </a:t>
            </a:r>
            <a:r>
              <a:rPr lang="ru-RU" dirty="0"/>
              <a:t>(Ом):</a:t>
            </a:r>
          </a:p>
        </p:txBody>
      </p:sp>
      <p:grpSp>
        <p:nvGrpSpPr>
          <p:cNvPr id="4144" name="Group 48"/>
          <p:cNvGrpSpPr>
            <a:grpSpLocks/>
          </p:cNvGrpSpPr>
          <p:nvPr/>
        </p:nvGrpSpPr>
        <p:grpSpPr bwMode="auto">
          <a:xfrm>
            <a:off x="2438400" y="4800600"/>
            <a:ext cx="6351588" cy="536575"/>
            <a:chOff x="1536" y="3024"/>
            <a:chExt cx="4001" cy="338"/>
          </a:xfrm>
        </p:grpSpPr>
        <p:sp>
          <p:nvSpPr>
            <p:cNvPr id="4152" name="Text Box 33"/>
            <p:cNvSpPr txBox="1">
              <a:spLocks noChangeArrowheads="1"/>
            </p:cNvSpPr>
            <p:nvPr/>
          </p:nvSpPr>
          <p:spPr bwMode="auto">
            <a:xfrm>
              <a:off x="1536" y="302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а)</a:t>
              </a:r>
            </a:p>
          </p:txBody>
        </p:sp>
        <p:graphicFrame>
          <p:nvGraphicFramePr>
            <p:cNvPr id="4130" name="Object 34"/>
            <p:cNvGraphicFramePr>
              <a:graphicFrameLocks noChangeAspect="1"/>
            </p:cNvGraphicFramePr>
            <p:nvPr/>
          </p:nvGraphicFramePr>
          <p:xfrm>
            <a:off x="1920" y="3024"/>
            <a:ext cx="3617" cy="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8" name="Equation" r:id="rId8" imgW="2577960" imgH="241200" progId="Equation.3">
                    <p:embed/>
                  </p:oleObj>
                </mc:Choice>
                <mc:Fallback>
                  <p:oleObj name="Equation" r:id="rId8" imgW="2577960" imgH="241200" progId="Equation.3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3024"/>
                          <a:ext cx="3617" cy="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45" name="Group 49"/>
          <p:cNvGrpSpPr>
            <a:grpSpLocks/>
          </p:cNvGrpSpPr>
          <p:nvPr/>
        </p:nvGrpSpPr>
        <p:grpSpPr bwMode="auto">
          <a:xfrm>
            <a:off x="2438400" y="5334000"/>
            <a:ext cx="6359525" cy="536575"/>
            <a:chOff x="1536" y="3360"/>
            <a:chExt cx="4006" cy="338"/>
          </a:xfrm>
        </p:grpSpPr>
        <p:graphicFrame>
          <p:nvGraphicFramePr>
            <p:cNvPr id="4131" name="Object 35"/>
            <p:cNvGraphicFramePr>
              <a:graphicFrameLocks noChangeAspect="1"/>
            </p:cNvGraphicFramePr>
            <p:nvPr/>
          </p:nvGraphicFramePr>
          <p:xfrm>
            <a:off x="1872" y="3360"/>
            <a:ext cx="3670" cy="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9" name="Equation" r:id="rId10" imgW="2616120" imgH="241200" progId="Equation.3">
                    <p:embed/>
                  </p:oleObj>
                </mc:Choice>
                <mc:Fallback>
                  <p:oleObj name="Equation" r:id="rId10" imgW="2616120" imgH="241200" progId="Equation.3">
                    <p:embed/>
                    <p:pic>
                      <p:nvPicPr>
                        <p:cNvPr id="0" name="Picture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360"/>
                          <a:ext cx="3670" cy="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51" name="Text Box 36"/>
            <p:cNvSpPr txBox="1">
              <a:spLocks noChangeArrowheads="1"/>
            </p:cNvSpPr>
            <p:nvPr/>
          </p:nvSpPr>
          <p:spPr bwMode="auto">
            <a:xfrm>
              <a:off x="1536" y="336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б)</a:t>
              </a:r>
            </a:p>
          </p:txBody>
        </p:sp>
      </p:grp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0" y="5791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u="sng" dirty="0"/>
              <a:t>Напряжение прикосновения</a:t>
            </a:r>
            <a:r>
              <a:rPr lang="ru-RU" dirty="0"/>
              <a:t> - это разность потенциалов двух точек цепи, которых касается человек поверхностью кожи.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304800" y="4800600"/>
            <a:ext cx="2057400" cy="841375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0066FF"/>
                </a:solidFill>
              </a:rPr>
              <a:t>Путь тока -</a:t>
            </a:r>
            <a:br>
              <a:rPr lang="ru-RU" b="1">
                <a:solidFill>
                  <a:srgbClr val="0066FF"/>
                </a:solidFill>
              </a:rPr>
            </a:br>
            <a:r>
              <a:rPr lang="ru-RU" b="1">
                <a:solidFill>
                  <a:srgbClr val="0066FF"/>
                </a:solidFill>
              </a:rPr>
              <a:t>«рука-рука»</a:t>
            </a:r>
          </a:p>
        </p:txBody>
      </p:sp>
      <p:sp>
        <p:nvSpPr>
          <p:cNvPr id="4136" name="Line 40"/>
          <p:cNvSpPr>
            <a:spLocks noChangeShapeType="1"/>
          </p:cNvSpPr>
          <p:nvPr/>
        </p:nvSpPr>
        <p:spPr bwMode="auto">
          <a:xfrm>
            <a:off x="2667000" y="3505200"/>
            <a:ext cx="0" cy="6858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2819400" y="4267200"/>
            <a:ext cx="609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 flipV="1">
            <a:off x="3581400" y="3124200"/>
            <a:ext cx="0" cy="1143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>
            <a:off x="4038600" y="3733800"/>
            <a:ext cx="0" cy="381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>
            <a:off x="4191000" y="4267200"/>
            <a:ext cx="685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42" name="Line 46"/>
          <p:cNvSpPr>
            <a:spLocks noChangeShapeType="1"/>
          </p:cNvSpPr>
          <p:nvPr/>
        </p:nvSpPr>
        <p:spPr bwMode="auto">
          <a:xfrm flipV="1">
            <a:off x="4953000" y="3429000"/>
            <a:ext cx="0" cy="762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36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30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55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5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255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65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625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875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325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825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975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4" dur="5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3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28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6350"/>
                            </p:stCondLst>
                            <p:childTnLst>
                              <p:par>
                                <p:cTn id="65" presetID="12" presetClass="entr" presetSubtype="8" fill="hold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785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1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35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 advAuto="36000"/>
      <p:bldP spid="4111" grpId="0" animBg="1"/>
      <p:bldP spid="4113" grpId="0" animBg="1"/>
      <p:bldP spid="4115" grpId="0" animBg="1"/>
      <p:bldP spid="4116" grpId="0" animBg="1"/>
      <p:bldP spid="4128" grpId="0" autoUpdateAnimBg="0"/>
      <p:bldP spid="4133" grpId="0" autoUpdateAnimBg="0"/>
      <p:bldP spid="4134" grpId="0" animBg="1" autoUpdateAnimBg="0"/>
      <p:bldP spid="4136" grpId="0" animBg="1"/>
      <p:bldP spid="4137" grpId="0" animBg="1"/>
      <p:bldP spid="4139" grpId="0" animBg="1"/>
      <p:bldP spid="4140" grpId="0" animBg="1"/>
      <p:bldP spid="4141" grpId="0" animBg="1"/>
      <p:bldP spid="41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  <a:solidFill>
            <a:srgbClr val="FF3300"/>
          </a:solidFill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Однофазное прикосновение к сети с ЗНТ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12192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b="1" dirty="0"/>
              <a:t> Этот случай менее опасен, чем двухфазное прикосновение, так как в </a:t>
            </a:r>
            <a:r>
              <a:rPr lang="ru-RU" b="1" i="1" dirty="0">
                <a:solidFill>
                  <a:srgbClr val="FF3300"/>
                </a:solidFill>
              </a:rPr>
              <a:t>цепь</a:t>
            </a:r>
            <a:r>
              <a:rPr lang="ru-RU" b="1" dirty="0"/>
              <a:t> </a:t>
            </a:r>
            <a:r>
              <a:rPr lang="ru-RU" b="1" i="1" dirty="0">
                <a:solidFill>
                  <a:srgbClr val="FF3300"/>
                </a:solidFill>
              </a:rPr>
              <a:t>поражения</a:t>
            </a:r>
            <a:r>
              <a:rPr lang="ru-RU" b="1" dirty="0">
                <a:solidFill>
                  <a:srgbClr val="FF3300"/>
                </a:solidFill>
              </a:rPr>
              <a:t> </a:t>
            </a:r>
            <a:r>
              <a:rPr lang="ru-RU" b="1" dirty="0"/>
              <a:t>включается сопротивление обуви </a:t>
            </a:r>
            <a:r>
              <a:rPr lang="en-US" b="1" dirty="0"/>
              <a:t>R</a:t>
            </a:r>
            <a:r>
              <a:rPr lang="ru-RU" b="1" baseline="-25000" dirty="0"/>
              <a:t>об</a:t>
            </a:r>
            <a:r>
              <a:rPr lang="ru-RU" b="1" dirty="0"/>
              <a:t> и пола </a:t>
            </a:r>
            <a:r>
              <a:rPr lang="en-US" b="1" dirty="0"/>
              <a:t>R</a:t>
            </a:r>
            <a:r>
              <a:rPr lang="ru-RU" b="1" baseline="-25000" dirty="0"/>
              <a:t>п</a:t>
            </a:r>
            <a:r>
              <a:rPr lang="ru-RU" b="1" dirty="0"/>
              <a:t>.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2514600" y="3200400"/>
            <a:ext cx="0" cy="3810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4419600" y="4191000"/>
            <a:ext cx="2514600" cy="482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R = R</a:t>
            </a:r>
            <a:r>
              <a:rPr lang="ru-RU" b="1" baseline="-25000"/>
              <a:t>ч</a:t>
            </a:r>
            <a:r>
              <a:rPr lang="ru-RU" b="1"/>
              <a:t>+ </a:t>
            </a:r>
            <a:r>
              <a:rPr lang="en-US" b="1"/>
              <a:t>R</a:t>
            </a:r>
            <a:r>
              <a:rPr lang="ru-RU" b="1" baseline="-25000"/>
              <a:t>об</a:t>
            </a:r>
            <a:r>
              <a:rPr lang="ru-RU" b="1"/>
              <a:t>+ </a:t>
            </a:r>
            <a:r>
              <a:rPr lang="en-US" b="1"/>
              <a:t>R</a:t>
            </a:r>
            <a:r>
              <a:rPr lang="ru-RU" b="1" baseline="-25000"/>
              <a:t>п</a:t>
            </a:r>
            <a:endParaRPr lang="ru-RU" b="1"/>
          </a:p>
        </p:txBody>
      </p:sp>
      <p:graphicFrame>
        <p:nvGraphicFramePr>
          <p:cNvPr id="5137" name="Object 17"/>
          <p:cNvGraphicFramePr>
            <a:graphicFrameLocks noChangeAspect="1"/>
          </p:cNvGraphicFramePr>
          <p:nvPr/>
        </p:nvGraphicFramePr>
        <p:xfrm>
          <a:off x="5181600" y="2133600"/>
          <a:ext cx="27813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6" imgW="1180800" imgH="457200" progId="Equation.3">
                  <p:embed/>
                </p:oleObj>
              </mc:Choice>
              <mc:Fallback>
                <p:oleObj name="Equation" r:id="rId6" imgW="1180800" imgH="4572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133600"/>
                        <a:ext cx="2781300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>
          <a:off x="5715000" y="3276600"/>
          <a:ext cx="19939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8" imgW="901440" imgH="419040" progId="Equation.3">
                  <p:embed/>
                </p:oleObj>
              </mc:Choice>
              <mc:Fallback>
                <p:oleObj name="Equation" r:id="rId8" imgW="90144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1993900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124200" y="4800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i="1" u="sng">
                <a:solidFill>
                  <a:srgbClr val="FF3300"/>
                </a:solidFill>
              </a:rPr>
              <a:t>Цепь поражения:</a:t>
            </a:r>
          </a:p>
        </p:txBody>
      </p:sp>
      <p:grpSp>
        <p:nvGrpSpPr>
          <p:cNvPr id="5163" name="Group 43"/>
          <p:cNvGrpSpPr>
            <a:grpSpLocks/>
          </p:cNvGrpSpPr>
          <p:nvPr/>
        </p:nvGrpSpPr>
        <p:grpSpPr bwMode="auto">
          <a:xfrm>
            <a:off x="381000" y="5486400"/>
            <a:ext cx="8305800" cy="476250"/>
            <a:chOff x="240" y="3456"/>
            <a:chExt cx="5232" cy="300"/>
          </a:xfrm>
        </p:grpSpPr>
        <p:sp>
          <p:nvSpPr>
            <p:cNvPr id="5165" name="Text Box 20"/>
            <p:cNvSpPr txBox="1">
              <a:spLocks noChangeArrowheads="1"/>
            </p:cNvSpPr>
            <p:nvPr/>
          </p:nvSpPr>
          <p:spPr bwMode="auto">
            <a:xfrm>
              <a:off x="240" y="3456"/>
              <a:ext cx="720" cy="30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/>
                <a:t>Фаза С</a:t>
              </a:r>
            </a:p>
          </p:txBody>
        </p:sp>
        <p:sp>
          <p:nvSpPr>
            <p:cNvPr id="5166" name="Text Box 21"/>
            <p:cNvSpPr txBox="1">
              <a:spLocks noChangeArrowheads="1"/>
            </p:cNvSpPr>
            <p:nvPr/>
          </p:nvSpPr>
          <p:spPr bwMode="auto">
            <a:xfrm>
              <a:off x="1392" y="3456"/>
              <a:ext cx="432" cy="30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ru-RU" b="1" baseline="-25000"/>
                <a:t>ч</a:t>
              </a:r>
              <a:endParaRPr lang="ru-RU" b="1"/>
            </a:p>
          </p:txBody>
        </p:sp>
        <p:sp>
          <p:nvSpPr>
            <p:cNvPr id="5167" name="Text Box 22"/>
            <p:cNvSpPr txBox="1">
              <a:spLocks noChangeArrowheads="1"/>
            </p:cNvSpPr>
            <p:nvPr/>
          </p:nvSpPr>
          <p:spPr bwMode="auto">
            <a:xfrm>
              <a:off x="2208" y="3456"/>
              <a:ext cx="432" cy="300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ru-RU" b="1" baseline="-25000"/>
                <a:t>об</a:t>
              </a:r>
              <a:endParaRPr lang="ru-RU" b="1"/>
            </a:p>
          </p:txBody>
        </p:sp>
        <p:sp>
          <p:nvSpPr>
            <p:cNvPr id="5168" name="Text Box 23"/>
            <p:cNvSpPr txBox="1">
              <a:spLocks noChangeArrowheads="1"/>
            </p:cNvSpPr>
            <p:nvPr/>
          </p:nvSpPr>
          <p:spPr bwMode="auto">
            <a:xfrm>
              <a:off x="3072" y="3456"/>
              <a:ext cx="432" cy="300"/>
            </a:xfrm>
            <a:prstGeom prst="rect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en-US" b="1" baseline="-25000"/>
                <a:t>п</a:t>
              </a:r>
              <a:endParaRPr lang="ru-RU" b="1"/>
            </a:p>
          </p:txBody>
        </p:sp>
        <p:sp>
          <p:nvSpPr>
            <p:cNvPr id="5169" name="Text Box 24"/>
            <p:cNvSpPr txBox="1">
              <a:spLocks noChangeArrowheads="1"/>
            </p:cNvSpPr>
            <p:nvPr/>
          </p:nvSpPr>
          <p:spPr bwMode="auto">
            <a:xfrm>
              <a:off x="3936" y="3456"/>
              <a:ext cx="432" cy="300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ru-RU" b="1" baseline="-25000"/>
                <a:t>0</a:t>
              </a:r>
              <a:endParaRPr lang="ru-RU" b="1"/>
            </a:p>
          </p:txBody>
        </p:sp>
        <p:sp>
          <p:nvSpPr>
            <p:cNvPr id="5170" name="Text Box 25"/>
            <p:cNvSpPr txBox="1">
              <a:spLocks noChangeArrowheads="1"/>
            </p:cNvSpPr>
            <p:nvPr/>
          </p:nvSpPr>
          <p:spPr bwMode="auto">
            <a:xfrm>
              <a:off x="4752" y="3456"/>
              <a:ext cx="720" cy="30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/>
                <a:t>Фаза С</a:t>
              </a:r>
            </a:p>
          </p:txBody>
        </p:sp>
        <p:sp>
          <p:nvSpPr>
            <p:cNvPr id="5171" name="AutoShape 27"/>
            <p:cNvSpPr>
              <a:spLocks noChangeArrowheads="1"/>
            </p:cNvSpPr>
            <p:nvPr/>
          </p:nvSpPr>
          <p:spPr bwMode="auto">
            <a:xfrm>
              <a:off x="1008" y="3552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5172" name="AutoShape 28"/>
            <p:cNvSpPr>
              <a:spLocks noChangeArrowheads="1"/>
            </p:cNvSpPr>
            <p:nvPr/>
          </p:nvSpPr>
          <p:spPr bwMode="auto">
            <a:xfrm>
              <a:off x="1824" y="3552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5173" name="AutoShape 29"/>
            <p:cNvSpPr>
              <a:spLocks noChangeArrowheads="1"/>
            </p:cNvSpPr>
            <p:nvPr/>
          </p:nvSpPr>
          <p:spPr bwMode="auto">
            <a:xfrm>
              <a:off x="2688" y="3552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5174" name="AutoShape 30"/>
            <p:cNvSpPr>
              <a:spLocks noChangeArrowheads="1"/>
            </p:cNvSpPr>
            <p:nvPr/>
          </p:nvSpPr>
          <p:spPr bwMode="auto">
            <a:xfrm>
              <a:off x="3552" y="3552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5175" name="AutoShape 31"/>
            <p:cNvSpPr>
              <a:spLocks noChangeArrowheads="1"/>
            </p:cNvSpPr>
            <p:nvPr/>
          </p:nvSpPr>
          <p:spPr bwMode="auto">
            <a:xfrm>
              <a:off x="4368" y="3552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</p:grp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304800" y="60960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 Сети с </a:t>
            </a:r>
            <a:r>
              <a:rPr lang="ru-RU" b="1"/>
              <a:t>ЗНТ</a:t>
            </a:r>
            <a:r>
              <a:rPr lang="ru-RU"/>
              <a:t> применяются  на предприятиях, в городах, на селе. </a:t>
            </a:r>
          </a:p>
        </p:txBody>
      </p:sp>
      <p:grpSp>
        <p:nvGrpSpPr>
          <p:cNvPr id="5156" name="Group 36"/>
          <p:cNvGrpSpPr>
            <a:grpSpLocks/>
          </p:cNvGrpSpPr>
          <p:nvPr/>
        </p:nvGrpSpPr>
        <p:grpSpPr bwMode="auto">
          <a:xfrm>
            <a:off x="457200" y="2286000"/>
            <a:ext cx="4419600" cy="2133600"/>
            <a:chOff x="288" y="1440"/>
            <a:chExt cx="2784" cy="1344"/>
          </a:xfrm>
        </p:grpSpPr>
        <p:graphicFrame>
          <p:nvGraphicFramePr>
            <p:cNvPr id="5123" name="Object 3"/>
            <p:cNvGraphicFramePr>
              <a:graphicFrameLocks noChangeAspect="1"/>
            </p:cNvGraphicFramePr>
            <p:nvPr/>
          </p:nvGraphicFramePr>
          <p:xfrm flipH="1">
            <a:off x="1536" y="2064"/>
            <a:ext cx="33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4" name="Clip" r:id="rId10" imgW="3848040" imgH="5478120" progId="">
                    <p:embed/>
                  </p:oleObj>
                </mc:Choice>
                <mc:Fallback>
                  <p:oleObj name="Clip" r:id="rId10" imgW="3848040" imgH="547812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1536" y="2064"/>
                          <a:ext cx="338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54" name="Line 5"/>
            <p:cNvSpPr>
              <a:spLocks noChangeShapeType="1"/>
            </p:cNvSpPr>
            <p:nvPr/>
          </p:nvSpPr>
          <p:spPr bwMode="auto">
            <a:xfrm>
              <a:off x="768" y="1632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" name="Line 6"/>
            <p:cNvSpPr>
              <a:spLocks noChangeShapeType="1"/>
            </p:cNvSpPr>
            <p:nvPr/>
          </p:nvSpPr>
          <p:spPr bwMode="auto">
            <a:xfrm>
              <a:off x="768" y="1824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768" y="2016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Line 8"/>
            <p:cNvSpPr>
              <a:spLocks noChangeShapeType="1"/>
            </p:cNvSpPr>
            <p:nvPr/>
          </p:nvSpPr>
          <p:spPr bwMode="auto">
            <a:xfrm>
              <a:off x="768" y="163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H="1">
              <a:off x="480" y="182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288" y="2784"/>
              <a:ext cx="2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480" y="1824"/>
              <a:ext cx="0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1200" y="2640"/>
              <a:ext cx="1008" cy="144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pPr eaLnBrk="0" hangingPunct="0"/>
              <a:endParaRPr lang="ru-RU"/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576" y="240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en-US" b="1" baseline="-25000"/>
                <a:t>0</a:t>
              </a:r>
              <a:endParaRPr lang="ru-RU" b="1"/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2736" y="1440"/>
              <a:ext cx="336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А</a:t>
              </a:r>
              <a:br>
                <a:rPr lang="ru-RU" b="1"/>
              </a:br>
              <a:r>
                <a:rPr lang="ru-RU" b="1"/>
                <a:t>В</a:t>
              </a:r>
              <a:br>
                <a:rPr lang="ru-RU" b="1"/>
              </a:br>
              <a:r>
                <a:rPr lang="ru-RU" b="1"/>
                <a:t>С</a:t>
              </a:r>
            </a:p>
          </p:txBody>
        </p:sp>
        <p:sp>
          <p:nvSpPr>
            <p:cNvPr id="5164" name="Text Box 34"/>
            <p:cNvSpPr txBox="1">
              <a:spLocks noChangeArrowheads="1"/>
            </p:cNvSpPr>
            <p:nvPr/>
          </p:nvSpPr>
          <p:spPr bwMode="auto">
            <a:xfrm>
              <a:off x="2400" y="225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endParaRPr lang="ru-RU" b="1"/>
            </a:p>
          </p:txBody>
        </p:sp>
      </p:grp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7086600" y="4191000"/>
            <a:ext cx="2057400" cy="841375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0066FF"/>
                </a:solidFill>
              </a:rPr>
              <a:t>Путь тока -</a:t>
            </a:r>
            <a:br>
              <a:rPr lang="ru-RU" b="1">
                <a:solidFill>
                  <a:srgbClr val="0066FF"/>
                </a:solidFill>
              </a:rPr>
            </a:br>
            <a:r>
              <a:rPr lang="ru-RU" b="1">
                <a:solidFill>
                  <a:srgbClr val="0066FF"/>
                </a:solidFill>
              </a:rPr>
              <a:t>«рука-нога»</a:t>
            </a:r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2286000" y="3276600"/>
            <a:ext cx="0" cy="3048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>
            <a:off x="2971800" y="3733800"/>
            <a:ext cx="0" cy="762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 flipH="1">
            <a:off x="838200" y="4648200"/>
            <a:ext cx="1828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 flipV="1">
            <a:off x="533400" y="2971800"/>
            <a:ext cx="0" cy="12192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>
            <a:off x="609600" y="27432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1524000" y="3048000"/>
            <a:ext cx="914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24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21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6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86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31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66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72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78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84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9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96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31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86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61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26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6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"/>
                                        <p:tgtEl>
                                          <p:spTgt spid="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965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51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230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 autoUpdateAnimBg="0" advAuto="24000"/>
      <p:bldP spid="5133" grpId="0" animBg="1"/>
      <p:bldP spid="5135" grpId="0" animBg="1" autoUpdateAnimBg="0"/>
      <p:bldP spid="5139" grpId="0" build="p" autoUpdateAnimBg="0" advAuto="6000"/>
      <p:bldP spid="5153" grpId="0" autoUpdateAnimBg="0"/>
      <p:bldP spid="5155" grpId="0" animBg="1" autoUpdateAnimBg="0"/>
      <p:bldP spid="5157" grpId="0" animBg="1"/>
      <p:bldP spid="5158" grpId="0" animBg="1"/>
      <p:bldP spid="5159" grpId="0" animBg="1"/>
      <p:bldP spid="5160" grpId="0" animBg="1"/>
      <p:bldP spid="5161" grpId="0" animBg="1"/>
      <p:bldP spid="51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990600"/>
          </a:xfrm>
          <a:solidFill>
            <a:srgbClr val="FF3300"/>
          </a:solidFill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Однофазное прикосновение к сети с ИНТ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15240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dirty="0"/>
              <a:t> Этот случай менее опасен, чем для сети с ЗНТ при нормальном сопротивлении изоляции </a:t>
            </a:r>
            <a:r>
              <a:rPr lang="en-US" b="1" dirty="0"/>
              <a:t>R</a:t>
            </a:r>
            <a:r>
              <a:rPr lang="ru-RU" b="1" baseline="-25000" dirty="0"/>
              <a:t>и</a:t>
            </a:r>
            <a:r>
              <a:rPr lang="ru-RU" b="1" dirty="0"/>
              <a:t> </a:t>
            </a:r>
            <a:r>
              <a:rPr lang="ru-RU" dirty="0"/>
              <a:t>(Ом), но опасность для сети большой протяжённости может возрасти из-за наличия  </a:t>
            </a:r>
            <a:r>
              <a:rPr lang="ru-RU" b="1" dirty="0"/>
              <a:t>ёмкостного тока</a:t>
            </a:r>
            <a:r>
              <a:rPr lang="ru-RU" dirty="0"/>
              <a:t>.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1447800" y="3657600"/>
            <a:ext cx="0" cy="4572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176" name="Group 32"/>
          <p:cNvGrpSpPr>
            <a:grpSpLocks/>
          </p:cNvGrpSpPr>
          <p:nvPr/>
        </p:nvGrpSpPr>
        <p:grpSpPr bwMode="auto">
          <a:xfrm>
            <a:off x="381000" y="2743200"/>
            <a:ext cx="4572000" cy="2209800"/>
            <a:chOff x="240" y="1728"/>
            <a:chExt cx="2880" cy="1392"/>
          </a:xfrm>
        </p:grpSpPr>
        <p:sp>
          <p:nvSpPr>
            <p:cNvPr id="6195" name="Line 4"/>
            <p:cNvSpPr>
              <a:spLocks noChangeShapeType="1"/>
            </p:cNvSpPr>
            <p:nvPr/>
          </p:nvSpPr>
          <p:spPr bwMode="auto">
            <a:xfrm>
              <a:off x="336" y="1920"/>
              <a:ext cx="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6" name="Line 5"/>
            <p:cNvSpPr>
              <a:spLocks noChangeShapeType="1"/>
            </p:cNvSpPr>
            <p:nvPr/>
          </p:nvSpPr>
          <p:spPr bwMode="auto">
            <a:xfrm>
              <a:off x="336" y="2112"/>
              <a:ext cx="23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7" name="Line 6"/>
            <p:cNvSpPr>
              <a:spLocks noChangeShapeType="1"/>
            </p:cNvSpPr>
            <p:nvPr/>
          </p:nvSpPr>
          <p:spPr bwMode="auto">
            <a:xfrm>
              <a:off x="336" y="2304"/>
              <a:ext cx="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8" name="Line 7"/>
            <p:cNvSpPr>
              <a:spLocks noChangeShapeType="1"/>
            </p:cNvSpPr>
            <p:nvPr/>
          </p:nvSpPr>
          <p:spPr bwMode="auto">
            <a:xfrm>
              <a:off x="336" y="1920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9" name="Line 8"/>
            <p:cNvSpPr>
              <a:spLocks noChangeShapeType="1"/>
            </p:cNvSpPr>
            <p:nvPr/>
          </p:nvSpPr>
          <p:spPr bwMode="auto">
            <a:xfrm>
              <a:off x="240" y="3120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0" name="Rectangle 9"/>
            <p:cNvSpPr>
              <a:spLocks noChangeArrowheads="1"/>
            </p:cNvSpPr>
            <p:nvPr/>
          </p:nvSpPr>
          <p:spPr bwMode="auto">
            <a:xfrm>
              <a:off x="480" y="2976"/>
              <a:ext cx="1008" cy="144"/>
            </a:xfrm>
            <a:prstGeom prst="rect">
              <a:avLst/>
            </a:prstGeom>
            <a:solidFill>
              <a:srgbClr val="FF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pPr eaLnBrk="0" hangingPunct="0"/>
              <a:endParaRPr lang="ru-RU"/>
            </a:p>
          </p:txBody>
        </p:sp>
        <p:graphicFrame>
          <p:nvGraphicFramePr>
            <p:cNvPr id="6154" name="Object 10"/>
            <p:cNvGraphicFramePr>
              <a:graphicFrameLocks noChangeAspect="1"/>
            </p:cNvGraphicFramePr>
            <p:nvPr/>
          </p:nvGraphicFramePr>
          <p:xfrm flipH="1">
            <a:off x="912" y="2400"/>
            <a:ext cx="33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8" name="Clip" r:id="rId4" imgW="3848040" imgH="5478120" progId="">
                    <p:embed/>
                  </p:oleObj>
                </mc:Choice>
                <mc:Fallback>
                  <p:oleObj name="Clip" r:id="rId4" imgW="3848040" imgH="5478120" progId="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912" y="2400"/>
                          <a:ext cx="338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01" name="Rectangle 13"/>
            <p:cNvSpPr>
              <a:spLocks noChangeArrowheads="1"/>
            </p:cNvSpPr>
            <p:nvPr/>
          </p:nvSpPr>
          <p:spPr bwMode="auto">
            <a:xfrm>
              <a:off x="2016" y="2448"/>
              <a:ext cx="144" cy="38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6202" name="Rectangle 14"/>
            <p:cNvSpPr>
              <a:spLocks noChangeArrowheads="1"/>
            </p:cNvSpPr>
            <p:nvPr/>
          </p:nvSpPr>
          <p:spPr bwMode="auto">
            <a:xfrm>
              <a:off x="2256" y="2448"/>
              <a:ext cx="144" cy="38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6203" name="Rectangle 15"/>
            <p:cNvSpPr>
              <a:spLocks noChangeArrowheads="1"/>
            </p:cNvSpPr>
            <p:nvPr/>
          </p:nvSpPr>
          <p:spPr bwMode="auto">
            <a:xfrm>
              <a:off x="2496" y="2448"/>
              <a:ext cx="144" cy="38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/>
            </a:p>
          </p:txBody>
        </p:sp>
        <p:sp>
          <p:nvSpPr>
            <p:cNvPr id="6204" name="Line 18"/>
            <p:cNvSpPr>
              <a:spLocks noChangeShapeType="1"/>
            </p:cNvSpPr>
            <p:nvPr/>
          </p:nvSpPr>
          <p:spPr bwMode="auto">
            <a:xfrm>
              <a:off x="2064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5" name="Line 19"/>
            <p:cNvSpPr>
              <a:spLocks noChangeShapeType="1"/>
            </p:cNvSpPr>
            <p:nvPr/>
          </p:nvSpPr>
          <p:spPr bwMode="auto">
            <a:xfrm>
              <a:off x="2304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6" name="Line 20"/>
            <p:cNvSpPr>
              <a:spLocks noChangeShapeType="1"/>
            </p:cNvSpPr>
            <p:nvPr/>
          </p:nvSpPr>
          <p:spPr bwMode="auto">
            <a:xfrm>
              <a:off x="2544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7" name="Line 21"/>
            <p:cNvSpPr>
              <a:spLocks noChangeShapeType="1"/>
            </p:cNvSpPr>
            <p:nvPr/>
          </p:nvSpPr>
          <p:spPr bwMode="auto">
            <a:xfrm flipV="1">
              <a:off x="2064" y="230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8" name="Line 22"/>
            <p:cNvSpPr>
              <a:spLocks noChangeShapeType="1"/>
            </p:cNvSpPr>
            <p:nvPr/>
          </p:nvSpPr>
          <p:spPr bwMode="auto">
            <a:xfrm flipV="1">
              <a:off x="2304" y="2112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9" name="Line 23"/>
            <p:cNvSpPr>
              <a:spLocks noChangeShapeType="1"/>
            </p:cNvSpPr>
            <p:nvPr/>
          </p:nvSpPr>
          <p:spPr bwMode="auto">
            <a:xfrm flipV="1">
              <a:off x="2544" y="192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0" name="Text Box 24"/>
            <p:cNvSpPr txBox="1">
              <a:spLocks noChangeArrowheads="1"/>
            </p:cNvSpPr>
            <p:nvPr/>
          </p:nvSpPr>
          <p:spPr bwMode="auto">
            <a:xfrm>
              <a:off x="2736" y="249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/>
                <a:t>R</a:t>
              </a:r>
              <a:r>
                <a:rPr lang="ru-RU" b="1" baseline="-25000"/>
                <a:t>и</a:t>
              </a:r>
              <a:endParaRPr lang="ru-RU" b="1"/>
            </a:p>
          </p:txBody>
        </p:sp>
        <p:sp>
          <p:nvSpPr>
            <p:cNvPr id="6211" name="Text Box 25"/>
            <p:cNvSpPr txBox="1">
              <a:spLocks noChangeArrowheads="1"/>
            </p:cNvSpPr>
            <p:nvPr/>
          </p:nvSpPr>
          <p:spPr bwMode="auto">
            <a:xfrm>
              <a:off x="2736" y="1728"/>
              <a:ext cx="336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ru-RU" b="1"/>
                <a:t>А</a:t>
              </a:r>
              <a:br>
                <a:rPr lang="ru-RU" b="1"/>
              </a:br>
              <a:r>
                <a:rPr lang="ru-RU" b="1"/>
                <a:t>В</a:t>
              </a:r>
              <a:br>
                <a:rPr lang="ru-RU" b="1"/>
              </a:br>
              <a:r>
                <a:rPr lang="ru-RU" b="1"/>
                <a:t>С</a:t>
              </a:r>
            </a:p>
          </p:txBody>
        </p:sp>
      </p:grp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4876800" y="2895600"/>
            <a:ext cx="396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dirty="0"/>
              <a:t>При одинаковом </a:t>
            </a:r>
            <a:r>
              <a:rPr lang="en-US" dirty="0"/>
              <a:t>R</a:t>
            </a:r>
            <a:r>
              <a:rPr lang="ru-RU" baseline="-25000" dirty="0"/>
              <a:t>и</a:t>
            </a:r>
            <a:r>
              <a:rPr lang="ru-RU" dirty="0"/>
              <a:t> каждой</a:t>
            </a:r>
            <a:br>
              <a:rPr lang="ru-RU" dirty="0"/>
            </a:br>
            <a:r>
              <a:rPr lang="ru-RU" dirty="0"/>
              <a:t>фазы суммарное </a:t>
            </a:r>
            <a:r>
              <a:rPr lang="ru-RU" dirty="0" err="1"/>
              <a:t>сопротив</a:t>
            </a:r>
            <a:r>
              <a:rPr lang="ru-RU" dirty="0"/>
              <a:t>- </a:t>
            </a:r>
            <a:br>
              <a:rPr lang="ru-RU" dirty="0"/>
            </a:br>
            <a:r>
              <a:rPr lang="ru-RU" dirty="0" err="1"/>
              <a:t>ление</a:t>
            </a:r>
            <a:r>
              <a:rPr lang="ru-RU" dirty="0"/>
              <a:t> изоляции равно:</a:t>
            </a:r>
          </a:p>
        </p:txBody>
      </p:sp>
      <p:graphicFrame>
        <p:nvGraphicFramePr>
          <p:cNvPr id="6171" name="Object 27"/>
          <p:cNvGraphicFramePr>
            <a:graphicFrameLocks noChangeAspect="1"/>
          </p:cNvGraphicFramePr>
          <p:nvPr/>
        </p:nvGraphicFramePr>
        <p:xfrm>
          <a:off x="4225925" y="4495800"/>
          <a:ext cx="49180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6" imgW="2425680" imgH="457200" progId="Equation.3">
                  <p:embed/>
                </p:oleObj>
              </mc:Choice>
              <mc:Fallback>
                <p:oleObj name="Equation" r:id="rId6" imgW="2425680" imgH="4572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5925" y="4495800"/>
                        <a:ext cx="4918075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2" name="Object 28"/>
          <p:cNvGraphicFramePr>
            <a:graphicFrameLocks noChangeAspect="1"/>
          </p:cNvGraphicFramePr>
          <p:nvPr/>
        </p:nvGraphicFramePr>
        <p:xfrm>
          <a:off x="4876800" y="4267200"/>
          <a:ext cx="213677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Equation" r:id="rId8" imgW="965160" imgH="266400" progId="Equation.3">
                  <p:embed/>
                </p:oleObj>
              </mc:Choice>
              <mc:Fallback>
                <p:oleObj name="Equation" r:id="rId8" imgW="965160" imgH="2664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267200"/>
                        <a:ext cx="2136775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73" name="Object 29"/>
          <p:cNvGraphicFramePr>
            <a:graphicFrameLocks noChangeAspect="1"/>
          </p:cNvGraphicFramePr>
          <p:nvPr/>
        </p:nvGraphicFramePr>
        <p:xfrm>
          <a:off x="406400" y="5391150"/>
          <a:ext cx="19558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Equation" r:id="rId10" imgW="939600" imgH="457200" progId="Equation.3">
                  <p:embed/>
                </p:oleObj>
              </mc:Choice>
              <mc:Fallback>
                <p:oleObj name="Equation" r:id="rId10" imgW="939600" imgH="4572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5391150"/>
                        <a:ext cx="195580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3429000" y="5410200"/>
            <a:ext cx="5715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dirty="0"/>
              <a:t>Сети с </a:t>
            </a:r>
            <a:r>
              <a:rPr lang="ru-RU" b="1" dirty="0"/>
              <a:t>ИНТ</a:t>
            </a:r>
            <a:r>
              <a:rPr lang="ru-RU" dirty="0"/>
              <a:t> применяют при небольшой</a:t>
            </a:r>
            <a:br>
              <a:rPr lang="ru-RU" dirty="0"/>
            </a:br>
            <a:r>
              <a:rPr lang="ru-RU" dirty="0"/>
              <a:t>протяжённости линий. Они</a:t>
            </a:r>
            <a:br>
              <a:rPr lang="ru-RU" dirty="0"/>
            </a:br>
            <a:r>
              <a:rPr lang="ru-RU" dirty="0"/>
              <a:t>требуют постоянного контроля </a:t>
            </a:r>
            <a:r>
              <a:rPr lang="en-US" dirty="0"/>
              <a:t> </a:t>
            </a:r>
            <a:r>
              <a:rPr lang="en-US" b="1" dirty="0"/>
              <a:t>R</a:t>
            </a:r>
            <a:r>
              <a:rPr lang="ru-RU" b="1" baseline="-25000" dirty="0"/>
              <a:t>и</a:t>
            </a:r>
            <a:r>
              <a:rPr lang="ru-RU" dirty="0"/>
              <a:t>.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7086600" y="4114800"/>
            <a:ext cx="2057400" cy="841375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rgbClr val="0066FF"/>
                </a:solidFill>
              </a:rPr>
              <a:t>Путь тока -</a:t>
            </a:r>
            <a:br>
              <a:rPr lang="ru-RU" b="1">
                <a:solidFill>
                  <a:srgbClr val="0066FF"/>
                </a:solidFill>
              </a:rPr>
            </a:br>
            <a:r>
              <a:rPr lang="ru-RU" b="1">
                <a:solidFill>
                  <a:srgbClr val="0066FF"/>
                </a:solidFill>
              </a:rPr>
              <a:t>«рука-нога»</a:t>
            </a: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1219200" y="3733800"/>
            <a:ext cx="0" cy="3810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1981200" y="4267200"/>
            <a:ext cx="0" cy="8382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189" name="Group 45"/>
          <p:cNvGrpSpPr>
            <a:grpSpLocks/>
          </p:cNvGrpSpPr>
          <p:nvPr/>
        </p:nvGrpSpPr>
        <p:grpSpPr bwMode="auto">
          <a:xfrm>
            <a:off x="1981200" y="5181600"/>
            <a:ext cx="2057400" cy="152400"/>
            <a:chOff x="1248" y="3264"/>
            <a:chExt cx="1296" cy="96"/>
          </a:xfrm>
        </p:grpSpPr>
        <p:sp>
          <p:nvSpPr>
            <p:cNvPr id="6193" name="Line 35"/>
            <p:cNvSpPr>
              <a:spLocks noChangeShapeType="1"/>
            </p:cNvSpPr>
            <p:nvPr/>
          </p:nvSpPr>
          <p:spPr bwMode="auto">
            <a:xfrm>
              <a:off x="1248" y="3264"/>
              <a:ext cx="1056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4" name="Line 36"/>
            <p:cNvSpPr>
              <a:spLocks noChangeShapeType="1"/>
            </p:cNvSpPr>
            <p:nvPr/>
          </p:nvSpPr>
          <p:spPr bwMode="auto">
            <a:xfrm>
              <a:off x="1296" y="3360"/>
              <a:ext cx="1248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90" name="Group 46"/>
          <p:cNvGrpSpPr>
            <a:grpSpLocks/>
          </p:cNvGrpSpPr>
          <p:nvPr/>
        </p:nvGrpSpPr>
        <p:grpSpPr bwMode="auto">
          <a:xfrm>
            <a:off x="3886200" y="3124200"/>
            <a:ext cx="457200" cy="1524000"/>
            <a:chOff x="2448" y="1968"/>
            <a:chExt cx="288" cy="960"/>
          </a:xfrm>
        </p:grpSpPr>
        <p:sp>
          <p:nvSpPr>
            <p:cNvPr id="2" name="Line 37"/>
            <p:cNvSpPr>
              <a:spLocks noChangeShapeType="1"/>
            </p:cNvSpPr>
            <p:nvPr/>
          </p:nvSpPr>
          <p:spPr bwMode="auto">
            <a:xfrm flipV="1">
              <a:off x="2736" y="1968"/>
              <a:ext cx="0" cy="96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2" name="Line 38"/>
            <p:cNvSpPr>
              <a:spLocks noChangeShapeType="1"/>
            </p:cNvSpPr>
            <p:nvPr/>
          </p:nvSpPr>
          <p:spPr bwMode="auto">
            <a:xfrm flipV="1">
              <a:off x="2448" y="2160"/>
              <a:ext cx="0" cy="76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91" name="Group 47"/>
          <p:cNvGrpSpPr>
            <a:grpSpLocks/>
          </p:cNvGrpSpPr>
          <p:nvPr/>
        </p:nvGrpSpPr>
        <p:grpSpPr bwMode="auto">
          <a:xfrm>
            <a:off x="609600" y="2895600"/>
            <a:ext cx="3200400" cy="304800"/>
            <a:chOff x="384" y="1824"/>
            <a:chExt cx="2016" cy="192"/>
          </a:xfrm>
        </p:grpSpPr>
        <p:sp>
          <p:nvSpPr>
            <p:cNvPr id="3" name="Line 40"/>
            <p:cNvSpPr>
              <a:spLocks noChangeShapeType="1"/>
            </p:cNvSpPr>
            <p:nvPr/>
          </p:nvSpPr>
          <p:spPr bwMode="auto">
            <a:xfrm flipH="1">
              <a:off x="384" y="1824"/>
              <a:ext cx="2016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Line 41"/>
            <p:cNvSpPr>
              <a:spLocks noChangeShapeType="1"/>
            </p:cNvSpPr>
            <p:nvPr/>
          </p:nvSpPr>
          <p:spPr bwMode="auto">
            <a:xfrm flipH="1">
              <a:off x="432" y="2016"/>
              <a:ext cx="1776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86" name="Line 42"/>
          <p:cNvSpPr>
            <a:spLocks noChangeShapeType="1"/>
          </p:cNvSpPr>
          <p:nvPr/>
        </p:nvSpPr>
        <p:spPr bwMode="auto">
          <a:xfrm>
            <a:off x="838200" y="3581400"/>
            <a:ext cx="5334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7" name="Line 43"/>
          <p:cNvSpPr>
            <a:spLocks noChangeShapeType="1"/>
          </p:cNvSpPr>
          <p:nvPr/>
        </p:nvSpPr>
        <p:spPr bwMode="auto">
          <a:xfrm>
            <a:off x="1828800" y="3581400"/>
            <a:ext cx="13716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8" name="Line 44"/>
          <p:cNvSpPr>
            <a:spLocks noChangeShapeType="1"/>
          </p:cNvSpPr>
          <p:nvPr/>
        </p:nvSpPr>
        <p:spPr bwMode="auto">
          <a:xfrm>
            <a:off x="3048000" y="3810000"/>
            <a:ext cx="0" cy="9144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8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90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96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2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8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14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26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32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67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22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87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2200"/>
                            </p:stCondLst>
                            <p:childTnLst>
                              <p:par>
                                <p:cTn id="64" presetID="23" presetClass="entr" presetSubtype="32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7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180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55" grpId="0" animBg="1"/>
      <p:bldP spid="6170" grpId="0" autoUpdateAnimBg="0"/>
      <p:bldP spid="6174" grpId="0" autoUpdateAnimBg="0"/>
      <p:bldP spid="6175" grpId="0" animBg="1" autoUpdateAnimBg="0"/>
      <p:bldP spid="6177" grpId="0" animBg="1"/>
      <p:bldP spid="6178" grpId="0" animBg="1"/>
      <p:bldP spid="6186" grpId="0" animBg="1"/>
      <p:bldP spid="6187" grpId="0" animBg="1"/>
      <p:bldP spid="61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04800" y="762000"/>
          <a:ext cx="3752850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Photo Editor Photo" r:id="rId4" imgW="2838846" imgH="1571844" progId="">
                  <p:embed/>
                </p:oleObj>
              </mc:Choice>
              <mc:Fallback>
                <p:oleObj name="Photo Editor Photo" r:id="rId4" imgW="2838846" imgH="157184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762000"/>
                        <a:ext cx="3752850" cy="207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343400" y="685800"/>
          <a:ext cx="4362450" cy="206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Photo Editor Photo" r:id="rId6" imgW="2800741" imgH="1324160" progId="">
                  <p:embed/>
                </p:oleObj>
              </mc:Choice>
              <mc:Fallback>
                <p:oleObj name="Photo Editor Photo" r:id="rId6" imgW="2800741" imgH="13241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685800"/>
                        <a:ext cx="4362450" cy="2063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3" name="Text Box 10"/>
          <p:cNvSpPr txBox="1">
            <a:spLocks noChangeArrowheads="1"/>
          </p:cNvSpPr>
          <p:nvPr/>
        </p:nvSpPr>
        <p:spPr bwMode="auto">
          <a:xfrm>
            <a:off x="0" y="541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Опасные ситуации поражения током в бытовой сфере</a:t>
            </a:r>
          </a:p>
        </p:txBody>
      </p: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247650" y="3068638"/>
          <a:ext cx="1809750" cy="174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Photo Editor Photo" r:id="rId8" imgW="1695687" imgH="1638529" progId="">
                  <p:embed/>
                </p:oleObj>
              </mc:Choice>
              <mc:Fallback>
                <p:oleObj name="Photo Editor Photo" r:id="rId8" imgW="1695687" imgH="1638529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3068638"/>
                        <a:ext cx="1809750" cy="174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2057400" y="3048000"/>
          <a:ext cx="1838325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Photo Editor Photo" r:id="rId10" imgW="1685714" imgH="1609524" progId="">
                  <p:embed/>
                </p:oleObj>
              </mc:Choice>
              <mc:Fallback>
                <p:oleObj name="Photo Editor Photo" r:id="rId10" imgW="1685714" imgH="1609524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048000"/>
                        <a:ext cx="1838325" cy="175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4495800" y="3048000"/>
          <a:ext cx="18288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Photo Editor Photo" r:id="rId12" imgW="1676634" imgH="1600000" progId="">
                  <p:embed/>
                </p:oleObj>
              </mc:Choice>
              <mc:Fallback>
                <p:oleObj name="Photo Editor Photo" r:id="rId12" imgW="1676634" imgH="16000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048000"/>
                        <a:ext cx="1828800" cy="174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6934200" y="3048000"/>
          <a:ext cx="1676400" cy="166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Photo Editor Photo" r:id="rId14" imgW="1676634" imgH="1666667" progId="">
                  <p:embed/>
                </p:oleObj>
              </mc:Choice>
              <mc:Fallback>
                <p:oleObj name="Photo Editor Photo" r:id="rId14" imgW="1676634" imgH="1666667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3048000"/>
                        <a:ext cx="1676400" cy="166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latin typeface="Arial" charset="0"/>
              </a:rPr>
              <a:t>Разработчик</a:t>
            </a:r>
            <a:r>
              <a:rPr lang="en-US" sz="2400" dirty="0" smtClean="0">
                <a:latin typeface="Arial" charset="0"/>
              </a:rPr>
              <a:t>: </a:t>
            </a:r>
            <a:r>
              <a:rPr lang="ru-RU" sz="2400" dirty="0" smtClean="0">
                <a:latin typeface="Arial" charset="0"/>
              </a:rPr>
              <a:t>Карякина Наталья Викторовна</a:t>
            </a:r>
          </a:p>
          <a:p>
            <a:pPr>
              <a:buFontTx/>
              <a:buNone/>
            </a:pPr>
            <a:r>
              <a:rPr lang="ru-RU" sz="2400" dirty="0" smtClean="0">
                <a:latin typeface="Arial" charset="0"/>
              </a:rPr>
              <a:t>Место работы</a:t>
            </a:r>
            <a:r>
              <a:rPr lang="en-US" sz="2400" dirty="0" smtClean="0">
                <a:latin typeface="Arial" charset="0"/>
              </a:rPr>
              <a:t>: </a:t>
            </a:r>
            <a:r>
              <a:rPr lang="ru-RU" sz="2400" dirty="0" smtClean="0">
                <a:latin typeface="Arial" charset="0"/>
              </a:rPr>
              <a:t>ГОУ СОШ № 364 </a:t>
            </a:r>
          </a:p>
          <a:p>
            <a:pPr>
              <a:buFontTx/>
              <a:buNone/>
            </a:pPr>
            <a:r>
              <a:rPr lang="ru-RU" sz="2400" dirty="0" smtClean="0">
                <a:latin typeface="Arial" charset="0"/>
              </a:rPr>
              <a:t>Фрунзенского района, город Санкт-Петербург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нализ поражения током">
  <a:themeElements>
    <a:clrScheme name="Анализ поражения токо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Анализ поражения током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Анализ поражения токо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ализ поражения током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Анализ поражения током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ализ поражения током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ализ поражения током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ализ поражения током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нализ поражения током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Анализ поражения током</Template>
  <TotalTime>2</TotalTime>
  <Words>586</Words>
  <Application>Microsoft Office PowerPoint</Application>
  <PresentationFormat>Екран (4:3)</PresentationFormat>
  <Paragraphs>94</Paragraphs>
  <Slides>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3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Анализ поражения током</vt:lpstr>
      <vt:lpstr>Equation</vt:lpstr>
      <vt:lpstr>Clip</vt:lpstr>
      <vt:lpstr>Photo Editor Photo</vt:lpstr>
      <vt:lpstr>Анализ опасности поражения электрическим током</vt:lpstr>
      <vt:lpstr>Опасные ситуации поражения током</vt:lpstr>
      <vt:lpstr>Двухфазное прикосновение к токоведущим частям</vt:lpstr>
      <vt:lpstr>Однофазное прикосновение к сети с ЗНТ</vt:lpstr>
      <vt:lpstr>Однофазное прикосновение к сети с ИНТ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опасности поражения электрическим током</dc:title>
  <dc:creator>Карякина Наталья Викторовна</dc:creator>
  <cp:lastModifiedBy>LEGION</cp:lastModifiedBy>
  <cp:revision>4</cp:revision>
  <dcterms:created xsi:type="dcterms:W3CDTF">2011-09-07T17:05:09Z</dcterms:created>
  <dcterms:modified xsi:type="dcterms:W3CDTF">2015-03-30T08:33:13Z</dcterms:modified>
</cp:coreProperties>
</file>