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2"/>
  </p:notesMasterIdLst>
  <p:sldIdLst>
    <p:sldId id="264" r:id="rId3"/>
    <p:sldId id="265" r:id="rId4"/>
    <p:sldId id="263" r:id="rId5"/>
    <p:sldId id="257" r:id="rId6"/>
    <p:sldId id="258" r:id="rId7"/>
    <p:sldId id="261" r:id="rId8"/>
    <p:sldId id="259" r:id="rId9"/>
    <p:sldId id="260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9513" autoAdjust="0"/>
  </p:normalViewPr>
  <p:slideViewPr>
    <p:cSldViewPr>
      <p:cViewPr varScale="1">
        <p:scale>
          <a:sx n="67" d="100"/>
          <a:sy n="67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1.wmf"/><Relationship Id="rId1" Type="http://schemas.openxmlformats.org/officeDocument/2006/relationships/image" Target="../media/image8.wmf"/><Relationship Id="rId5" Type="http://schemas.openxmlformats.org/officeDocument/2006/relationships/image" Target="../media/image14.wmf"/><Relationship Id="rId4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4631A-D92D-4A76-8EC5-64EF5FBAA7CA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BFF6B-2856-4831-90B9-D8A624956E2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7698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&#1074;&#1088;&#1072;&#1097;&#1077;&#1085;&#1080;&#1077;.avi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n-lt"/>
              <a:ea typeface="+mn-ea"/>
              <a:cs typeface="+mn-cs"/>
            </a:endParaRPr>
          </a:p>
          <a:p>
            <a:r>
              <a:rPr lang="ru-RU" sz="1600" b="1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Движение по окружности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Font typeface="Wingdings 2" pitchFamily="18" charset="2"/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 smtClean="0">
              <a:latin typeface="Georgi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BFF6B-2856-4831-90B9-D8A624956E2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0067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ВИДЕОРОЛИК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                               </a:t>
            </a:r>
            <a:r>
              <a:rPr lang="ru-RU" dirty="0" smtClean="0">
                <a:hlinkClick r:id="rId3" action="ppaction://hlinkfile"/>
              </a:rPr>
              <a:t> Вращение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BFF6B-2856-4831-90B9-D8A624956E2E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886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ДВИЖЕНИЕ    ПО    ОКРУЖНОСТИ</a:t>
            </a:r>
          </a:p>
          <a:p>
            <a:pPr>
              <a:buFont typeface="Arial" charset="0"/>
              <a:buNone/>
            </a:pPr>
            <a:r>
              <a:rPr lang="ru-RU" dirty="0" smtClean="0"/>
              <a:t> – движение </a:t>
            </a:r>
            <a:r>
              <a:rPr lang="ru-RU" i="1" dirty="0" smtClean="0">
                <a:solidFill>
                  <a:srgbClr val="00B050"/>
                </a:solidFill>
              </a:rPr>
              <a:t>криволинейное</a:t>
            </a:r>
            <a:r>
              <a:rPr lang="ru-RU" dirty="0" smtClean="0"/>
              <a:t>, так как траекторией  является окружность. </a:t>
            </a:r>
          </a:p>
          <a:p>
            <a:pPr>
              <a:buFont typeface="Arial" charset="0"/>
              <a:buNone/>
            </a:pPr>
            <a:r>
              <a:rPr lang="ru-RU" dirty="0" smtClean="0"/>
              <a:t> – движение </a:t>
            </a:r>
            <a:r>
              <a:rPr lang="ru-RU" i="1" dirty="0" smtClean="0">
                <a:solidFill>
                  <a:srgbClr val="00B050"/>
                </a:solidFill>
              </a:rPr>
              <a:t>равномерное</a:t>
            </a:r>
            <a:r>
              <a:rPr lang="ru-RU" dirty="0" smtClean="0"/>
              <a:t>, так как модуль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скорости не меняется                        </a:t>
            </a:r>
            <a:r>
              <a:rPr lang="en-US" dirty="0" smtClean="0"/>
              <a:t>  </a:t>
            </a:r>
            <a:r>
              <a:rPr lang="ru-RU" dirty="0" smtClean="0"/>
              <a:t> </a:t>
            </a:r>
            <a:r>
              <a:rPr lang="en-US" b="1" dirty="0" smtClean="0">
                <a:solidFill>
                  <a:srgbClr val="7030A0"/>
                </a:solidFill>
              </a:rPr>
              <a:t>V</a:t>
            </a:r>
            <a:endParaRPr lang="ru-RU" b="1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r>
              <a:rPr lang="ru-RU" dirty="0" smtClean="0"/>
              <a:t> – вектор скорости </a:t>
            </a:r>
            <a:r>
              <a:rPr lang="ru-RU" i="1" dirty="0" smtClean="0">
                <a:solidFill>
                  <a:srgbClr val="00B050"/>
                </a:solidFill>
              </a:rPr>
              <a:t>направлен по   касательной </a:t>
            </a:r>
            <a:r>
              <a:rPr lang="ru-RU" dirty="0" smtClean="0"/>
              <a:t>к окружности</a:t>
            </a:r>
            <a:endParaRPr lang="en-US" dirty="0" smtClean="0"/>
          </a:p>
          <a:p>
            <a:pPr>
              <a:buFont typeface="Arial" charset="0"/>
              <a:buNone/>
            </a:pPr>
            <a:r>
              <a:rPr lang="ru-RU" dirty="0" smtClean="0"/>
              <a:t> – вектор ускорения </a:t>
            </a:r>
            <a:r>
              <a:rPr lang="ru-RU" i="1" dirty="0" smtClean="0">
                <a:solidFill>
                  <a:srgbClr val="00B050"/>
                </a:solidFill>
              </a:rPr>
              <a:t>направлен               а        </a:t>
            </a:r>
            <a:r>
              <a:rPr lang="ru-RU" b="1" dirty="0" err="1" smtClean="0">
                <a:solidFill>
                  <a:srgbClr val="7030A0"/>
                </a:solidFill>
              </a:rPr>
              <a:t>а</a:t>
            </a:r>
            <a:endParaRPr lang="en-US" b="1" dirty="0" smtClean="0">
              <a:solidFill>
                <a:srgbClr val="00B050"/>
              </a:solidFill>
            </a:endParaRPr>
          </a:p>
          <a:p>
            <a:pPr>
              <a:buFont typeface="Arial" charset="0"/>
              <a:buNone/>
            </a:pPr>
            <a:r>
              <a:rPr lang="en-US" i="1" dirty="0" smtClean="0">
                <a:solidFill>
                  <a:srgbClr val="00B050"/>
                </a:solidFill>
              </a:rPr>
              <a:t>    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  <a:r>
              <a:rPr lang="en-US" i="1" dirty="0" smtClean="0">
                <a:solidFill>
                  <a:srgbClr val="00B050"/>
                </a:solidFill>
              </a:rPr>
              <a:t>  </a:t>
            </a:r>
            <a:r>
              <a:rPr lang="ru-RU" i="1" dirty="0" smtClean="0">
                <a:solidFill>
                  <a:srgbClr val="00B050"/>
                </a:solidFill>
              </a:rPr>
              <a:t>к центру </a:t>
            </a:r>
            <a:r>
              <a:rPr lang="ru-RU" dirty="0" smtClean="0"/>
              <a:t>окружности</a:t>
            </a:r>
            <a:r>
              <a:rPr lang="en-US" dirty="0" smtClean="0"/>
              <a:t>       </a:t>
            </a:r>
            <a:r>
              <a:rPr lang="ru-RU" dirty="0" smtClean="0"/>
              <a:t> </a:t>
            </a:r>
            <a:r>
              <a:rPr lang="en-US" dirty="0" smtClean="0"/>
              <a:t>  </a:t>
            </a:r>
            <a:r>
              <a:rPr lang="en-US" b="1" dirty="0" smtClean="0">
                <a:solidFill>
                  <a:srgbClr val="7030A0"/>
                </a:solidFill>
              </a:rPr>
              <a:t>V                  </a:t>
            </a:r>
            <a:r>
              <a:rPr lang="ru-RU" b="1" dirty="0" smtClean="0">
                <a:solidFill>
                  <a:srgbClr val="7030A0"/>
                </a:solidFill>
              </a:rPr>
              <a:t>     </a:t>
            </a:r>
            <a:r>
              <a:rPr lang="en-US" b="1" dirty="0" smtClean="0">
                <a:solidFill>
                  <a:srgbClr val="7030A0"/>
                </a:solidFill>
              </a:rPr>
              <a:t>V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BFF6B-2856-4831-90B9-D8A624956E2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1188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FF0000"/>
                </a:solidFill>
              </a:rPr>
              <a:t>ХАРАКТЕРИСТИКИ    ДВИЖЕНИЯ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BFF6B-2856-4831-90B9-D8A624956E2E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623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100" i="1" dirty="0" smtClean="0"/>
              <a:t>Шар, вращающийся на нити длиной 80см, совершил за одну минуту 150 оборотов. Определить все параметры вращательного движения</a:t>
            </a:r>
          </a:p>
          <a:p>
            <a:pPr>
              <a:buFont typeface="Arial" charset="0"/>
              <a:buNone/>
            </a:pPr>
            <a:r>
              <a:rPr lang="ru-RU" sz="1200" dirty="0" smtClean="0"/>
              <a:t>Дано:     </a:t>
            </a:r>
            <a:r>
              <a:rPr lang="en-US" sz="1200" dirty="0" smtClean="0"/>
              <a:t>       </a:t>
            </a:r>
            <a:r>
              <a:rPr lang="ru-RU" sz="1200" dirty="0" smtClean="0"/>
              <a:t>СИ                       Решение</a:t>
            </a:r>
          </a:p>
          <a:p>
            <a:pPr>
              <a:buFont typeface="Arial" charset="0"/>
              <a:buNone/>
            </a:pPr>
            <a:r>
              <a:rPr lang="en-US" sz="1200" dirty="0" smtClean="0"/>
              <a:t> R=80c</a:t>
            </a:r>
            <a:r>
              <a:rPr lang="ru-RU" sz="1200" dirty="0" smtClean="0"/>
              <a:t>м </a:t>
            </a:r>
            <a:r>
              <a:rPr lang="en-US" sz="1200" dirty="0" smtClean="0"/>
              <a:t>   </a:t>
            </a:r>
            <a:r>
              <a:rPr lang="ru-RU" sz="1200" dirty="0" smtClean="0"/>
              <a:t>  =0,8м</a:t>
            </a:r>
            <a:r>
              <a:rPr lang="en-US" sz="1200" dirty="0" smtClean="0"/>
              <a:t>                       T = 60:150 = 0,4c </a:t>
            </a:r>
            <a:r>
              <a:rPr lang="ru-RU" sz="1200" dirty="0" smtClean="0"/>
              <a:t>    </a:t>
            </a:r>
            <a:endParaRPr lang="en-US" sz="1200" dirty="0" smtClean="0"/>
          </a:p>
          <a:p>
            <a:pPr>
              <a:buFont typeface="Arial" charset="0"/>
              <a:buNone/>
            </a:pPr>
            <a:r>
              <a:rPr lang="en-US" sz="1200" dirty="0" smtClean="0"/>
              <a:t> t = 1</a:t>
            </a:r>
            <a:r>
              <a:rPr lang="ru-RU" sz="1200" dirty="0" smtClean="0"/>
              <a:t>мин </a:t>
            </a:r>
            <a:r>
              <a:rPr lang="en-US" sz="1200" dirty="0" smtClean="0"/>
              <a:t>   </a:t>
            </a:r>
            <a:r>
              <a:rPr lang="ru-RU" sz="1200" dirty="0" smtClean="0"/>
              <a:t> =60с</a:t>
            </a:r>
            <a:r>
              <a:rPr lang="en-US" sz="1200" dirty="0" smtClean="0"/>
              <a:t>                         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= 1:0,4 = 2,5</a:t>
            </a:r>
            <a:endParaRPr lang="en-US" sz="1200" dirty="0" smtClean="0"/>
          </a:p>
          <a:p>
            <a:pPr>
              <a:buFont typeface="Arial" charset="0"/>
              <a:buNone/>
            </a:pPr>
            <a:r>
              <a:rPr lang="en-US" sz="1200" dirty="0" smtClean="0"/>
              <a:t> N = 150                     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πν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200" dirty="0" smtClean="0">
                <a:cs typeface="Times New Roman" pitchFamily="18" charset="0"/>
              </a:rPr>
              <a:t>2·3,14·2,5 = 15,7</a:t>
            </a:r>
            <a:r>
              <a:rPr lang="ru-RU" sz="1200" dirty="0" smtClean="0">
                <a:cs typeface="Times New Roman" pitchFamily="18" charset="0"/>
              </a:rPr>
              <a:t>рад/с</a:t>
            </a:r>
            <a:endParaRPr lang="en-US" sz="1200" dirty="0" smtClean="0"/>
          </a:p>
          <a:p>
            <a:pPr>
              <a:buFont typeface="Arial" charset="0"/>
              <a:buNone/>
            </a:pPr>
            <a:r>
              <a:rPr lang="en-US" sz="1200" dirty="0" smtClean="0"/>
              <a:t> v, T, a,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-?                            V =</a:t>
            </a:r>
            <a:r>
              <a:rPr lang="en-US" sz="1200" dirty="0" smtClean="0">
                <a:cs typeface="Times New Roman" pitchFamily="18" charset="0"/>
              </a:rPr>
              <a:t>2·3,14·0,8:0,4=12,56</a:t>
            </a:r>
            <a:r>
              <a:rPr lang="ru-RU" sz="1200" dirty="0" smtClean="0">
                <a:cs typeface="Times New Roman" pitchFamily="18" charset="0"/>
              </a:rPr>
              <a:t>м/с</a:t>
            </a:r>
            <a:endParaRPr lang="en-US" sz="1200" dirty="0" smtClean="0"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= (12,56)²:0,8=197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м/с²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BFF6B-2856-4831-90B9-D8A624956E2E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4480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ВОПРОСЫ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1. Как направлен вектор скорости?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2. Как направлен вектор ускорения?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3. Какой угол между скоростью и ускорением?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4. По какой формуле рассчитывается ускорение?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5. Какие параметры описывают движение?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6. Что называется периодом?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7. Что называется частотой?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8. В каких единицах измеряется угловая скорость?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9. Чему равно перемещение тела за период?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10. Как изменится ускорение, если радиус   увеличить в 2 раза?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BFF6B-2856-4831-90B9-D8A624956E2E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1458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ВЫПОЛНИТЬ    ТЕСТ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BFF6B-2856-4831-90B9-D8A624956E2E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7927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 ЗАДАНИЕ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§ 19 – 21 </a:t>
            </a:r>
          </a:p>
          <a:p>
            <a:pPr>
              <a:buFont typeface="Arial" charset="0"/>
              <a:buNone/>
            </a:pP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Выучить формулы и определения</a:t>
            </a:r>
            <a:endParaRPr lang="ru-RU" i="1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BFF6B-2856-4831-90B9-D8A624956E2E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141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88DEF-86F6-4ED2-8342-509BAA18E37B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E45A5-C213-45BB-8517-E953BD25641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5FD67-769D-4562-9ADB-91F6D2D13DA3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CC404-F29B-4E47-A6D9-B930BDC53B7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F6282-AB45-4162-B687-E34E15E3731E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F5453-27EA-4F6F-8C44-252EF8D77AE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93F64-AC87-40E2-8314-82F1D6F1E676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24B5D-AFC5-4009-BE81-144BF57D3CD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EC8D3-F474-46B6-8923-21686F4F5C51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6D639-3948-43F3-8D27-E9B4CA3DE1D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391BF-37E6-4F4C-B899-3C626FA70587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C8FA2-7068-4D2A-A15D-BE28183E657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03478-A63A-4E15-8237-26B0C5076C53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7E6CB-6091-4D9E-B8E9-1972D5E94B4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3465-F50D-492D-9A31-8F53C2D284C4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F89E0-1E5F-4110-9E65-3B5B27B1B69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AEAD8-01B1-4E5B-9EA7-1EECBDC466E5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B2CD6-4886-4318-A84F-C39DB50CE4F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90D2A-AC50-4539-A2DA-4CC00FE2DA31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FF73B-3622-481F-86CC-804978A3174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9B416-644B-41C3-836F-C96595B749D4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BE10B-F802-453C-B9A9-139EBEFB88B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0D1C7-DC43-443D-BBCE-2A513FAF5026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99C87-F36A-44AF-AE7B-E4F193FBDF1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9ADA1-3874-4EF9-A55C-17C2B81FB455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52357-F157-4DFA-B370-8483B27FDA2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9DD5A-4891-4522-9844-BE3DE89E5B05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7EDD5-3EF5-461B-838B-EC309635915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DB8C3-7D0D-4432-9E68-9AC0C1820A9D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A1783-6707-48B9-9D93-C6877397E00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272B5-B48A-40AE-BB30-3C69C384146F}" type="datetime1">
              <a:rPr lang="ru-RU" smtClean="0"/>
              <a:t>30.03.2015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3FFEF-591D-41D4-BBE7-105C590DED2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E87A6-B4CE-4905-A7EB-D31D75E60759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3485C-5CDB-4155-8557-529581F3810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15E4B-D605-4308-A0AD-FDFBAFCDA762}" type="datetime1">
              <a:rPr lang="ru-RU" smtClean="0"/>
              <a:t>30.03.2015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41EFF-9738-4541-8BE8-BE9369866A0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E7D0B-10EC-4D09-89EB-80B47A636B1F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6FCC3-A228-405C-87CC-0361FFDE212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0EDA4-77A4-4284-87D4-93FF6D537F6A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6418A-298C-413A-A849-01374F5AD76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3F5C7-2B74-4E83-A355-CAB9617CA0D7}" type="datetime1">
              <a:rPr lang="ru-RU" smtClean="0"/>
              <a:t>30.03.2015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98594-63A0-4E36-9E3A-2A729A3CB4F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50104-818B-407A-8B3B-3CBB62EB075A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D2394-87F6-4201-BE95-D5D7C2932EE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701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E4E483-17F6-40CB-B79D-ACD29F9FBC2C}" type="datetime1">
              <a:rPr lang="ru-RU" smtClean="0"/>
              <a:t>30.03.2015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76E6EB-3869-4E05-BFC3-4EC05F4252A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695" r:id="rId4"/>
    <p:sldLayoutId id="2147483710" r:id="rId5"/>
    <p:sldLayoutId id="2147483694" r:id="rId6"/>
    <p:sldLayoutId id="2147483711" r:id="rId7"/>
    <p:sldLayoutId id="2147483712" r:id="rId8"/>
    <p:sldLayoutId id="2147483713" r:id="rId9"/>
    <p:sldLayoutId id="2147483693" r:id="rId10"/>
    <p:sldLayoutId id="2147483714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6B504A-CBB6-4FE2-BBE7-7611A58B6B2D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ABDADF-3D1B-47B3-8E50-63CC18C02E2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4" r:id="rId3"/>
    <p:sldLayoutId id="2147483703" r:id="rId4"/>
    <p:sldLayoutId id="2147483702" r:id="rId5"/>
    <p:sldLayoutId id="2147483701" r:id="rId6"/>
    <p:sldLayoutId id="2147483700" r:id="rId7"/>
    <p:sldLayoutId id="2147483699" r:id="rId8"/>
    <p:sldLayoutId id="2147483698" r:id="rId9"/>
    <p:sldLayoutId id="2147483697" r:id="rId10"/>
    <p:sldLayoutId id="2147483696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74;&#1088;&#1072;&#1097;&#1077;&#1085;&#1080;&#1077;.avi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1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3.w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wmf"/><Relationship Id="rId1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4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2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3025" y="414338"/>
            <a:ext cx="8924925" cy="1268412"/>
          </a:xfrm>
        </p:spPr>
      </p:pic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80377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Движение по окружности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Font typeface="Wingdings 2" pitchFamily="18" charset="2"/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</a:p>
        </p:txBody>
      </p:sp>
      <p:sp>
        <p:nvSpPr>
          <p:cNvPr id="25603" name="TextBox 6"/>
          <p:cNvSpPr txBox="1">
            <a:spLocks noChangeArrowheads="1"/>
          </p:cNvSpPr>
          <p:nvPr/>
        </p:nvSpPr>
        <p:spPr bwMode="auto">
          <a:xfrm>
            <a:off x="3143250" y="2643188"/>
            <a:ext cx="541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1500188" y="2571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25605" name="TextBox 8"/>
          <p:cNvSpPr txBox="1">
            <a:spLocks noChangeArrowheads="1"/>
          </p:cNvSpPr>
          <p:nvPr/>
        </p:nvSpPr>
        <p:spPr bwMode="auto">
          <a:xfrm>
            <a:off x="8429625" y="13573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25606" name="TextBox 9"/>
          <p:cNvSpPr txBox="1">
            <a:spLocks noChangeArrowheads="1"/>
          </p:cNvSpPr>
          <p:nvPr/>
        </p:nvSpPr>
        <p:spPr bwMode="auto">
          <a:xfrm>
            <a:off x="214313" y="28575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25607" name="Picture 2" descr="D:\мои документы\Классы\X класс\Тем. разделы\А. кинематика\Презентации уроков\Урок 7 Движение по окружности\Рисунки\1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2214563"/>
            <a:ext cx="3071812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TextBox 11"/>
          <p:cNvSpPr txBox="1">
            <a:spLocks noChangeArrowheads="1"/>
          </p:cNvSpPr>
          <p:nvPr/>
        </p:nvSpPr>
        <p:spPr bwMode="auto">
          <a:xfrm>
            <a:off x="0" y="32861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25609" name="Picture 2" descr="C:\Documents and Settings\Дом\Мои документы\Классы\IX класс\гравитационные явления 9\Рисунки\Солнечная систем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143125"/>
            <a:ext cx="31432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ВИДЕОРОЛИК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                               </a:t>
            </a:r>
            <a:r>
              <a:rPr lang="ru-RU" dirty="0" smtClean="0">
                <a:hlinkClick r:id="rId3" action="ppaction://hlinkfile"/>
              </a:rPr>
              <a:t> Вращение</a:t>
            </a:r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ДВИЖЕНИЕ    ПО    ОКРУЖНОСТИ</a:t>
            </a:r>
          </a:p>
        </p:txBody>
      </p:sp>
      <p:sp>
        <p:nvSpPr>
          <p:cNvPr id="27650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– движение </a:t>
            </a:r>
            <a:r>
              <a:rPr lang="ru-RU" i="1" dirty="0" smtClean="0">
                <a:solidFill>
                  <a:srgbClr val="00B050"/>
                </a:solidFill>
              </a:rPr>
              <a:t>криволинейное</a:t>
            </a:r>
            <a:r>
              <a:rPr lang="ru-RU" dirty="0" smtClean="0"/>
              <a:t>, так как траекторией  является окружность. </a:t>
            </a:r>
          </a:p>
          <a:p>
            <a:pPr>
              <a:buFont typeface="Arial" charset="0"/>
              <a:buNone/>
            </a:pPr>
            <a:r>
              <a:rPr lang="ru-RU" dirty="0" smtClean="0"/>
              <a:t> – движение </a:t>
            </a:r>
            <a:r>
              <a:rPr lang="ru-RU" i="1" dirty="0" smtClean="0">
                <a:solidFill>
                  <a:srgbClr val="00B050"/>
                </a:solidFill>
              </a:rPr>
              <a:t>равномерное</a:t>
            </a:r>
            <a:r>
              <a:rPr lang="ru-RU" dirty="0" smtClean="0"/>
              <a:t>, так как модуль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скорости не меняется                        </a:t>
            </a:r>
            <a:r>
              <a:rPr lang="en-US" dirty="0" smtClean="0"/>
              <a:t>  </a:t>
            </a:r>
            <a:r>
              <a:rPr lang="ru-RU" dirty="0" smtClean="0"/>
              <a:t> </a:t>
            </a:r>
            <a:r>
              <a:rPr lang="en-US" b="1" dirty="0" smtClean="0">
                <a:solidFill>
                  <a:srgbClr val="7030A0"/>
                </a:solidFill>
              </a:rPr>
              <a:t>V</a:t>
            </a:r>
            <a:endParaRPr lang="ru-RU" b="1" dirty="0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r>
              <a:rPr lang="ru-RU" dirty="0" smtClean="0"/>
              <a:t> – вектор скорости </a:t>
            </a:r>
            <a:r>
              <a:rPr lang="ru-RU" i="1" dirty="0" smtClean="0">
                <a:solidFill>
                  <a:srgbClr val="00B050"/>
                </a:solidFill>
              </a:rPr>
              <a:t>направлен по   касательной </a:t>
            </a:r>
            <a:r>
              <a:rPr lang="ru-RU" dirty="0" smtClean="0"/>
              <a:t>к окружности</a:t>
            </a:r>
            <a:endParaRPr lang="en-US" dirty="0" smtClean="0"/>
          </a:p>
          <a:p>
            <a:pPr>
              <a:buFont typeface="Arial" charset="0"/>
              <a:buNone/>
            </a:pPr>
            <a:r>
              <a:rPr lang="ru-RU" dirty="0" smtClean="0"/>
              <a:t> – вектор ускорения </a:t>
            </a:r>
            <a:r>
              <a:rPr lang="ru-RU" i="1" dirty="0" smtClean="0">
                <a:solidFill>
                  <a:srgbClr val="00B050"/>
                </a:solidFill>
              </a:rPr>
              <a:t>направлен               а        </a:t>
            </a:r>
            <a:r>
              <a:rPr lang="ru-RU" b="1" dirty="0" err="1" smtClean="0">
                <a:solidFill>
                  <a:srgbClr val="7030A0"/>
                </a:solidFill>
              </a:rPr>
              <a:t>а</a:t>
            </a:r>
            <a:endParaRPr lang="en-US" b="1" dirty="0" smtClean="0">
              <a:solidFill>
                <a:srgbClr val="00B050"/>
              </a:solidFill>
            </a:endParaRPr>
          </a:p>
          <a:p>
            <a:pPr>
              <a:buFont typeface="Arial" charset="0"/>
              <a:buNone/>
            </a:pPr>
            <a:r>
              <a:rPr lang="en-US" i="1" dirty="0" smtClean="0">
                <a:solidFill>
                  <a:srgbClr val="00B050"/>
                </a:solidFill>
              </a:rPr>
              <a:t>    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  <a:r>
              <a:rPr lang="en-US" i="1" dirty="0" smtClean="0">
                <a:solidFill>
                  <a:srgbClr val="00B050"/>
                </a:solidFill>
              </a:rPr>
              <a:t>  </a:t>
            </a:r>
            <a:r>
              <a:rPr lang="ru-RU" i="1" dirty="0" smtClean="0">
                <a:solidFill>
                  <a:srgbClr val="00B050"/>
                </a:solidFill>
              </a:rPr>
              <a:t>к центру </a:t>
            </a:r>
            <a:r>
              <a:rPr lang="ru-RU" dirty="0" smtClean="0"/>
              <a:t>окружности</a:t>
            </a:r>
            <a:r>
              <a:rPr lang="en-US" dirty="0" smtClean="0"/>
              <a:t>       </a:t>
            </a:r>
            <a:r>
              <a:rPr lang="ru-RU" dirty="0" smtClean="0"/>
              <a:t> </a:t>
            </a:r>
            <a:r>
              <a:rPr lang="en-US" dirty="0" smtClean="0"/>
              <a:t>  </a:t>
            </a:r>
            <a:r>
              <a:rPr lang="en-US" b="1" dirty="0" smtClean="0">
                <a:solidFill>
                  <a:srgbClr val="7030A0"/>
                </a:solidFill>
              </a:rPr>
              <a:t>V                  </a:t>
            </a:r>
            <a:r>
              <a:rPr lang="ru-RU" b="1" dirty="0" smtClean="0">
                <a:solidFill>
                  <a:srgbClr val="7030A0"/>
                </a:solidFill>
              </a:rPr>
              <a:t>     </a:t>
            </a:r>
            <a:r>
              <a:rPr lang="en-US" b="1" dirty="0" smtClean="0">
                <a:solidFill>
                  <a:srgbClr val="7030A0"/>
                </a:solidFill>
              </a:rPr>
              <a:t>V</a:t>
            </a:r>
            <a:endParaRPr lang="ru-RU" b="1" dirty="0" smtClean="0">
              <a:solidFill>
                <a:srgbClr val="7030A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500813" y="4214813"/>
            <a:ext cx="1643062" cy="164306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 стрелкой 7"/>
          <p:cNvCxnSpPr>
            <a:stCxn id="6" idx="1"/>
          </p:cNvCxnSpPr>
          <p:nvPr/>
        </p:nvCxnSpPr>
        <p:spPr>
          <a:xfrm rot="5400000" flipH="1" flipV="1">
            <a:off x="6715125" y="3741738"/>
            <a:ext cx="741363" cy="6873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6"/>
          </p:cNvCxnSpPr>
          <p:nvPr/>
        </p:nvCxnSpPr>
        <p:spPr>
          <a:xfrm>
            <a:off x="8143875" y="5037138"/>
            <a:ext cx="1588" cy="9636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4"/>
            <a:endCxn id="6" idx="4"/>
          </p:cNvCxnSpPr>
          <p:nvPr/>
        </p:nvCxnSpPr>
        <p:spPr>
          <a:xfrm rot="5400000">
            <a:off x="7323138" y="5857875"/>
            <a:ext cx="158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4"/>
          </p:cNvCxnSpPr>
          <p:nvPr/>
        </p:nvCxnSpPr>
        <p:spPr>
          <a:xfrm rot="5400000">
            <a:off x="6697663" y="5233987"/>
            <a:ext cx="1588" cy="124936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143750" y="3357563"/>
            <a:ext cx="285750" cy="1587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857875" y="5572125"/>
            <a:ext cx="285750" cy="158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215313" y="5572125"/>
            <a:ext cx="285750" cy="158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6" idx="6"/>
          </p:cNvCxnSpPr>
          <p:nvPr/>
        </p:nvCxnSpPr>
        <p:spPr>
          <a:xfrm flipH="1">
            <a:off x="7500938" y="5037138"/>
            <a:ext cx="642937" cy="3492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8286750" y="5072063"/>
            <a:ext cx="214313" cy="1587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ХАРАКТЕРИСТИКИ    ДВИЖЕНИЯ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86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7544"/>
                <a:gridCol w="1071570"/>
                <a:gridCol w="1357322"/>
                <a:gridCol w="2543164"/>
              </a:tblGrid>
              <a:tr h="542916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tx1"/>
                          </a:solidFill>
                        </a:rPr>
                        <a:t>Величина</a:t>
                      </a:r>
                      <a:endParaRPr lang="ru-RU" sz="28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Обозн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</a:rPr>
                        <a:t>Единица</a:t>
                      </a:r>
                      <a:endParaRPr lang="ru-RU" sz="2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tx1"/>
                          </a:solidFill>
                        </a:rPr>
                        <a:t>Формула</a:t>
                      </a:r>
                      <a:endParaRPr lang="ru-RU" sz="28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82867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Период </a:t>
                      </a:r>
                      <a:r>
                        <a:rPr lang="ru-RU" b="0" i="1" dirty="0" smtClean="0">
                          <a:solidFill>
                            <a:schemeClr val="tx1"/>
                          </a:solidFill>
                        </a:rPr>
                        <a:t>- время совершения </a:t>
                      </a:r>
                    </a:p>
                    <a:p>
                      <a:r>
                        <a:rPr lang="ru-RU" b="0" i="1" dirty="0" smtClean="0">
                          <a:solidFill>
                            <a:schemeClr val="tx1"/>
                          </a:solidFill>
                        </a:rPr>
                        <a:t>                  одного оборота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Т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sz="2400" b="1" dirty="0" smtClean="0"/>
                        <a:t>c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67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Частота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b="0" i="1" dirty="0" smtClean="0">
                          <a:solidFill>
                            <a:schemeClr val="tx1"/>
                          </a:solidFill>
                        </a:rPr>
                        <a:t>- количество оборотов</a:t>
                      </a:r>
                      <a:r>
                        <a:rPr lang="ru-RU" b="0" i="1" baseline="0" dirty="0" smtClean="0">
                          <a:solidFill>
                            <a:schemeClr val="tx1"/>
                          </a:solidFill>
                        </a:rPr>
                        <a:t> в единицу времени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2800" b="1" dirty="0" err="1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ν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67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Линейная  скорость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V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м/с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67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Угловая  скорость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400" b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ω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sz="2000" b="1" dirty="0" smtClean="0"/>
                        <a:t>рад/с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67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Ускорение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м/с</a:t>
                      </a:r>
                      <a:r>
                        <a:rPr lang="ru-RU" sz="2000" b="1" dirty="0" smtClean="0">
                          <a:latin typeface="Times New Roman"/>
                          <a:cs typeface="Times New Roman"/>
                        </a:rPr>
                        <a:t>²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214938" y="3286125"/>
          <a:ext cx="5159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4" imgW="215640" imgH="203040" progId="Equation.3">
                  <p:embed/>
                </p:oleObj>
              </mc:Choice>
              <mc:Fallback>
                <p:oleObj name="Equation" r:id="rId4" imgW="21564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938" y="3286125"/>
                        <a:ext cx="515937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215063" y="2214563"/>
          <a:ext cx="804862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6" imgW="444240" imgH="393480" progId="Equation.3">
                  <p:embed/>
                </p:oleObj>
              </mc:Choice>
              <mc:Fallback>
                <p:oleObj name="Equation" r:id="rId6" imgW="4442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5063" y="2214563"/>
                        <a:ext cx="804862" cy="712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7429500" y="2214563"/>
          <a:ext cx="71437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8" imgW="406080" imgH="393480" progId="Equation.3">
                  <p:embed/>
                </p:oleObj>
              </mc:Choice>
              <mc:Fallback>
                <p:oleObj name="Equation" r:id="rId8" imgW="4060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00" y="2214563"/>
                        <a:ext cx="714375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215063" y="2970213"/>
          <a:ext cx="85725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10" imgW="431640" imgH="393480" progId="Equation.3">
                  <p:embed/>
                </p:oleObj>
              </mc:Choice>
              <mc:Fallback>
                <p:oleObj name="Equation" r:id="rId10" imgW="43164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5063" y="2970213"/>
                        <a:ext cx="857250" cy="78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7429500" y="2987675"/>
          <a:ext cx="823913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12" imgW="406080" imgH="393480" progId="Equation.3">
                  <p:embed/>
                </p:oleObj>
              </mc:Choice>
              <mc:Fallback>
                <p:oleObj name="Equation" r:id="rId12" imgW="40608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00" y="2987675"/>
                        <a:ext cx="823913" cy="798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6643688" y="3825875"/>
          <a:ext cx="1143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14" imgW="571320" imgH="393480" progId="Equation.3">
                  <p:embed/>
                </p:oleObj>
              </mc:Choice>
              <mc:Fallback>
                <p:oleObj name="Equation" r:id="rId14" imgW="57132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3825875"/>
                        <a:ext cx="11430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6357938" y="4572000"/>
          <a:ext cx="224155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16" imgW="914400" imgH="393480" progId="Equation.3">
                  <p:embed/>
                </p:oleObj>
              </mc:Choice>
              <mc:Fallback>
                <p:oleObj name="Equation" r:id="rId16" imgW="91440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38" y="4572000"/>
                        <a:ext cx="2241550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6643688" y="5429250"/>
          <a:ext cx="950912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Equation" r:id="rId18" imgW="469800" imgH="419040" progId="Equation.3">
                  <p:embed/>
                </p:oleObj>
              </mc:Choice>
              <mc:Fallback>
                <p:oleObj name="Equation" r:id="rId18" imgW="469800" imgH="419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5429250"/>
                        <a:ext cx="950912" cy="84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dirty="0" smtClean="0"/>
              <a:t>Шар, вращающийся на нити длиной 80см, совершил за одну минуту 150 оборотов. Определить все параметры вращательного движения</a:t>
            </a:r>
          </a:p>
        </p:txBody>
      </p:sp>
      <p:sp>
        <p:nvSpPr>
          <p:cNvPr id="2057" name="Содержимое 2"/>
          <p:cNvSpPr>
            <a:spLocks noGrp="1"/>
          </p:cNvSpPr>
          <p:nvPr>
            <p:ph idx="1"/>
          </p:nvPr>
        </p:nvSpPr>
        <p:spPr>
          <a:xfrm>
            <a:off x="285750" y="1600200"/>
            <a:ext cx="8501063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Дано:     </a:t>
            </a:r>
            <a:r>
              <a:rPr lang="en-US" sz="2800" dirty="0" smtClean="0"/>
              <a:t>       </a:t>
            </a:r>
            <a:r>
              <a:rPr lang="ru-RU" sz="2800" dirty="0" smtClean="0"/>
              <a:t>СИ                       Решение</a:t>
            </a:r>
          </a:p>
          <a:p>
            <a:pPr>
              <a:buFont typeface="Arial" charset="0"/>
              <a:buNone/>
            </a:pPr>
            <a:r>
              <a:rPr lang="en-US" sz="2800" dirty="0" smtClean="0"/>
              <a:t> R=80c</a:t>
            </a:r>
            <a:r>
              <a:rPr lang="ru-RU" sz="2800" dirty="0" smtClean="0"/>
              <a:t>м </a:t>
            </a:r>
            <a:r>
              <a:rPr lang="en-US" sz="2800" dirty="0" smtClean="0"/>
              <a:t>   </a:t>
            </a:r>
            <a:r>
              <a:rPr lang="ru-RU" sz="2800" dirty="0" smtClean="0"/>
              <a:t>  =0,8м</a:t>
            </a:r>
            <a:r>
              <a:rPr lang="en-US" sz="2800" dirty="0" smtClean="0"/>
              <a:t>                       T = 60:150 = 0,4c </a:t>
            </a:r>
            <a:r>
              <a:rPr lang="ru-RU" sz="2800" dirty="0" smtClean="0"/>
              <a:t>    </a:t>
            </a:r>
            <a:endParaRPr lang="en-US" sz="2800" dirty="0" smtClean="0"/>
          </a:p>
          <a:p>
            <a:pPr>
              <a:buFont typeface="Arial" charset="0"/>
              <a:buNone/>
            </a:pPr>
            <a:r>
              <a:rPr lang="en-US" sz="2800" dirty="0" smtClean="0"/>
              <a:t> t = 1</a:t>
            </a:r>
            <a:r>
              <a:rPr lang="ru-RU" sz="2800" dirty="0" smtClean="0"/>
              <a:t>мин </a:t>
            </a:r>
            <a:r>
              <a:rPr lang="en-US" sz="2800" dirty="0" smtClean="0"/>
              <a:t>   </a:t>
            </a:r>
            <a:r>
              <a:rPr lang="ru-RU" sz="2800" dirty="0" smtClean="0"/>
              <a:t> =60с</a:t>
            </a:r>
            <a:r>
              <a:rPr lang="en-US" sz="2800" dirty="0" smtClean="0"/>
              <a:t>                         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1:0,4 = 2,5</a:t>
            </a:r>
            <a:endParaRPr lang="en-US" sz="2800" dirty="0" smtClean="0"/>
          </a:p>
          <a:p>
            <a:pPr>
              <a:buFont typeface="Arial" charset="0"/>
              <a:buNone/>
            </a:pPr>
            <a:r>
              <a:rPr lang="en-US" sz="2800" dirty="0" smtClean="0"/>
              <a:t> N = 150                     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πν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800" dirty="0" smtClean="0">
                <a:cs typeface="Times New Roman" pitchFamily="18" charset="0"/>
              </a:rPr>
              <a:t>2·3,14·2,5 = 15,7</a:t>
            </a:r>
            <a:r>
              <a:rPr lang="ru-RU" sz="2800" dirty="0" smtClean="0">
                <a:cs typeface="Times New Roman" pitchFamily="18" charset="0"/>
              </a:rPr>
              <a:t>рад/с</a:t>
            </a:r>
            <a:endParaRPr lang="en-US" sz="2800" dirty="0" smtClean="0"/>
          </a:p>
          <a:p>
            <a:pPr>
              <a:buFont typeface="Arial" charset="0"/>
              <a:buNone/>
            </a:pPr>
            <a:r>
              <a:rPr lang="en-US" sz="2800" dirty="0" smtClean="0"/>
              <a:t> v, T, a,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-?                            V =</a:t>
            </a:r>
            <a:r>
              <a:rPr lang="en-US" sz="2800" dirty="0" smtClean="0">
                <a:cs typeface="Times New Roman" pitchFamily="18" charset="0"/>
              </a:rPr>
              <a:t>2·3,14·0,8:0,4=12,56</a:t>
            </a:r>
            <a:r>
              <a:rPr lang="ru-RU" sz="2800" dirty="0" smtClean="0">
                <a:cs typeface="Times New Roman" pitchFamily="18" charset="0"/>
              </a:rPr>
              <a:t>м/с</a:t>
            </a:r>
            <a:endParaRPr lang="en-US" sz="2800" dirty="0" smtClean="0"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= (12,56)²:0,8=197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м/с²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endParaRPr lang="ru-RU" sz="2800" dirty="0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036638" y="2749550"/>
            <a:ext cx="1928812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715294" y="3142456"/>
            <a:ext cx="257175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500438" y="2000250"/>
          <a:ext cx="804862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4" imgW="444240" imgH="393480" progId="Equation.3">
                  <p:embed/>
                </p:oleObj>
              </mc:Choice>
              <mc:Fallback>
                <p:oleObj name="Equation" r:id="rId4" imgW="4442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8" y="2000250"/>
                        <a:ext cx="804862" cy="71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214688" y="2500313"/>
          <a:ext cx="823912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6" imgW="406080" imgH="393480" progId="Equation.3">
                  <p:embed/>
                </p:oleObj>
              </mc:Choice>
              <mc:Fallback>
                <p:oleObj name="Equation" r:id="rId6" imgW="40608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88" y="2500313"/>
                        <a:ext cx="823912" cy="798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6858000" y="2643188"/>
          <a:ext cx="5159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8" imgW="215640" imgH="203040" progId="Equation.3">
                  <p:embed/>
                </p:oleObj>
              </mc:Choice>
              <mc:Fallback>
                <p:oleObj name="Equation" r:id="rId8" imgW="21564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2643188"/>
                        <a:ext cx="515938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3071813" y="3643313"/>
          <a:ext cx="1143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10" imgW="571320" imgH="393480" progId="Equation.3">
                  <p:embed/>
                </p:oleObj>
              </mc:Choice>
              <mc:Fallback>
                <p:oleObj name="Equation" r:id="rId10" imgW="57132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13" y="3643313"/>
                        <a:ext cx="11430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3357563" y="4429125"/>
          <a:ext cx="950912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12" imgW="469800" imgH="419040" progId="Equation.3">
                  <p:embed/>
                </p:oleObj>
              </mc:Choice>
              <mc:Fallback>
                <p:oleObj name="Equation" r:id="rId12" imgW="469800" imgH="419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63" y="4429125"/>
                        <a:ext cx="950912" cy="84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ВОПРОСЫ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1. Как направлен вектор скорости?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2. Как направлен вектор ускорения?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3. Какой угол между скоростью и ускорением?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4. По какой формуле рассчитывается ускорение?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5. Какие параметры описывают движение?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6. Что называется периодом?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7. Что называется частотой?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8. В каких единицах измеряется угловая скорость?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9. Чему равно перемещение тела за период?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10. Как изменится ускорение, если радиус   увеличить в 2 раза?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ВЫПОЛНИТЬ    ТЕСТ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57250"/>
          <a:ext cx="8229600" cy="563385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14800"/>
                <a:gridCol w="4114800"/>
              </a:tblGrid>
              <a:tr h="4133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 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   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35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Тело движется равномерно по окружности в направлении часовой стрелке. Как направлен вектор ускорения при таком движении?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1 </a:t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2 </a:t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3 </a:t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г) 4 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</a:t>
                      </a:r>
                      <a:r>
                        <a:rPr lang="ru-RU" sz="2000" b="1" dirty="0" smtClean="0"/>
                        <a:t>.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Тело движется равномерно по окружности в направлении против часовой стрелки. Как направлен вектор ускорения при таком движении?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1 </a:t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2</a:t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3</a:t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г) 4 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51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r>
                        <a:rPr lang="ru-RU" sz="2000" b="1" dirty="0" smtClean="0"/>
                        <a:t>.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Автомобиль движется на повороте по круговой траектории радиусом 50 м с постоянной по модулю скоростью 10 м/с. Каково ускорение автомобиля? 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1 м/с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²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2 м/с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²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5 м/с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²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г) 0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Скорость крайних точек точильного круга радиусом 10 см равна 60 м/с. Чему равно их центростремительное ускорение?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6 м/с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²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360 м/с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²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b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3600 м/с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²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г) 36000 м/с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²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3808" name="Рисунок 4" descr="http://festival.1september.ru/articles/312898/im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2643188"/>
            <a:ext cx="135731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9" name="Рисунок 5" descr="http://festival.1september.ru/articles/312898/img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2786063"/>
            <a:ext cx="17145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57188" y="285750"/>
          <a:ext cx="8501122" cy="612078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14842"/>
                <a:gridCol w="4286280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  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</a:t>
                      </a:r>
                      <a:r>
                        <a:rPr lang="ru-RU" baseline="0" dirty="0" smtClean="0"/>
                        <a:t>  </a:t>
                      </a:r>
                      <a:r>
                        <a:rPr lang="ru-RU" dirty="0" smtClean="0"/>
                        <a:t> 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066">
                <a:tc>
                  <a:txBody>
                    <a:bodyPr/>
                    <a:lstStyle/>
                    <a:p>
                      <a:r>
                        <a:rPr lang="ru-RU" sz="1800" b="1" kern="1200" dirty="0" smtClean="0"/>
                        <a:t>3. </a:t>
                      </a:r>
                      <a:r>
                        <a:rPr lang="ru-RU" sz="1800" kern="1200" dirty="0" smtClean="0"/>
                        <a:t>Тело движется по окружности радиусом 10 м. Период его вращения равен 20с. Чему равна скорость тела?</a:t>
                      </a:r>
                    </a:p>
                    <a:p>
                      <a:r>
                        <a:rPr lang="ru-RU" sz="1800" kern="1200" dirty="0" smtClean="0"/>
                        <a:t>а) 2 м/с ;</a:t>
                      </a:r>
                      <a:r>
                        <a:rPr lang="ru-RU" sz="1800" kern="1200" baseline="0" dirty="0" smtClean="0"/>
                        <a:t> </a:t>
                      </a:r>
                      <a:r>
                        <a:rPr lang="ru-RU" sz="1800" kern="1200" dirty="0" smtClean="0"/>
                        <a:t>б) 3,1 м/с; </a:t>
                      </a:r>
                      <a:r>
                        <a:rPr lang="ru-RU" sz="1800" kern="1200" baseline="0" dirty="0" smtClean="0"/>
                        <a:t>  </a:t>
                      </a:r>
                      <a:r>
                        <a:rPr lang="ru-RU" sz="1800" kern="1200" dirty="0" smtClean="0"/>
                        <a:t>в) 6,2 м/с; г) 200 м/с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/>
                        <a:t>3.</a:t>
                      </a:r>
                      <a:r>
                        <a:rPr lang="ru-RU" sz="1800" kern="1200" dirty="0" smtClean="0"/>
                        <a:t> Тело движется по окружности радиусом 5м. Период его вращения равен 10 с. Чему равна скорость тела?</a:t>
                      </a:r>
                    </a:p>
                    <a:p>
                      <a:r>
                        <a:rPr lang="ru-RU" sz="1800" kern="1200" dirty="0" smtClean="0"/>
                        <a:t> а) 2 м/с ;</a:t>
                      </a:r>
                      <a:r>
                        <a:rPr lang="ru-RU" sz="1800" kern="1200" baseline="0" dirty="0" smtClean="0"/>
                        <a:t> </a:t>
                      </a:r>
                      <a:r>
                        <a:rPr lang="ru-RU" sz="1800" kern="1200" dirty="0" smtClean="0"/>
                        <a:t>б) 3,1 м/с; </a:t>
                      </a:r>
                      <a:r>
                        <a:rPr lang="ru-RU" sz="1800" kern="1200" baseline="0" dirty="0" smtClean="0"/>
                        <a:t> </a:t>
                      </a:r>
                      <a:r>
                        <a:rPr lang="ru-RU" sz="1800" kern="1200" dirty="0" smtClean="0"/>
                        <a:t>в) 6,2 м/с; г) 50 м/с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322">
                <a:tc>
                  <a:txBody>
                    <a:bodyPr/>
                    <a:lstStyle/>
                    <a:p>
                      <a:r>
                        <a:rPr lang="ru-RU" sz="1800" b="1" kern="1200" dirty="0" smtClean="0"/>
                        <a:t>4.</a:t>
                      </a:r>
                      <a:r>
                        <a:rPr lang="ru-RU" sz="1800" kern="1200" dirty="0" smtClean="0"/>
                        <a:t> Тело движется по окружности радиусом 5м со скоростью 20 м/с. Чему равна частота вращения?</a:t>
                      </a:r>
                    </a:p>
                    <a:p>
                      <a:r>
                        <a:rPr lang="ru-RU" sz="1800" kern="1200" dirty="0" smtClean="0"/>
                        <a:t>а) 200 с   ; б) 4 с    ;в) 0,25 с    ; г) 0,64 с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/>
                        <a:t>4.</a:t>
                      </a:r>
                      <a:r>
                        <a:rPr lang="ru-RU" sz="1800" kern="1200" dirty="0" smtClean="0"/>
                        <a:t> Тело движется по окружности радиусом 3м со скоростью 12 м/с. Чему равна частота вращения?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 а) 200 с</a:t>
                      </a:r>
                      <a:r>
                        <a:rPr lang="ru-RU" sz="1800" kern="1200" baseline="0" dirty="0" smtClean="0"/>
                        <a:t>  </a:t>
                      </a:r>
                      <a:r>
                        <a:rPr lang="ru-RU" sz="1800" kern="1200" dirty="0" smtClean="0"/>
                        <a:t> ;б) 4 с  ; в) 0,25 с   ;</a:t>
                      </a:r>
                      <a:r>
                        <a:rPr lang="ru-RU" sz="1800" kern="1200" baseline="0" dirty="0" smtClean="0"/>
                        <a:t> </a:t>
                      </a:r>
                      <a:r>
                        <a:rPr lang="ru-RU" sz="1800" kern="1200" dirty="0" smtClean="0"/>
                        <a:t>г) 0,64 с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712">
                <a:tc>
                  <a:txBody>
                    <a:bodyPr/>
                    <a:lstStyle/>
                    <a:p>
                      <a:r>
                        <a:rPr lang="ru-RU" sz="1800" b="1" kern="1200" dirty="0" smtClean="0"/>
                        <a:t>5.</a:t>
                      </a:r>
                      <a:r>
                        <a:rPr lang="ru-RU" sz="1800" kern="1200" dirty="0" smtClean="0"/>
                        <a:t> Автомобиль движется с постоянной по модулю скоростью по траектории. В какой из указанных точек траектории центростремительное ускорение минимально?</a:t>
                      </a:r>
                    </a:p>
                    <a:p>
                      <a:r>
                        <a:rPr lang="ru-RU" sz="1800" kern="1200" dirty="0" smtClean="0"/>
                        <a:t>а) 1; </a:t>
                      </a:r>
                      <a:br>
                        <a:rPr lang="ru-RU" sz="1800" kern="1200" dirty="0" smtClean="0"/>
                      </a:br>
                      <a:r>
                        <a:rPr lang="ru-RU" sz="1800" kern="1200" dirty="0" smtClean="0"/>
                        <a:t>б) 2; </a:t>
                      </a:r>
                      <a:br>
                        <a:rPr lang="ru-RU" sz="1800" kern="1200" dirty="0" smtClean="0"/>
                      </a:br>
                      <a:r>
                        <a:rPr lang="ru-RU" sz="1800" kern="1200" dirty="0" smtClean="0"/>
                        <a:t>в) 3</a:t>
                      </a:r>
                      <a:br>
                        <a:rPr lang="ru-RU" sz="1800" kern="1200" dirty="0" smtClean="0"/>
                      </a:br>
                      <a:r>
                        <a:rPr lang="ru-RU" sz="1800" kern="1200" dirty="0" smtClean="0"/>
                        <a:t>г) во всех точках одинаково. 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/>
                        <a:t>5.</a:t>
                      </a:r>
                      <a:r>
                        <a:rPr lang="ru-RU" sz="1800" kern="1200" dirty="0" smtClean="0"/>
                        <a:t> Автомобиль движется с постоянной по модулю скоростью по траектории. В какой из указанных точек траектории центростремительное ускорение максимально?</a:t>
                      </a:r>
                    </a:p>
                    <a:p>
                      <a:r>
                        <a:rPr lang="ru-RU" sz="1800" kern="1200" dirty="0" smtClean="0"/>
                        <a:t>а) 1; </a:t>
                      </a:r>
                      <a:br>
                        <a:rPr lang="ru-RU" sz="1800" kern="1200" dirty="0" smtClean="0"/>
                      </a:br>
                      <a:r>
                        <a:rPr lang="ru-RU" sz="1800" kern="1200" dirty="0" smtClean="0"/>
                        <a:t>б) 2; </a:t>
                      </a:r>
                      <a:br>
                        <a:rPr lang="ru-RU" sz="1800" kern="1200" dirty="0" smtClean="0"/>
                      </a:br>
                      <a:r>
                        <a:rPr lang="ru-RU" sz="1800" kern="1200" dirty="0" smtClean="0"/>
                        <a:t>в) 3</a:t>
                      </a:r>
                      <a:br>
                        <a:rPr lang="ru-RU" sz="1800" kern="1200" dirty="0" smtClean="0"/>
                      </a:br>
                      <a:r>
                        <a:rPr lang="ru-RU" sz="1800" kern="1200" dirty="0" smtClean="0"/>
                        <a:t>г) во всех точках одинаково.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4834" name="Рисунок 4" descr="http://festival.1september.ru/articles/312898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4714875"/>
            <a:ext cx="1785937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5" name="Рисунок 5" descr="http://festival.1september.ru/articles/312898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4714875"/>
            <a:ext cx="1857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36" name="TextBox 6"/>
          <p:cNvSpPr txBox="1">
            <a:spLocks noChangeArrowheads="1"/>
          </p:cNvSpPr>
          <p:nvPr/>
        </p:nvSpPr>
        <p:spPr bwMode="auto">
          <a:xfrm>
            <a:off x="3929063" y="3000375"/>
            <a:ext cx="444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Calibri" pitchFamily="34" charset="0"/>
              </a:rPr>
              <a:t>  -1</a:t>
            </a:r>
          </a:p>
        </p:txBody>
      </p:sp>
      <p:sp>
        <p:nvSpPr>
          <p:cNvPr id="34837" name="TextBox 7"/>
          <p:cNvSpPr txBox="1">
            <a:spLocks noChangeArrowheads="1"/>
          </p:cNvSpPr>
          <p:nvPr/>
        </p:nvSpPr>
        <p:spPr bwMode="auto">
          <a:xfrm>
            <a:off x="1000125" y="3000375"/>
            <a:ext cx="444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Calibri" pitchFamily="34" charset="0"/>
              </a:rPr>
              <a:t>  -1</a:t>
            </a:r>
          </a:p>
        </p:txBody>
      </p:sp>
      <p:sp>
        <p:nvSpPr>
          <p:cNvPr id="34838" name="TextBox 8"/>
          <p:cNvSpPr txBox="1">
            <a:spLocks noChangeArrowheads="1"/>
          </p:cNvSpPr>
          <p:nvPr/>
        </p:nvSpPr>
        <p:spPr bwMode="auto">
          <a:xfrm>
            <a:off x="1785938" y="3000375"/>
            <a:ext cx="444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Calibri" pitchFamily="34" charset="0"/>
              </a:rPr>
              <a:t>  -1</a:t>
            </a:r>
          </a:p>
        </p:txBody>
      </p:sp>
      <p:sp>
        <p:nvSpPr>
          <p:cNvPr id="34839" name="TextBox 9"/>
          <p:cNvSpPr txBox="1">
            <a:spLocks noChangeArrowheads="1"/>
          </p:cNvSpPr>
          <p:nvPr/>
        </p:nvSpPr>
        <p:spPr bwMode="auto">
          <a:xfrm>
            <a:off x="2857500" y="3000375"/>
            <a:ext cx="444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Calibri" pitchFamily="34" charset="0"/>
              </a:rPr>
              <a:t>  -1</a:t>
            </a:r>
          </a:p>
        </p:txBody>
      </p:sp>
      <p:sp>
        <p:nvSpPr>
          <p:cNvPr id="34840" name="TextBox 10"/>
          <p:cNvSpPr txBox="1">
            <a:spLocks noChangeArrowheads="1"/>
          </p:cNvSpPr>
          <p:nvPr/>
        </p:nvSpPr>
        <p:spPr bwMode="auto">
          <a:xfrm>
            <a:off x="5286375" y="3000375"/>
            <a:ext cx="444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Calibri" pitchFamily="34" charset="0"/>
              </a:rPr>
              <a:t>  -1</a:t>
            </a:r>
          </a:p>
        </p:txBody>
      </p:sp>
      <p:sp>
        <p:nvSpPr>
          <p:cNvPr id="34841" name="TextBox 11"/>
          <p:cNvSpPr txBox="1">
            <a:spLocks noChangeArrowheads="1"/>
          </p:cNvSpPr>
          <p:nvPr/>
        </p:nvSpPr>
        <p:spPr bwMode="auto">
          <a:xfrm>
            <a:off x="6000750" y="3000375"/>
            <a:ext cx="444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Calibri" pitchFamily="34" charset="0"/>
              </a:rPr>
              <a:t>  -1</a:t>
            </a:r>
          </a:p>
        </p:txBody>
      </p:sp>
      <p:sp>
        <p:nvSpPr>
          <p:cNvPr id="34842" name="TextBox 12"/>
          <p:cNvSpPr txBox="1">
            <a:spLocks noChangeArrowheads="1"/>
          </p:cNvSpPr>
          <p:nvPr/>
        </p:nvSpPr>
        <p:spPr bwMode="auto">
          <a:xfrm>
            <a:off x="7000875" y="3000375"/>
            <a:ext cx="444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Calibri" pitchFamily="34" charset="0"/>
              </a:rPr>
              <a:t>  -1</a:t>
            </a:r>
          </a:p>
        </p:txBody>
      </p:sp>
      <p:sp>
        <p:nvSpPr>
          <p:cNvPr id="34843" name="TextBox 13"/>
          <p:cNvSpPr txBox="1">
            <a:spLocks noChangeArrowheads="1"/>
          </p:cNvSpPr>
          <p:nvPr/>
        </p:nvSpPr>
        <p:spPr bwMode="auto">
          <a:xfrm>
            <a:off x="8001000" y="3000375"/>
            <a:ext cx="444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Calibri" pitchFamily="34" charset="0"/>
              </a:rPr>
              <a:t>  -1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 ЗАДАНИЕ</a:t>
            </a:r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§ 19 – 21 </a:t>
            </a:r>
          </a:p>
          <a:p>
            <a:pPr>
              <a:buFont typeface="Arial" charset="0"/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Выучить формулы и определения</a:t>
            </a:r>
            <a:endParaRPr lang="ru-RU" i="1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247</TotalTime>
  <Words>900</Words>
  <Application>Microsoft Office PowerPoint</Application>
  <PresentationFormat>Екран (4:3)</PresentationFormat>
  <Paragraphs>162</Paragraphs>
  <Slides>9</Slides>
  <Notes>8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2" baseType="lpstr">
      <vt:lpstr>1_Трек</vt:lpstr>
      <vt:lpstr>Тема Office</vt:lpstr>
      <vt:lpstr>Equation</vt:lpstr>
      <vt:lpstr>Презентація PowerPoint</vt:lpstr>
      <vt:lpstr>ВИДЕОРОЛИК</vt:lpstr>
      <vt:lpstr>ДВИЖЕНИЕ    ПО    ОКРУЖНОСТИ</vt:lpstr>
      <vt:lpstr>ХАРАКТЕРИСТИКИ    ДВИЖЕНИЯ</vt:lpstr>
      <vt:lpstr>Шар, вращающийся на нити длиной 80см, совершил за одну минуту 150 оборотов. Определить все параметры вращательного движения</vt:lpstr>
      <vt:lpstr>ВОПРОСЫ</vt:lpstr>
      <vt:lpstr>ВЫПОЛНИТЬ    ТЕСТ</vt:lpstr>
      <vt:lpstr>Презентація PowerPoint</vt:lpstr>
      <vt:lpstr>ДОМАШНЕЕ 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ДВИЖЕНИЕ    ПО    ОКРУЖНОСТИ</dc:title>
  <cp:lastModifiedBy>LEGION</cp:lastModifiedBy>
  <cp:revision>30</cp:revision>
  <dcterms:modified xsi:type="dcterms:W3CDTF">2015-03-30T08:38:18Z</dcterms:modified>
</cp:coreProperties>
</file>