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3"/>
  </p:notesMasterIdLst>
  <p:sldIdLst>
    <p:sldId id="256" r:id="rId2"/>
    <p:sldId id="270" r:id="rId3"/>
    <p:sldId id="260" r:id="rId4"/>
    <p:sldId id="258" r:id="rId5"/>
    <p:sldId id="259" r:id="rId6"/>
    <p:sldId id="267" r:id="rId7"/>
    <p:sldId id="261" r:id="rId8"/>
    <p:sldId id="262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2575" autoAdjust="0"/>
  </p:normalViewPr>
  <p:slideViewPr>
    <p:cSldViewPr>
      <p:cViewPr varScale="1">
        <p:scale>
          <a:sx n="47" d="100"/>
          <a:sy n="47" d="100"/>
        </p:scale>
        <p:origin x="-10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16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4CFC92-6964-4104-AE3D-2D3A8BD4C766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1D474-5EFC-4D28-824A-4452A5B585D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01059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3600000" scaled="1"/>
                </a:gradFill>
                <a:latin typeface="Impact"/>
              </a:rPr>
              <a:t>Единицы </a:t>
            </a:r>
            <a:r>
              <a:rPr lang="ru-RU" sz="1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3120000" scaled="1"/>
                </a:gradFill>
                <a:latin typeface="Impact"/>
              </a:rPr>
              <a:t>массы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0" dirty="0" smtClean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707070"/>
                  </a:gs>
                  <a:gs pos="50000">
                    <a:srgbClr val="FFFFFF"/>
                  </a:gs>
                  <a:gs pos="100000">
                    <a:srgbClr val="707070"/>
                  </a:gs>
                </a:gsLst>
                <a:lin ang="3600000" scaled="1"/>
              </a:gradFill>
              <a:latin typeface="Impact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40235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1 т = 10 ц = 1000 кг = 1000 000 г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1 ц = 100 кг = 100 000 г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1 кг = 1000 г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25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4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ru-RU" sz="1200" dirty="0" smtClean="0"/>
              <a:t>Мера – делу вера</a:t>
            </a:r>
          </a:p>
          <a:p>
            <a:pPr eaLnBrk="1" hangingPunct="1">
              <a:defRPr/>
            </a:pPr>
            <a:r>
              <a:rPr lang="ru-RU" sz="1200" smtClean="0"/>
              <a:t>Мал золотник, да дорог!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090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ru-RU" dirty="0" smtClean="0"/>
              <a:t>Цель работы – рассмотреть меры веса.</a:t>
            </a:r>
          </a:p>
          <a:p>
            <a:pPr eaLnBrk="1" hangingPunct="1">
              <a:defRPr/>
            </a:pPr>
            <a:r>
              <a:rPr lang="ru-RU" dirty="0" smtClean="0"/>
              <a:t>Найти пословицы о мерах. </a:t>
            </a:r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25627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ru-RU" dirty="0" smtClean="0"/>
              <a:t>Миллиграмм - единица массы, одна из семи основных единиц </a:t>
            </a:r>
            <a:r>
              <a:rPr lang="ru-RU" i="1" dirty="0" smtClean="0"/>
              <a:t>Международной системы единиц (СИ). </a:t>
            </a:r>
            <a:r>
              <a:rPr lang="ru-RU" dirty="0" smtClean="0"/>
              <a:t>Сокращенные обозначения: русское мл, международное </a:t>
            </a:r>
            <a:r>
              <a:rPr lang="en-US" dirty="0" smtClean="0"/>
              <a:t>ml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8239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ru-RU" dirty="0" smtClean="0"/>
              <a:t>Грамм, основная единица массы в </a:t>
            </a:r>
            <a:r>
              <a:rPr lang="ru-RU" i="1" dirty="0" smtClean="0"/>
              <a:t>СГС системе единиц</a:t>
            </a:r>
            <a:r>
              <a:rPr lang="ru-RU" dirty="0" smtClean="0"/>
              <a:t> и дольная единица массы (0,001 кг) в </a:t>
            </a:r>
            <a:r>
              <a:rPr lang="ru-RU" i="1" dirty="0" smtClean="0"/>
              <a:t>Международной системы единиц. </a:t>
            </a:r>
          </a:p>
          <a:p>
            <a:pPr eaLnBrk="1" hangingPunct="1">
              <a:defRPr/>
            </a:pPr>
            <a:r>
              <a:rPr lang="ru-RU" dirty="0" smtClean="0"/>
              <a:t>Сокращенное обозначение: русское </a:t>
            </a:r>
            <a:r>
              <a:rPr lang="ru-RU" i="1" dirty="0" smtClean="0"/>
              <a:t>г,</a:t>
            </a:r>
            <a:r>
              <a:rPr lang="ru-RU" dirty="0" smtClean="0"/>
              <a:t> международное </a:t>
            </a:r>
            <a:r>
              <a:rPr lang="en-US" i="1" dirty="0" smtClean="0"/>
              <a:t>g</a:t>
            </a:r>
            <a:r>
              <a:rPr lang="ru-RU" i="1" dirty="0" smtClean="0"/>
              <a:t>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8842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ru-RU" dirty="0" smtClean="0"/>
              <a:t>Килограмм – единица массы, одна из семи основных единиц </a:t>
            </a:r>
            <a:r>
              <a:rPr lang="ru-RU" i="1" dirty="0" smtClean="0"/>
              <a:t>Международной системы единиц (СИ). </a:t>
            </a:r>
          </a:p>
          <a:p>
            <a:pPr eaLnBrk="1" hangingPunct="1">
              <a:defRPr/>
            </a:pPr>
            <a:r>
              <a:rPr lang="ru-RU" dirty="0" smtClean="0"/>
              <a:t>Сокращенные обозначения: русское </a:t>
            </a:r>
            <a:r>
              <a:rPr lang="ru-RU" i="1" dirty="0" smtClean="0"/>
              <a:t>кг,</a:t>
            </a:r>
            <a:r>
              <a:rPr lang="ru-RU" dirty="0" smtClean="0"/>
              <a:t> международное </a:t>
            </a:r>
            <a:r>
              <a:rPr lang="en-US" dirty="0" smtClean="0"/>
              <a:t>kg</a:t>
            </a:r>
            <a:r>
              <a:rPr lang="ru-RU" dirty="0" smtClean="0"/>
              <a:t>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0124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Центнер – единица массы </a:t>
            </a:r>
          </a:p>
          <a:p>
            <a:pPr eaLnBrk="1" hangingPunct="1">
              <a:defRPr/>
            </a:pPr>
            <a:r>
              <a:rPr lang="ru-RU" dirty="0" smtClean="0"/>
              <a:t>Сокращенные обозначения: русское </a:t>
            </a:r>
            <a:r>
              <a:rPr lang="ru-RU" i="1" dirty="0" smtClean="0"/>
              <a:t>ц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2654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ru-RU" dirty="0" smtClean="0"/>
              <a:t>Тонна – наименование различных единиц массы. </a:t>
            </a:r>
          </a:p>
          <a:p>
            <a:pPr eaLnBrk="1" hangingPunct="1">
              <a:defRPr/>
            </a:pPr>
            <a:r>
              <a:rPr lang="ru-RU" dirty="0" smtClean="0"/>
              <a:t>Тонна метрическая равна 1000 кг. </a:t>
            </a:r>
          </a:p>
          <a:p>
            <a:pPr eaLnBrk="1" hangingPunct="1">
              <a:defRPr/>
            </a:pPr>
            <a:r>
              <a:rPr lang="ru-RU" dirty="0" smtClean="0"/>
              <a:t>Обозначения: русское </a:t>
            </a:r>
            <a:r>
              <a:rPr lang="en-US" dirty="0" smtClean="0"/>
              <a:t>m</a:t>
            </a:r>
            <a:r>
              <a:rPr lang="ru-RU" dirty="0" smtClean="0"/>
              <a:t>, международное </a:t>
            </a:r>
            <a:r>
              <a:rPr lang="en-US" dirty="0" smtClean="0"/>
              <a:t>t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16283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ru-RU" dirty="0" smtClean="0"/>
              <a:t>Фунт - единица массы, одна из семи основных единиц </a:t>
            </a:r>
            <a:r>
              <a:rPr lang="ru-RU" i="1" dirty="0" smtClean="0"/>
              <a:t>Международной системы единиц (СИ). </a:t>
            </a:r>
          </a:p>
          <a:p>
            <a:pPr eaLnBrk="1" hangingPunct="1">
              <a:defRPr/>
            </a:pPr>
            <a:r>
              <a:rPr lang="ru-RU" dirty="0" smtClean="0"/>
              <a:t>Сокращенные обозначения: русское ф, международное </a:t>
            </a:r>
            <a:r>
              <a:rPr lang="en-US" dirty="0" smtClean="0"/>
              <a:t>f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425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ru-RU" dirty="0" smtClean="0"/>
              <a:t> Гран – устаревшая единица массы, применявшаяся в русской аптекарской практике до введения метрических мер.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1D474-5EFC-4D28-824A-4452A5B585D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21207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975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9976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F76589-651A-4964-A42E-978F0F9D26D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397E06-B131-402F-B276-2B3C6E241C4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D78BF-491F-468F-B5F8-F998408C7A6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B0F0C-EF11-4633-8E70-BD4C51F2C6F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237F6-6D44-49E3-8CD5-4E6D124A807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1211A-2394-4B29-9723-9643F0C93AB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57178-79E4-4F39-A60A-9BCE459CA63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BCA6B-0086-48E6-AFB2-B0DA6081635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058B5-7BC1-419F-B82C-2EAF672AC98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670BC-4072-48B7-9870-6128B04388A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C4AD3-8FCB-41C2-818B-D422BB8F739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8915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16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17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18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19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0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1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2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3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4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5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6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7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8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29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0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1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2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3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4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5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6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7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8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39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0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1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2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3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4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5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6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7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948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8949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50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51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52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38953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B224C11-3D98-49A1-81B7-DCFB3882A82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-7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4"/>
          <p:cNvSpPr>
            <a:spLocks noChangeArrowheads="1" noChangeShapeType="1" noTextEdit="1"/>
          </p:cNvSpPr>
          <p:nvPr/>
        </p:nvSpPr>
        <p:spPr bwMode="auto">
          <a:xfrm rot="21365033">
            <a:off x="3128838" y="4936413"/>
            <a:ext cx="3708400" cy="179705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76472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3600000" scaled="1"/>
                </a:gradFill>
                <a:latin typeface="Impact"/>
              </a:rPr>
              <a:t>Единицы 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707070"/>
                  </a:gs>
                  <a:gs pos="50000">
                    <a:srgbClr val="FFFFFF"/>
                  </a:gs>
                  <a:gs pos="100000">
                    <a:srgbClr val="707070"/>
                  </a:gs>
                </a:gsLst>
                <a:lin ang="3600000" scaled="1"/>
              </a:gradFill>
              <a:latin typeface="Impact"/>
            </a:endParaRPr>
          </a:p>
        </p:txBody>
      </p:sp>
      <p:sp>
        <p:nvSpPr>
          <p:cNvPr id="3075" name="WordArt 27"/>
          <p:cNvSpPr>
            <a:spLocks noChangeArrowheads="1" noChangeShapeType="1" noTextEdit="1"/>
          </p:cNvSpPr>
          <p:nvPr/>
        </p:nvSpPr>
        <p:spPr bwMode="auto">
          <a:xfrm rot="-451280">
            <a:off x="7331075" y="4710113"/>
            <a:ext cx="1831975" cy="93821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5977"/>
              </a:avLst>
            </a:prstTxWarp>
            <a:scene3d>
              <a:camera prst="legacyPerspectiveFront">
                <a:rot lat="19799998" lon="19439996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3120000" scaled="1"/>
                </a:gradFill>
                <a:latin typeface="Impact"/>
              </a:rPr>
              <a:t>массы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707070"/>
                  </a:gs>
                  <a:gs pos="50000">
                    <a:srgbClr val="FFFFFF"/>
                  </a:gs>
                  <a:gs pos="100000">
                    <a:srgbClr val="707070"/>
                  </a:gs>
                </a:gsLst>
                <a:lin ang="3120000" scaled="1"/>
              </a:gradFill>
              <a:latin typeface="Impact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210425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1 т = 10 ц = 1000 кг = 1000 000 г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1 ц = 100 кг = 100 000 г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1 кг = 1000 г</a:t>
            </a: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Перевод</a:t>
            </a:r>
          </a:p>
        </p:txBody>
      </p:sp>
      <p:pic>
        <p:nvPicPr>
          <p:cNvPr id="12293" name="Picture 5" descr="AG0021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4724400"/>
            <a:ext cx="2087562" cy="159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5274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Мера – делу вера</a:t>
            </a:r>
          </a:p>
          <a:p>
            <a:pPr eaLnBrk="1" hangingPunct="1">
              <a:defRPr/>
            </a:pPr>
            <a:r>
              <a:rPr lang="ru-RU" sz="4000" dirty="0" smtClean="0"/>
              <a:t>Мал золотник, да дорог!</a:t>
            </a:r>
          </a:p>
        </p:txBody>
      </p:sp>
      <p:sp>
        <p:nvSpPr>
          <p:cNvPr id="13315" name="WordArt 4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Пословицы</a:t>
            </a:r>
          </a:p>
        </p:txBody>
      </p:sp>
      <p:pic>
        <p:nvPicPr>
          <p:cNvPr id="13316" name="Picture 5" descr="AG00052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7790" y="4786322"/>
            <a:ext cx="2499010" cy="1562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928670"/>
            <a:ext cx="3394075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Цель работы – рассмотреть меры веса.</a:t>
            </a:r>
          </a:p>
          <a:p>
            <a:pPr eaLnBrk="1" hangingPunct="1">
              <a:defRPr/>
            </a:pPr>
            <a:r>
              <a:rPr lang="ru-RU" dirty="0" smtClean="0"/>
              <a:t>Найти пословицы о мерах.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Миллиграмм - единица массы, одна из семи основных единиц </a:t>
            </a:r>
            <a:r>
              <a:rPr lang="ru-RU" i="1" dirty="0" smtClean="0"/>
              <a:t>Международной системы единиц (СИ). </a:t>
            </a:r>
            <a:r>
              <a:rPr lang="ru-RU" dirty="0" smtClean="0"/>
              <a:t>Сокращенные обозначения: русское мл, международное </a:t>
            </a:r>
            <a:r>
              <a:rPr lang="en-US" dirty="0" smtClean="0"/>
              <a:t>ml</a:t>
            </a:r>
            <a:r>
              <a:rPr lang="ru-RU" dirty="0" smtClean="0"/>
              <a:t>.</a:t>
            </a:r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2051050" y="260350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Миллиграмм</a:t>
            </a:r>
          </a:p>
        </p:txBody>
      </p:sp>
      <p:pic>
        <p:nvPicPr>
          <p:cNvPr id="5124" name="Picture 5" descr="BL00247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4581525"/>
            <a:ext cx="2073275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Грамм, основная единица массы в </a:t>
            </a:r>
            <a:r>
              <a:rPr lang="ru-RU" i="1" dirty="0" smtClean="0"/>
              <a:t>СГС системе единиц</a:t>
            </a:r>
            <a:r>
              <a:rPr lang="ru-RU" dirty="0" smtClean="0"/>
              <a:t> и дольная единица массы (0,001 кг) в </a:t>
            </a:r>
            <a:r>
              <a:rPr lang="ru-RU" i="1" dirty="0" smtClean="0"/>
              <a:t>Международной системы единиц. </a:t>
            </a:r>
          </a:p>
          <a:p>
            <a:pPr eaLnBrk="1" hangingPunct="1">
              <a:defRPr/>
            </a:pPr>
            <a:r>
              <a:rPr lang="ru-RU" dirty="0" smtClean="0"/>
              <a:t>Сокращенное обозначение: русское </a:t>
            </a:r>
            <a:r>
              <a:rPr lang="ru-RU" i="1" dirty="0" smtClean="0"/>
              <a:t>г,</a:t>
            </a:r>
            <a:r>
              <a:rPr lang="ru-RU" dirty="0" smtClean="0"/>
              <a:t> международное </a:t>
            </a:r>
            <a:r>
              <a:rPr lang="en-US" i="1" dirty="0" smtClean="0"/>
              <a:t>g</a:t>
            </a:r>
            <a:r>
              <a:rPr lang="ru-RU" i="1" dirty="0" smtClean="0"/>
              <a:t>. </a:t>
            </a:r>
          </a:p>
        </p:txBody>
      </p:sp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Грамм</a:t>
            </a:r>
          </a:p>
        </p:txBody>
      </p:sp>
      <p:pic>
        <p:nvPicPr>
          <p:cNvPr id="6148" name="Picture 6" descr="j033638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5046663"/>
            <a:ext cx="12239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Килограмм – единица массы, одна из семи основных единиц </a:t>
            </a:r>
            <a:r>
              <a:rPr lang="ru-RU" i="1" dirty="0" smtClean="0"/>
              <a:t>Международной системы единиц (СИ). </a:t>
            </a:r>
          </a:p>
          <a:p>
            <a:pPr eaLnBrk="1" hangingPunct="1">
              <a:defRPr/>
            </a:pPr>
            <a:r>
              <a:rPr lang="ru-RU" dirty="0" smtClean="0"/>
              <a:t>Сокращенные обозначения: русское </a:t>
            </a:r>
            <a:r>
              <a:rPr lang="ru-RU" i="1" dirty="0" smtClean="0"/>
              <a:t>кг,</a:t>
            </a:r>
            <a:r>
              <a:rPr lang="ru-RU" dirty="0" smtClean="0"/>
              <a:t> международное </a:t>
            </a:r>
            <a:r>
              <a:rPr lang="en-US" dirty="0" smtClean="0"/>
              <a:t>kg</a:t>
            </a:r>
            <a:r>
              <a:rPr lang="ru-RU" dirty="0" smtClean="0"/>
              <a:t>. </a:t>
            </a:r>
          </a:p>
        </p:txBody>
      </p:sp>
      <p:sp>
        <p:nvSpPr>
          <p:cNvPr id="7171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Килограмм</a:t>
            </a:r>
          </a:p>
        </p:txBody>
      </p:sp>
      <p:pic>
        <p:nvPicPr>
          <p:cNvPr id="7172" name="Picture 6" descr="AG00317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4652963"/>
            <a:ext cx="1374775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3576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Центнер – единица массы </a:t>
            </a:r>
          </a:p>
          <a:p>
            <a:pPr eaLnBrk="1" hangingPunct="1">
              <a:defRPr/>
            </a:pPr>
            <a:r>
              <a:rPr lang="ru-RU" dirty="0" smtClean="0"/>
              <a:t>Сокращенные обозначения: русское </a:t>
            </a:r>
            <a:r>
              <a:rPr lang="ru-RU" i="1" dirty="0" smtClean="0"/>
              <a:t>ц</a:t>
            </a:r>
            <a:r>
              <a:rPr lang="ru-RU" dirty="0" smtClean="0"/>
              <a:t>.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Центнер</a:t>
            </a:r>
          </a:p>
        </p:txBody>
      </p:sp>
      <p:pic>
        <p:nvPicPr>
          <p:cNvPr id="8197" name="Picture 5" descr="AG0021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4427538"/>
            <a:ext cx="2016125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Тонна – наименование различных единиц массы. </a:t>
            </a:r>
          </a:p>
          <a:p>
            <a:pPr eaLnBrk="1" hangingPunct="1">
              <a:defRPr/>
            </a:pPr>
            <a:r>
              <a:rPr lang="ru-RU" dirty="0" smtClean="0"/>
              <a:t>Тонна метрическая равна 1000 кг. </a:t>
            </a:r>
          </a:p>
          <a:p>
            <a:pPr eaLnBrk="1" hangingPunct="1">
              <a:defRPr/>
            </a:pPr>
            <a:r>
              <a:rPr lang="ru-RU" dirty="0" smtClean="0"/>
              <a:t>Обозначения: русское </a:t>
            </a:r>
            <a:r>
              <a:rPr lang="en-US" dirty="0" smtClean="0"/>
              <a:t>m</a:t>
            </a:r>
            <a:r>
              <a:rPr lang="ru-RU" dirty="0" smtClean="0"/>
              <a:t>, международное </a:t>
            </a:r>
            <a:r>
              <a:rPr lang="en-US" dirty="0" smtClean="0"/>
              <a:t>t</a:t>
            </a:r>
            <a:r>
              <a:rPr lang="ru-RU" dirty="0" smtClean="0"/>
              <a:t>.</a:t>
            </a:r>
          </a:p>
        </p:txBody>
      </p:sp>
      <p:sp>
        <p:nvSpPr>
          <p:cNvPr id="9219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Тонна</a:t>
            </a:r>
          </a:p>
        </p:txBody>
      </p:sp>
      <p:pic>
        <p:nvPicPr>
          <p:cNvPr id="9220" name="Picture 6" descr="SO00183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4149725"/>
            <a:ext cx="1905000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44958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Фунт - единица массы, одна из семи основных единиц </a:t>
            </a:r>
            <a:r>
              <a:rPr lang="ru-RU" i="1" dirty="0" smtClean="0"/>
              <a:t>Международной системы единиц (СИ). </a:t>
            </a:r>
          </a:p>
          <a:p>
            <a:pPr eaLnBrk="1" hangingPunct="1">
              <a:defRPr/>
            </a:pPr>
            <a:r>
              <a:rPr lang="ru-RU" dirty="0" smtClean="0"/>
              <a:t>Сокращенные обозначения: русское ф, международное </a:t>
            </a:r>
            <a:r>
              <a:rPr lang="en-US" dirty="0" smtClean="0"/>
              <a:t>f</a:t>
            </a:r>
            <a:r>
              <a:rPr lang="ru-RU" dirty="0" smtClean="0"/>
              <a:t>.</a:t>
            </a:r>
          </a:p>
        </p:txBody>
      </p:sp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Фунт</a:t>
            </a:r>
          </a:p>
        </p:txBody>
      </p:sp>
      <p:pic>
        <p:nvPicPr>
          <p:cNvPr id="10244" name="Picture 6" descr="J0234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4932363"/>
            <a:ext cx="17272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Гран – устаревшая единица массы, применявшаяся в русской аптекарской практике до введения метрических мер. </a:t>
            </a:r>
          </a:p>
        </p:txBody>
      </p:sp>
      <p:sp>
        <p:nvSpPr>
          <p:cNvPr id="11267" name="WordArt 5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676775" cy="126523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hlink"/>
                </a:solidFill>
                <a:effectLst>
                  <a:outerShdw dist="125724" dir="18900000" algn="ctr" rotWithShape="0">
                    <a:schemeClr val="accent1"/>
                  </a:outerShdw>
                </a:effectLst>
                <a:latin typeface="Impact"/>
              </a:rPr>
              <a:t>Гран</a:t>
            </a:r>
          </a:p>
        </p:txBody>
      </p:sp>
      <p:pic>
        <p:nvPicPr>
          <p:cNvPr id="11268" name="Picture 6" descr="j025447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4724400"/>
            <a:ext cx="1871663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авновесие">
  <a:themeElements>
    <a:clrScheme name="Равновесие 3">
      <a:dk1>
        <a:srgbClr val="003300"/>
      </a:dk1>
      <a:lt1>
        <a:srgbClr val="FFFFFF"/>
      </a:lt1>
      <a:dk2>
        <a:srgbClr val="4D6A2A"/>
      </a:dk2>
      <a:lt2>
        <a:srgbClr val="CCFF99"/>
      </a:lt2>
      <a:accent1>
        <a:srgbClr val="2EB62E"/>
      </a:accent1>
      <a:accent2>
        <a:srgbClr val="527C3A"/>
      </a:accent2>
      <a:accent3>
        <a:srgbClr val="B2B9AC"/>
      </a:accent3>
      <a:accent4>
        <a:srgbClr val="DADADA"/>
      </a:accent4>
      <a:accent5>
        <a:srgbClr val="ADD7AD"/>
      </a:accent5>
      <a:accent6>
        <a:srgbClr val="497034"/>
      </a:accent6>
      <a:hlink>
        <a:srgbClr val="DDD800"/>
      </a:hlink>
      <a:folHlink>
        <a:srgbClr val="009999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262</TotalTime>
  <Words>439</Words>
  <Application>Microsoft Office PowerPoint</Application>
  <PresentationFormat>Екран (4:3)</PresentationFormat>
  <Paragraphs>88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Равновесие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школа № 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Алферьева МК</dc:creator>
  <cp:lastModifiedBy>LEGION</cp:lastModifiedBy>
  <cp:revision>13</cp:revision>
  <dcterms:created xsi:type="dcterms:W3CDTF">2007-04-09T06:18:02Z</dcterms:created>
  <dcterms:modified xsi:type="dcterms:W3CDTF">2015-03-30T08:39:51Z</dcterms:modified>
</cp:coreProperties>
</file>