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70" r:id="rId3"/>
    <p:sldId id="263" r:id="rId4"/>
    <p:sldId id="264" r:id="rId5"/>
    <p:sldId id="261" r:id="rId6"/>
    <p:sldId id="262" r:id="rId7"/>
    <p:sldId id="265" r:id="rId8"/>
    <p:sldId id="257" r:id="rId9"/>
    <p:sldId id="266" r:id="rId10"/>
    <p:sldId id="258" r:id="rId11"/>
    <p:sldId id="259" r:id="rId12"/>
    <p:sldId id="260" r:id="rId13"/>
    <p:sldId id="267" r:id="rId14"/>
    <p:sldId id="268" r:id="rId15"/>
    <p:sldId id="269"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useTimings="0">
    <p:present/>
    <p:sldRg st="1" end="16"/>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60" autoAdjust="0"/>
    <p:restoredTop sz="44316" autoAdjust="0"/>
  </p:normalViewPr>
  <p:slideViewPr>
    <p:cSldViewPr>
      <p:cViewPr varScale="1">
        <p:scale>
          <a:sx n="49" d="100"/>
          <a:sy n="49" d="100"/>
        </p:scale>
        <p:origin x="-99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71B4C12-1482-4A16-A14E-C648D22F207F}" type="datetimeFigureOut">
              <a:rPr lang="ru-RU"/>
              <a:pPr>
                <a:defRPr/>
              </a:pPr>
              <a:t>30.03.2015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77CAE11E-D07C-422E-B5B2-49FAB93BB616}" type="slidenum">
              <a:rPr lang="ru-RU"/>
              <a:pPr>
                <a:defRPr/>
              </a:pPr>
              <a:t>‹№›</a:t>
            </a:fld>
            <a:endParaRPr lang="ru-RU"/>
          </a:p>
        </p:txBody>
      </p:sp>
    </p:spTree>
    <p:extLst>
      <p:ext uri="{BB962C8B-B14F-4D97-AF65-F5344CB8AC3E}">
        <p14:creationId xmlns:p14="http://schemas.microsoft.com/office/powerpoint/2010/main" val="30283834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fontAlgn="auto" hangingPunct="1">
              <a:spcAft>
                <a:spcPts val="0"/>
              </a:spcAft>
              <a:defRPr/>
            </a:pPr>
            <a:r>
              <a:rPr lang="ru-RU" dirty="0" smtClean="0">
                <a:solidFill>
                  <a:srgbClr val="FFFF00"/>
                </a:solidFill>
              </a:rPr>
              <a:t/>
            </a:r>
            <a:br>
              <a:rPr lang="ru-RU" dirty="0" smtClean="0">
                <a:solidFill>
                  <a:srgbClr val="FFFF00"/>
                </a:solidFill>
              </a:rPr>
            </a:br>
            <a:r>
              <a:rPr lang="ru-RU" dirty="0" smtClean="0">
                <a:solidFill>
                  <a:srgbClr val="FFFF00"/>
                </a:solidFill>
              </a:rPr>
              <a:t/>
            </a:r>
            <a:br>
              <a:rPr lang="ru-RU" dirty="0" smtClean="0">
                <a:solidFill>
                  <a:srgbClr val="FFFF00"/>
                </a:solidFill>
              </a:rPr>
            </a:br>
            <a:r>
              <a:rPr lang="ru-RU" b="1" dirty="0" smtClean="0">
                <a:solidFill>
                  <a:srgbClr val="FFFF00"/>
                </a:solidFill>
              </a:rPr>
              <a:t>Земля –наш общий дом</a:t>
            </a:r>
          </a:p>
          <a:p>
            <a:pPr eaLnBrk="1" hangingPunct="1"/>
            <a:r>
              <a:rPr lang="ru-RU" b="1" dirty="0" err="1" smtClean="0">
                <a:solidFill>
                  <a:schemeClr val="bg1"/>
                </a:solidFill>
              </a:rPr>
              <a:t>Выгузов</a:t>
            </a:r>
            <a:r>
              <a:rPr lang="ru-RU" b="1" dirty="0" smtClean="0">
                <a:solidFill>
                  <a:schemeClr val="bg1"/>
                </a:solidFill>
              </a:rPr>
              <a:t> Сергей</a:t>
            </a:r>
            <a:endParaRPr lang="ru-RU" b="1" dirty="0" smtClean="0">
              <a:solidFill>
                <a:schemeClr val="bg1"/>
              </a:solidFill>
            </a:endParaRPr>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1</a:t>
            </a:fld>
            <a:endParaRPr lang="ru-RU"/>
          </a:p>
        </p:txBody>
      </p:sp>
    </p:spTree>
    <p:extLst>
      <p:ext uri="{BB962C8B-B14F-4D97-AF65-F5344CB8AC3E}">
        <p14:creationId xmlns:p14="http://schemas.microsoft.com/office/powerpoint/2010/main" val="16425926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200" b="1" i="1" dirty="0" smtClean="0">
                <a:solidFill>
                  <a:srgbClr val="FFFF00"/>
                </a:solidFill>
                <a:latin typeface="Calibri" pitchFamily="34" charset="0"/>
              </a:rPr>
              <a:t>Земля похожа на слоеный пирог, поскольку за миллиарды лет произошло разделение вещества. Тяжелые металлы, например, железо, стянулись к центру и образовали ядро; более легкие, каменные породы, всплыли вверх и сформировали кору.</a:t>
            </a:r>
            <a:endParaRPr lang="ru-RU" dirty="0" smtClean="0">
              <a:solidFill>
                <a:srgbClr val="FFC000"/>
              </a:solidFill>
              <a:latin typeface="Calibri" pitchFamily="34" charset="0"/>
            </a:endParaRPr>
          </a:p>
          <a:p>
            <a:r>
              <a:rPr lang="ru-RU" dirty="0" smtClean="0">
                <a:solidFill>
                  <a:srgbClr val="FFC000"/>
                </a:solidFill>
                <a:latin typeface="Calibri" pitchFamily="34" charset="0"/>
              </a:rPr>
              <a:t/>
            </a:r>
            <a:br>
              <a:rPr lang="ru-RU" dirty="0" smtClean="0">
                <a:solidFill>
                  <a:srgbClr val="FFC000"/>
                </a:solidFill>
                <a:latin typeface="Calibri" pitchFamily="34" charset="0"/>
              </a:rPr>
            </a:br>
            <a:endParaRPr lang="ru-RU" dirty="0" smtClean="0">
              <a:solidFill>
                <a:srgbClr val="FFC000"/>
              </a:solidFill>
              <a:latin typeface="Calibri" pitchFamily="34" charset="0"/>
            </a:endParaRPr>
          </a:p>
          <a:p>
            <a:endParaRPr lang="uk-UA" dirty="0"/>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10</a:t>
            </a:fld>
            <a:endParaRPr lang="ru-RU"/>
          </a:p>
        </p:txBody>
      </p:sp>
    </p:spTree>
    <p:extLst>
      <p:ext uri="{BB962C8B-B14F-4D97-AF65-F5344CB8AC3E}">
        <p14:creationId xmlns:p14="http://schemas.microsoft.com/office/powerpoint/2010/main" val="2187259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ru-RU" sz="1200" b="1" dirty="0" smtClean="0">
                <a:solidFill>
                  <a:srgbClr val="FFC000"/>
                </a:solidFill>
                <a:latin typeface="Calibri" pitchFamily="34" charset="0"/>
              </a:rPr>
              <a:t>Может показаться, что Земля совершенно неподвижна, но на самом деле она вращается, как волчок, со скоростью свыше 800 км/ч — быстрее, чем большинство реактивных самолетов. Она также летит сквозь тьму по своей орбите вокруг Солнца со скоростью более 100 тыс. км/ч! Каждый год она преодолевает расстояние в 939 886 400 км. Точное время полного оборота Земли вокруг Солнца составляет 365,242 дня, вот почему в году 365 дней. </a:t>
            </a:r>
          </a:p>
          <a:p>
            <a:endParaRPr lang="uk-UA" dirty="0"/>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11</a:t>
            </a:fld>
            <a:endParaRPr lang="ru-RU"/>
          </a:p>
        </p:txBody>
      </p:sp>
    </p:spTree>
    <p:extLst>
      <p:ext uri="{BB962C8B-B14F-4D97-AF65-F5344CB8AC3E}">
        <p14:creationId xmlns:p14="http://schemas.microsoft.com/office/powerpoint/2010/main" val="13931598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dist" defTabSz="914400" rtl="0" eaLnBrk="0" fontAlgn="base" latinLnBrk="0" hangingPunct="0">
              <a:lnSpc>
                <a:spcPct val="100000"/>
              </a:lnSpc>
              <a:spcBef>
                <a:spcPct val="30000"/>
              </a:spcBef>
              <a:spcAft>
                <a:spcPct val="0"/>
              </a:spcAft>
              <a:buClrTx/>
              <a:buSzTx/>
              <a:buFontTx/>
              <a:buNone/>
              <a:tabLst/>
              <a:defRPr/>
            </a:pPr>
            <a:r>
              <a:rPr lang="ru-RU" sz="1200" b="1" dirty="0" smtClean="0">
                <a:solidFill>
                  <a:schemeClr val="bg1"/>
                </a:solidFill>
                <a:latin typeface="Calibri" pitchFamily="34" charset="0"/>
              </a:rPr>
              <a:t>История Земли</a:t>
            </a:r>
            <a:endParaRPr lang="ru-RU" sz="1200" dirty="0" smtClean="0">
              <a:solidFill>
                <a:schemeClr val="bg1"/>
              </a:solidFill>
              <a:latin typeface="Calibri" pitchFamily="34" charset="0"/>
            </a:endParaRPr>
          </a:p>
          <a:p>
            <a:pPr algn="dist"/>
            <a:endParaRPr lang="en-US" sz="1200" b="1" dirty="0" smtClean="0">
              <a:solidFill>
                <a:srgbClr val="FFC000"/>
              </a:solidFill>
              <a:latin typeface="Calibri" pitchFamily="34" charset="0"/>
            </a:endParaRPr>
          </a:p>
          <a:p>
            <a:pPr algn="dist"/>
            <a:r>
              <a:rPr lang="ru-RU" sz="1200" b="1" dirty="0" smtClean="0">
                <a:solidFill>
                  <a:srgbClr val="FFC000"/>
                </a:solidFill>
                <a:latin typeface="Calibri" pitchFamily="34" charset="0"/>
              </a:rPr>
              <a:t>Земля, по-видимому, образовалась примерно 4,6 млрд. лет назад. Ученые установили это, изучая древние горные породы и метеориты — твердые тела, упавшие на Землю из космоса. Метеориты могли сформироваться в то</a:t>
            </a:r>
          </a:p>
          <a:p>
            <a:pPr algn="dist"/>
            <a:r>
              <a:rPr lang="ru-RU" sz="1200" b="1" dirty="0" smtClean="0">
                <a:solidFill>
                  <a:srgbClr val="FFC000"/>
                </a:solidFill>
                <a:latin typeface="Calibri" pitchFamily="34" charset="0"/>
              </a:rPr>
              <a:t>же самое время, что и Земля. Возраст метеоритов определяется в результате изучения их атомов. Сразу же после возникновения некоторые атомы начинают самопроизвольно распадаться, причем со строго определенной скоростью. Выяснив, какая часть атомов распалась, ученые могут точно определить возраст метеорита. Это называется радиоактивным датированием.</a:t>
            </a:r>
          </a:p>
          <a:p>
            <a:endParaRPr lang="uk-UA" dirty="0"/>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12</a:t>
            </a:fld>
            <a:endParaRPr lang="ru-RU"/>
          </a:p>
        </p:txBody>
      </p:sp>
    </p:spTree>
    <p:extLst>
      <p:ext uri="{BB962C8B-B14F-4D97-AF65-F5344CB8AC3E}">
        <p14:creationId xmlns:p14="http://schemas.microsoft.com/office/powerpoint/2010/main" val="13843562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b="1" dirty="0" smtClean="0">
                <a:solidFill>
                  <a:srgbClr val="FFFF00"/>
                </a:solidFill>
                <a:latin typeface="Calibri" pitchFamily="34" charset="0"/>
              </a:rPr>
              <a:t> </a:t>
            </a:r>
            <a:r>
              <a:rPr lang="ru-RU" sz="1400" b="1" dirty="0" smtClean="0">
                <a:solidFill>
                  <a:schemeClr val="bg1"/>
                </a:solidFill>
                <a:latin typeface="Calibri" pitchFamily="34" charset="0"/>
              </a:rPr>
              <a:t>Часовые пояса</a:t>
            </a:r>
          </a:p>
          <a:p>
            <a:endParaRPr lang="ru-RU" dirty="0" smtClean="0">
              <a:solidFill>
                <a:srgbClr val="FFFF00"/>
              </a:solidFill>
              <a:latin typeface="Calibri" pitchFamily="34" charset="0"/>
            </a:endParaRPr>
          </a:p>
          <a:p>
            <a:r>
              <a:rPr lang="ru-RU" sz="1200" b="1" dirty="0" smtClean="0">
                <a:solidFill>
                  <a:srgbClr val="FFFF00"/>
                </a:solidFill>
                <a:latin typeface="Calibri" pitchFamily="34" charset="0"/>
              </a:rPr>
              <a:t>Поскольку Земля вращается вокруг своей оси, всегда в каком-то месте на земной поверхности Солнце всходит, а в другом - заходит. В каждом месте существует свое местное время. Когда там, где вы живете, бывает рассвет, на другой стороне Земли - закат. Чтобы измерять время было удобнее, Земля разделена на 24 часовых пояса, по количеству часов в сутках. </a:t>
            </a:r>
          </a:p>
          <a:p>
            <a:endParaRPr lang="uk-UA" dirty="0"/>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13</a:t>
            </a:fld>
            <a:endParaRPr lang="ru-RU"/>
          </a:p>
        </p:txBody>
      </p:sp>
    </p:spTree>
    <p:extLst>
      <p:ext uri="{BB962C8B-B14F-4D97-AF65-F5344CB8AC3E}">
        <p14:creationId xmlns:p14="http://schemas.microsoft.com/office/powerpoint/2010/main" val="430272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indent="239713">
              <a:spcBef>
                <a:spcPts val="150"/>
              </a:spcBef>
            </a:pPr>
            <a:r>
              <a:rPr lang="ru-RU" sz="900" dirty="0" smtClean="0">
                <a:solidFill>
                  <a:srgbClr val="FFFF00"/>
                </a:solidFill>
                <a:cs typeface="Times New Roman" pitchFamily="18" charset="0"/>
              </a:rPr>
              <a:t> </a:t>
            </a:r>
            <a:r>
              <a:rPr lang="ru-RU" sz="1400" b="1" i="1" dirty="0" smtClean="0">
                <a:solidFill>
                  <a:srgbClr val="FFFF00"/>
                </a:solidFill>
                <a:cs typeface="Times New Roman" pitchFamily="18" charset="0"/>
              </a:rPr>
              <a:t>Смена времен года </a:t>
            </a:r>
          </a:p>
          <a:p>
            <a:pPr indent="239713">
              <a:spcBef>
                <a:spcPts val="150"/>
              </a:spcBef>
            </a:pPr>
            <a:r>
              <a:rPr lang="ru-RU" sz="1200" b="1" i="1" dirty="0" smtClean="0">
                <a:solidFill>
                  <a:schemeClr val="bg1"/>
                </a:solidFill>
                <a:cs typeface="Times New Roman" pitchFamily="18" charset="0"/>
              </a:rPr>
              <a:t>происходит благодаря движению Земли вокруг Солнца и неизменному наклону земной оси к плоскости ее орбиты. Когда Земля расположена с одной стороны от Солнца, Северное полушарие наклонено к Солнцу, поэтому там лето. В то же самое время Южное полушарие, наоборот, отклонено от Солнца, поэтому там зима. Когда Земля оказывается с другой стороны от Солнца, отклонено Северное полушарие, и там зима, а в Южном </a:t>
            </a:r>
            <a:r>
              <a:rPr lang="ru-RU" sz="1200" b="1" dirty="0" smtClean="0">
                <a:solidFill>
                  <a:schemeClr val="bg1"/>
                </a:solidFill>
                <a:cs typeface="Times New Roman" pitchFamily="18" charset="0"/>
              </a:rPr>
              <a:t>- </a:t>
            </a:r>
            <a:r>
              <a:rPr lang="ru-RU" sz="1200" b="1" i="1" dirty="0" smtClean="0">
                <a:solidFill>
                  <a:schemeClr val="bg1"/>
                </a:solidFill>
                <a:cs typeface="Times New Roman" pitchFamily="18" charset="0"/>
              </a:rPr>
              <a:t>лето.</a:t>
            </a:r>
            <a:endParaRPr lang="ru-RU" sz="1200" b="1" dirty="0" smtClean="0">
              <a:solidFill>
                <a:schemeClr val="bg1"/>
              </a:solidFill>
              <a:cs typeface="Times New Roman" pitchFamily="18" charset="0"/>
            </a:endParaRPr>
          </a:p>
          <a:p>
            <a:endParaRPr lang="uk-UA" dirty="0"/>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14</a:t>
            </a:fld>
            <a:endParaRPr lang="ru-RU"/>
          </a:p>
        </p:txBody>
      </p:sp>
    </p:spTree>
    <p:extLst>
      <p:ext uri="{BB962C8B-B14F-4D97-AF65-F5344CB8AC3E}">
        <p14:creationId xmlns:p14="http://schemas.microsoft.com/office/powerpoint/2010/main" val="15008949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ru-RU" sz="1200" dirty="0" smtClean="0">
                <a:solidFill>
                  <a:schemeClr val="accent6">
                    <a:lumMod val="40000"/>
                    <a:lumOff val="60000"/>
                  </a:schemeClr>
                </a:solidFill>
              </a:rPr>
              <a:t>Вот и познакомились мы с грандиозным созданием Природы: планетой Земля.</a:t>
            </a:r>
            <a:br>
              <a:rPr lang="ru-RU" sz="1200" dirty="0" smtClean="0">
                <a:solidFill>
                  <a:schemeClr val="accent6">
                    <a:lumMod val="40000"/>
                    <a:lumOff val="60000"/>
                  </a:schemeClr>
                </a:solidFill>
              </a:rPr>
            </a:br>
            <a:r>
              <a:rPr lang="ru-RU" sz="1200" smtClean="0">
                <a:solidFill>
                  <a:schemeClr val="accent6">
                    <a:lumMod val="40000"/>
                    <a:lumOff val="60000"/>
                  </a:schemeClr>
                </a:solidFill>
              </a:rPr>
              <a:t>Я призываю вас беречь и изучать прекрасный и загадочный мир, который нас окружает и открывает упорным и любознательным свои сокровенные тайны.</a:t>
            </a:r>
            <a:br>
              <a:rPr lang="ru-RU" sz="1200" smtClean="0">
                <a:solidFill>
                  <a:schemeClr val="accent6">
                    <a:lumMod val="40000"/>
                    <a:lumOff val="60000"/>
                  </a:schemeClr>
                </a:solidFill>
              </a:rPr>
            </a:br>
            <a:r>
              <a:rPr lang="ru-RU" sz="1200" smtClean="0">
                <a:solidFill>
                  <a:schemeClr val="accent6">
                    <a:lumMod val="40000"/>
                    <a:lumOff val="60000"/>
                  </a:schemeClr>
                </a:solidFill>
              </a:rPr>
              <a:t> </a:t>
            </a:r>
          </a:p>
          <a:p>
            <a:endParaRPr lang="uk-UA"/>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15</a:t>
            </a:fld>
            <a:endParaRPr lang="ru-RU"/>
          </a:p>
        </p:txBody>
      </p:sp>
    </p:spTree>
    <p:extLst>
      <p:ext uri="{BB962C8B-B14F-4D97-AF65-F5344CB8AC3E}">
        <p14:creationId xmlns:p14="http://schemas.microsoft.com/office/powerpoint/2010/main" val="3844407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eaLnBrk="1" hangingPunct="1"/>
            <a:r>
              <a:rPr lang="ru-RU" b="1" dirty="0" smtClean="0">
                <a:solidFill>
                  <a:schemeClr val="bg1"/>
                </a:solidFill>
              </a:rPr>
              <a:t>Творческое название:</a:t>
            </a:r>
          </a:p>
          <a:p>
            <a:pPr eaLnBrk="1" fontAlgn="auto" hangingPunct="1">
              <a:spcAft>
                <a:spcPts val="0"/>
              </a:spcAft>
              <a:buFont typeface="Arial" pitchFamily="34" charset="0"/>
              <a:buNone/>
              <a:defRPr/>
            </a:pPr>
            <a:r>
              <a:rPr lang="ru-RU" sz="1200" b="1" i="1" dirty="0" smtClean="0">
                <a:solidFill>
                  <a:schemeClr val="accent5">
                    <a:lumMod val="60000"/>
                    <a:lumOff val="40000"/>
                  </a:schemeClr>
                </a:solidFill>
              </a:rPr>
              <a:t>Крутится, вертится шар голубой…</a:t>
            </a:r>
            <a:endParaRPr lang="ru-RU" sz="1200" b="1" i="1" dirty="0">
              <a:solidFill>
                <a:schemeClr val="accent5">
                  <a:lumMod val="60000"/>
                  <a:lumOff val="40000"/>
                </a:schemeClr>
              </a:solidFill>
            </a:endParaRPr>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2</a:t>
            </a:fld>
            <a:endParaRPr lang="ru-RU"/>
          </a:p>
        </p:txBody>
      </p:sp>
    </p:spTree>
    <p:extLst>
      <p:ext uri="{BB962C8B-B14F-4D97-AF65-F5344CB8AC3E}">
        <p14:creationId xmlns:p14="http://schemas.microsoft.com/office/powerpoint/2010/main" val="5036651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l" eaLnBrk="1" fontAlgn="auto" hangingPunct="1">
              <a:spcAft>
                <a:spcPts val="0"/>
              </a:spcAft>
              <a:defRPr/>
            </a:pPr>
            <a:r>
              <a:rPr lang="ru-RU" sz="2400" b="1" i="1" dirty="0" smtClean="0">
                <a:solidFill>
                  <a:schemeClr val="tx2">
                    <a:lumMod val="40000"/>
                    <a:lumOff val="60000"/>
                  </a:schemeClr>
                </a:solidFill>
              </a:rPr>
              <a:t>Цель:</a:t>
            </a:r>
          </a:p>
          <a:p>
            <a:pPr eaLnBrk="1" fontAlgn="auto" hangingPunct="1">
              <a:spcAft>
                <a:spcPts val="0"/>
              </a:spcAft>
              <a:buFont typeface="Arial" pitchFamily="34" charset="0"/>
              <a:buNone/>
              <a:defRPr/>
            </a:pPr>
            <a:endParaRPr lang="ru-RU" sz="1200" b="1" dirty="0" smtClean="0">
              <a:solidFill>
                <a:schemeClr val="tx2">
                  <a:lumMod val="20000"/>
                  <a:lumOff val="80000"/>
                </a:schemeClr>
              </a:solidFill>
            </a:endParaRPr>
          </a:p>
          <a:p>
            <a:pPr eaLnBrk="1" fontAlgn="auto" hangingPunct="1">
              <a:spcAft>
                <a:spcPts val="0"/>
              </a:spcAft>
              <a:buFont typeface="Arial" pitchFamily="34" charset="0"/>
              <a:buNone/>
              <a:defRPr/>
            </a:pPr>
            <a:r>
              <a:rPr lang="ru-RU" sz="1200" b="1" dirty="0" smtClean="0">
                <a:solidFill>
                  <a:schemeClr val="tx2">
                    <a:lumMod val="20000"/>
                    <a:lumOff val="80000"/>
                  </a:schemeClr>
                </a:solidFill>
              </a:rPr>
              <a:t>Рассказать о нашем общем доме: планете Земля, её особенностях, свойствах </a:t>
            </a:r>
          </a:p>
          <a:p>
            <a:endParaRPr lang="uk-UA" dirty="0"/>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3</a:t>
            </a:fld>
            <a:endParaRPr lang="ru-RU"/>
          </a:p>
        </p:txBody>
      </p:sp>
    </p:spTree>
    <p:extLst>
      <p:ext uri="{BB962C8B-B14F-4D97-AF65-F5344CB8AC3E}">
        <p14:creationId xmlns:p14="http://schemas.microsoft.com/office/powerpoint/2010/main" val="11434391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lnSpc>
                <a:spcPct val="80000"/>
              </a:lnSpc>
              <a:buFont typeface="Arial" charset="0"/>
              <a:buNone/>
            </a:pPr>
            <a:r>
              <a:rPr lang="ru-RU" sz="2000" b="1" dirty="0" smtClean="0">
                <a:solidFill>
                  <a:srgbClr val="FFFF00"/>
                </a:solidFill>
                <a:cs typeface="Times New Roman" pitchFamily="18" charset="0"/>
              </a:rPr>
              <a:t>Что такое Земля?</a:t>
            </a:r>
          </a:p>
          <a:p>
            <a:pPr algn="ctr">
              <a:lnSpc>
                <a:spcPct val="80000"/>
              </a:lnSpc>
              <a:buFont typeface="Arial" charset="0"/>
              <a:buNone/>
            </a:pPr>
            <a:endParaRPr lang="ru-RU" sz="1050" b="1" dirty="0" smtClean="0">
              <a:solidFill>
                <a:srgbClr val="FFFF00"/>
              </a:solidFill>
            </a:endParaRPr>
          </a:p>
          <a:p>
            <a:pPr eaLnBrk="0" hangingPunct="0">
              <a:lnSpc>
                <a:spcPct val="80000"/>
              </a:lnSpc>
              <a:buFont typeface="Arial" charset="0"/>
              <a:buNone/>
            </a:pPr>
            <a:r>
              <a:rPr lang="ru-RU" sz="1200" b="1" i="1" dirty="0" smtClean="0">
                <a:solidFill>
                  <a:srgbClr val="FFFF00"/>
                </a:solidFill>
                <a:cs typeface="Times New Roman" pitchFamily="18" charset="0"/>
              </a:rPr>
              <a:t>     Земля — одна из девяти планет, постоянно обращающихся вокруг Солнца и составляющих Солнечную систему. Земля — третья планета от Солнца. Она находится между Венерой и Марсом. Эти три планеты вместе с Меркурием, ближайшим к Солнцу, состоят в основном из скальных пород. Земля отличается от них тем, что ее поверхность на две трети покрыта водой. Кроме того, это единственная планета, у которой в атмосфере есть кислород. Без воды и кислорода на ней не могла бы возникнуть жизнь.</a:t>
            </a:r>
            <a:endParaRPr lang="ru-RU" sz="1600" b="1" i="1" dirty="0" smtClean="0">
              <a:solidFill>
                <a:srgbClr val="FFFF00"/>
              </a:solidFill>
            </a:endParaRPr>
          </a:p>
          <a:p>
            <a:pPr>
              <a:lnSpc>
                <a:spcPct val="80000"/>
              </a:lnSpc>
              <a:spcBef>
                <a:spcPct val="20000"/>
              </a:spcBef>
              <a:buFont typeface="Arial" charset="0"/>
              <a:buNone/>
            </a:pPr>
            <a:endParaRPr lang="ru-RU" sz="1200" dirty="0" smtClean="0">
              <a:solidFill>
                <a:srgbClr val="898989"/>
              </a:solidFill>
              <a:latin typeface="Calibri" pitchFamily="34" charset="0"/>
            </a:endParaRPr>
          </a:p>
          <a:p>
            <a:endParaRPr lang="uk-UA" dirty="0"/>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4</a:t>
            </a:fld>
            <a:endParaRPr lang="ru-RU"/>
          </a:p>
        </p:txBody>
      </p:sp>
    </p:spTree>
    <p:extLst>
      <p:ext uri="{BB962C8B-B14F-4D97-AF65-F5344CB8AC3E}">
        <p14:creationId xmlns:p14="http://schemas.microsoft.com/office/powerpoint/2010/main" val="2301800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200" b="1" dirty="0" smtClean="0">
                <a:solidFill>
                  <a:srgbClr val="FFFF00"/>
                </a:solidFill>
                <a:latin typeface="Calibri" pitchFamily="34" charset="0"/>
              </a:rPr>
              <a:t>Первоначально Земля представляла собой горячий шар расплавленных горных пород, которые при охлаждении образовали кору</a:t>
            </a:r>
            <a:endParaRPr lang="ru-RU" sz="1200" dirty="0" smtClean="0">
              <a:solidFill>
                <a:srgbClr val="FFFF00"/>
              </a:solidFill>
              <a:latin typeface="Calibri" pitchFamily="34" charset="0"/>
            </a:endParaRPr>
          </a:p>
          <a:p>
            <a:endParaRPr lang="ru-RU" dirty="0" smtClean="0">
              <a:solidFill>
                <a:srgbClr val="FFFF00"/>
              </a:solidFill>
              <a:latin typeface="Calibri" pitchFamily="34" charset="0"/>
            </a:endParaRPr>
          </a:p>
          <a:p>
            <a:endParaRPr lang="uk-UA" dirty="0"/>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5</a:t>
            </a:fld>
            <a:endParaRPr lang="ru-RU"/>
          </a:p>
        </p:txBody>
      </p:sp>
    </p:spTree>
    <p:extLst>
      <p:ext uri="{BB962C8B-B14F-4D97-AF65-F5344CB8AC3E}">
        <p14:creationId xmlns:p14="http://schemas.microsoft.com/office/powerpoint/2010/main" val="3349950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90488" marR="0" lvl="0" indent="0" algn="l" defTabSz="914400" rtl="0" eaLnBrk="1" fontAlgn="base" latinLnBrk="0" hangingPunct="1">
              <a:lnSpc>
                <a:spcPct val="100000"/>
              </a:lnSpc>
              <a:spcBef>
                <a:spcPct val="0"/>
              </a:spcBef>
              <a:spcAft>
                <a:spcPct val="0"/>
              </a:spcAft>
              <a:buClrTx/>
              <a:buSzTx/>
              <a:buFontTx/>
              <a:buNone/>
              <a:tabLst/>
            </a:pPr>
            <a:r>
              <a:rPr kumimoji="0" lang="ru-RU" sz="1600" b="1" i="1" u="none" strike="noStrike" cap="none" normalizeH="0" baseline="0" dirty="0" smtClean="0">
                <a:ln>
                  <a:noFill/>
                </a:ln>
                <a:solidFill>
                  <a:schemeClr val="bg1"/>
                </a:solidFill>
                <a:effectLst/>
                <a:latin typeface="Times New Roman" pitchFamily="18" charset="0"/>
                <a:cs typeface="Times New Roman" pitchFamily="18" charset="0"/>
              </a:rPr>
              <a:t>Какой формы Земля</a:t>
            </a:r>
          </a:p>
          <a:p>
            <a:pPr marL="90488" marR="0" lvl="0" indent="0" algn="l" defTabSz="914400" rtl="0" eaLnBrk="1" fontAlgn="base" latinLnBrk="0" hangingPunct="1">
              <a:lnSpc>
                <a:spcPct val="100000"/>
              </a:lnSpc>
              <a:spcBef>
                <a:spcPct val="0"/>
              </a:spcBef>
              <a:spcAft>
                <a:spcPct val="0"/>
              </a:spcAft>
              <a:buClrTx/>
              <a:buSzTx/>
              <a:buFontTx/>
              <a:buNone/>
              <a:tabLst/>
            </a:pPr>
            <a:endParaRPr kumimoji="0" lang="ru-RU" sz="1400" b="0" i="1" u="none" strike="noStrike" cap="none" normalizeH="0" baseline="0" dirty="0" smtClean="0">
              <a:ln>
                <a:noFill/>
              </a:ln>
              <a:solidFill>
                <a:srgbClr val="FFFF00"/>
              </a:solidFill>
              <a:effectLst/>
              <a:latin typeface="Arial" charset="0"/>
              <a:cs typeface="Times New Roman" pitchFamily="18" charset="0"/>
            </a:endParaRPr>
          </a:p>
          <a:p>
            <a:pPr marL="90488" marR="0" lvl="0" indent="0" algn="just" defTabSz="914400" rtl="0" eaLnBrk="1" fontAlgn="base" latinLnBrk="0" hangingPunct="1">
              <a:lnSpc>
                <a:spcPct val="100000"/>
              </a:lnSpc>
              <a:spcBef>
                <a:spcPts val="213"/>
              </a:spcBef>
              <a:spcAft>
                <a:spcPct val="0"/>
              </a:spcAft>
              <a:buClrTx/>
              <a:buSzTx/>
              <a:buFontTx/>
              <a:buNone/>
              <a:tabLst/>
            </a:pPr>
            <a:r>
              <a:rPr kumimoji="0" lang="ru-RU" sz="1200" b="1" i="0" u="none" strike="noStrike" cap="none" normalizeH="0" baseline="0" dirty="0" smtClean="0">
                <a:ln>
                  <a:noFill/>
                </a:ln>
                <a:solidFill>
                  <a:srgbClr val="FFFF00"/>
                </a:solidFill>
                <a:effectLst/>
                <a:latin typeface="Arial" charset="0"/>
                <a:cs typeface="Times New Roman" pitchFamily="18" charset="0"/>
              </a:rPr>
              <a:t>Земля выглядит круглой, но она идеальный шар. Поскольку линейная скорость вращения на экваторе больше, чем у полюсов, Земля немного раздута по экватору. Ученые называют такую форму геоид, что просто означает земная форма.</a:t>
            </a:r>
            <a:endParaRPr kumimoji="0" lang="ru-RU" sz="1200" b="1" i="0" u="none" strike="noStrike" cap="none" normalizeH="0" baseline="0" dirty="0" smtClean="0">
              <a:ln>
                <a:noFill/>
              </a:ln>
              <a:solidFill>
                <a:srgbClr val="FFFF00"/>
              </a:solidFill>
              <a:effectLst/>
              <a:latin typeface="Arial" charset="0"/>
              <a:cs typeface="Times New Roman" pitchFamily="18" charset="0"/>
            </a:endParaRPr>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6</a:t>
            </a:fld>
            <a:endParaRPr lang="ru-RU"/>
          </a:p>
        </p:txBody>
      </p:sp>
    </p:spTree>
    <p:extLst>
      <p:ext uri="{BB962C8B-B14F-4D97-AF65-F5344CB8AC3E}">
        <p14:creationId xmlns:p14="http://schemas.microsoft.com/office/powerpoint/2010/main" val="16072510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Образ слайда 1"/>
          <p:cNvSpPr>
            <a:spLocks noGrp="1" noRot="1" noChangeAspect="1"/>
          </p:cNvSpPr>
          <p:nvPr>
            <p:ph type="sldImg"/>
          </p:nvPr>
        </p:nvSpPr>
        <p:spPr bwMode="auto">
          <a:noFill/>
          <a:ln>
            <a:solidFill>
              <a:srgbClr val="000000"/>
            </a:solidFill>
            <a:miter lim="800000"/>
            <a:headEnd/>
            <a:tailEnd/>
          </a:ln>
        </p:spPr>
      </p:sp>
      <p:sp>
        <p:nvSpPr>
          <p:cNvPr id="21506" name="Заметки 2"/>
          <p:cNvSpPr>
            <a:spLocks noGrp="1"/>
          </p:cNvSpPr>
          <p:nvPr>
            <p:ph type="body" idx="1"/>
          </p:nvPr>
        </p:nvSpPr>
        <p:spPr bwMode="auto">
          <a:noFill/>
        </p:spPr>
        <p:txBody>
          <a:bodyPr wrap="square" numCol="1" anchor="t" anchorCtr="0" compatLnSpc="1">
            <a:prstTxWarp prst="textNoShape">
              <a:avLst/>
            </a:prstTxWarp>
          </a:bodyPr>
          <a:lstStyle/>
          <a:p>
            <a:pPr fontAlgn="auto">
              <a:spcBef>
                <a:spcPts val="0"/>
              </a:spcBef>
              <a:spcAft>
                <a:spcPts val="0"/>
              </a:spcAft>
              <a:defRPr/>
            </a:pPr>
            <a:r>
              <a:rPr lang="ru-RU" sz="1600" b="1" dirty="0" smtClean="0">
                <a:solidFill>
                  <a:schemeClr val="bg1">
                    <a:lumMod val="95000"/>
                  </a:schemeClr>
                </a:solidFill>
                <a:latin typeface="+mn-lt"/>
              </a:rPr>
              <a:t>С какой скоростью вращается Земля?</a:t>
            </a:r>
          </a:p>
          <a:p>
            <a:pPr fontAlgn="auto">
              <a:spcBef>
                <a:spcPts val="0"/>
              </a:spcBef>
              <a:spcAft>
                <a:spcPts val="0"/>
              </a:spcAft>
              <a:defRPr/>
            </a:pPr>
            <a:endParaRPr lang="ru-RU" sz="1600" dirty="0" smtClean="0">
              <a:solidFill>
                <a:schemeClr val="bg1">
                  <a:lumMod val="95000"/>
                </a:schemeClr>
              </a:solidFill>
              <a:latin typeface="+mn-lt"/>
            </a:endParaRPr>
          </a:p>
          <a:p>
            <a:pPr fontAlgn="auto">
              <a:spcBef>
                <a:spcPts val="0"/>
              </a:spcBef>
              <a:spcAft>
                <a:spcPts val="0"/>
              </a:spcAft>
              <a:defRPr/>
            </a:pPr>
            <a:r>
              <a:rPr lang="ru-RU" sz="1200" b="1" dirty="0" smtClean="0">
                <a:solidFill>
                  <a:srgbClr val="FFFF00"/>
                </a:solidFill>
                <a:latin typeface="+mn-lt"/>
              </a:rPr>
              <a:t>Земля делает полный оборот вокруг своей оси за 24 ч, поэтому и сутки длятся 24 ч. </a:t>
            </a:r>
          </a:p>
          <a:p>
            <a:pPr eaLnBrk="1" hangingPunct="1">
              <a:spcBef>
                <a:spcPct val="0"/>
              </a:spcBef>
            </a:pPr>
            <a:endParaRPr lang="ru-RU" dirty="0" smtClean="0"/>
          </a:p>
        </p:txBody>
      </p:sp>
      <p:sp>
        <p:nvSpPr>
          <p:cNvPr id="21507"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1C77609-B751-4C47-802E-E6ACC5C11466}" type="slidenum">
              <a:rPr lang="ru-RU"/>
              <a:pPr fontAlgn="base">
                <a:spcBef>
                  <a:spcPct val="0"/>
                </a:spcBef>
                <a:spcAft>
                  <a:spcPct val="0"/>
                </a:spcAft>
                <a:defRPr/>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ru-RU" sz="1200" b="1" dirty="0" smtClean="0">
                <a:solidFill>
                  <a:srgbClr val="FFFF00"/>
                </a:solidFill>
                <a:latin typeface="Calibri" pitchFamily="34" charset="0"/>
              </a:rPr>
              <a:t>Наша Земля — третья планета от Солнца. Со стороны она  ВЫГЛЯДИТ, КАК КРУГЛЫЙ ДОРОГОЙ  драгоценный камень, висящий в темноте космоса. Голубая она потому, что три четверти ее поверхности покрыты голубой  водой океанов. Ни на одной другой планете нет столько воды. То тут , то там выступает твердая поверхность, образуя шесть больших континентов и тысячи островов. На полюсах земного шара блестят белые полярные шапки льда.</a:t>
            </a:r>
          </a:p>
          <a:p>
            <a:endParaRPr lang="uk-UA" dirty="0"/>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8</a:t>
            </a:fld>
            <a:endParaRPr lang="ru-RU"/>
          </a:p>
        </p:txBody>
      </p:sp>
    </p:spTree>
    <p:extLst>
      <p:ext uri="{BB962C8B-B14F-4D97-AF65-F5344CB8AC3E}">
        <p14:creationId xmlns:p14="http://schemas.microsoft.com/office/powerpoint/2010/main" val="2159405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800" b="1" dirty="0" smtClean="0">
                <a:solidFill>
                  <a:srgbClr val="FFFF00"/>
                </a:solidFill>
                <a:latin typeface="Calibri" pitchFamily="34" charset="0"/>
              </a:rPr>
              <a:t>	</a:t>
            </a:r>
            <a:r>
              <a:rPr lang="ru-RU" sz="1800" b="1" dirty="0" smtClean="0">
                <a:solidFill>
                  <a:schemeClr val="bg1"/>
                </a:solidFill>
                <a:latin typeface="Calibri" pitchFamily="34" charset="0"/>
              </a:rPr>
              <a:t>Зондирование Земли</a:t>
            </a:r>
            <a:endParaRPr lang="ru-RU" sz="1800" dirty="0" smtClean="0">
              <a:solidFill>
                <a:schemeClr val="bg1"/>
              </a:solidFill>
              <a:latin typeface="Calibri" pitchFamily="34" charset="0"/>
            </a:endParaRPr>
          </a:p>
          <a:p>
            <a:r>
              <a:rPr lang="ru-RU" sz="1800" dirty="0" smtClean="0">
                <a:solidFill>
                  <a:schemeClr val="bg1"/>
                </a:solidFill>
                <a:latin typeface="Calibri" pitchFamily="34" charset="0"/>
              </a:rPr>
              <a:t>	</a:t>
            </a:r>
          </a:p>
          <a:p>
            <a:endParaRPr lang="ru-RU" sz="1800" kern="1200" dirty="0" smtClean="0">
              <a:solidFill>
                <a:schemeClr val="tx1"/>
              </a:solidFill>
              <a:latin typeface="+mn-lt"/>
              <a:ea typeface="+mn-ea"/>
              <a:cs typeface="+mn-cs"/>
            </a:endParaRPr>
          </a:p>
          <a:p>
            <a:pPr eaLnBrk="1" hangingPunct="1"/>
            <a:r>
              <a:rPr lang="ru-RU" dirty="0" smtClean="0">
                <a:solidFill>
                  <a:srgbClr val="FFFF00"/>
                </a:solidFill>
              </a:rPr>
              <a:t>Учёные выясняют внутреннее строение Земли по колебаниям, возникающим при землетрясениях или подземных взрывах.</a:t>
            </a:r>
          </a:p>
          <a:p>
            <a:endParaRPr lang="uk-UA" dirty="0"/>
          </a:p>
        </p:txBody>
      </p:sp>
      <p:sp>
        <p:nvSpPr>
          <p:cNvPr id="4" name="Місце для номера слайда 3"/>
          <p:cNvSpPr>
            <a:spLocks noGrp="1"/>
          </p:cNvSpPr>
          <p:nvPr>
            <p:ph type="sldNum" sz="quarter" idx="10"/>
          </p:nvPr>
        </p:nvSpPr>
        <p:spPr/>
        <p:txBody>
          <a:bodyPr/>
          <a:lstStyle/>
          <a:p>
            <a:pPr>
              <a:defRPr/>
            </a:pPr>
            <a:fld id="{77CAE11E-D07C-422E-B5B2-49FAB93BB616}" type="slidenum">
              <a:rPr lang="ru-RU" smtClean="0"/>
              <a:pPr>
                <a:defRPr/>
              </a:pPr>
              <a:t>9</a:t>
            </a:fld>
            <a:endParaRPr lang="ru-RU"/>
          </a:p>
        </p:txBody>
      </p:sp>
    </p:spTree>
    <p:extLst>
      <p:ext uri="{BB962C8B-B14F-4D97-AF65-F5344CB8AC3E}">
        <p14:creationId xmlns:p14="http://schemas.microsoft.com/office/powerpoint/2010/main" val="2472007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DCE329E3-0DDE-4177-AAAB-3D6C3FD81E56}" type="datetime1">
              <a:rPr lang="ru-RU" smtClean="0"/>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7C897596-3819-4ADA-A4CE-6445F8AC7072}"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A4BFF05B-464B-4E5C-A260-DBC0E7A7BECC}" type="datetime1">
              <a:rPr lang="ru-RU" smtClean="0"/>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25763496-BE2F-457E-BB30-CD23E1939BB4}"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EE4C2FB-C51B-4295-A55C-D78FAD5EE7A7}" type="datetime1">
              <a:rPr lang="ru-RU" smtClean="0"/>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33389F14-BAC0-4F1F-94FE-8AB27DE85D5F}"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5985B0C-A060-43BE-866A-D1A15200E435}" type="datetime1">
              <a:rPr lang="ru-RU" smtClean="0"/>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A049257E-C450-4A78-B00D-60ADA3A37B0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692F3F0B-949A-4D81-8981-831EDC0353DD}" type="datetime1">
              <a:rPr lang="ru-RU" smtClean="0"/>
              <a:t>30.03.2015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pPr>
              <a:defRPr/>
            </a:pPr>
            <a:fld id="{4D146D48-C7CB-40C9-866B-6A127FCADB5E}"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7732078F-D060-4BCC-8DB7-BB7C1779B533}" type="datetime1">
              <a:rPr lang="ru-RU" smtClean="0"/>
              <a:t>30.03.2015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7" name="Номер слайда 5"/>
          <p:cNvSpPr>
            <a:spLocks noGrp="1"/>
          </p:cNvSpPr>
          <p:nvPr>
            <p:ph type="sldNum" sz="quarter" idx="12"/>
          </p:nvPr>
        </p:nvSpPr>
        <p:spPr/>
        <p:txBody>
          <a:bodyPr/>
          <a:lstStyle>
            <a:lvl1pPr>
              <a:defRPr/>
            </a:lvl1pPr>
          </a:lstStyle>
          <a:p>
            <a:pPr>
              <a:defRPr/>
            </a:pPr>
            <a:fld id="{8C396E18-5279-4FE8-9041-2465F59EEB5F}"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A2FC2E99-759E-49FC-99F9-896C0B955CE3}" type="datetime1">
              <a:rPr lang="ru-RU" smtClean="0"/>
              <a:t>30.03.2015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9" name="Номер слайда 5"/>
          <p:cNvSpPr>
            <a:spLocks noGrp="1"/>
          </p:cNvSpPr>
          <p:nvPr>
            <p:ph type="sldNum" sz="quarter" idx="12"/>
          </p:nvPr>
        </p:nvSpPr>
        <p:spPr/>
        <p:txBody>
          <a:bodyPr/>
          <a:lstStyle>
            <a:lvl1pPr>
              <a:defRPr/>
            </a:lvl1pPr>
          </a:lstStyle>
          <a:p>
            <a:pPr>
              <a:defRPr/>
            </a:pPr>
            <a:fld id="{098C7073-352D-4CAD-AA60-EC4BC9B8849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68A30D0D-953C-41B3-99FE-F0C1F5218906}" type="datetime1">
              <a:rPr lang="ru-RU" smtClean="0"/>
              <a:t>30.03.2015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5" name="Номер слайда 5"/>
          <p:cNvSpPr>
            <a:spLocks noGrp="1"/>
          </p:cNvSpPr>
          <p:nvPr>
            <p:ph type="sldNum" sz="quarter" idx="12"/>
          </p:nvPr>
        </p:nvSpPr>
        <p:spPr/>
        <p:txBody>
          <a:bodyPr/>
          <a:lstStyle>
            <a:lvl1pPr>
              <a:defRPr/>
            </a:lvl1pPr>
          </a:lstStyle>
          <a:p>
            <a:pPr>
              <a:defRPr/>
            </a:pPr>
            <a:fld id="{A3586384-B763-49E8-A671-A08A3B62E9E5}"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32F3092-9129-4C6D-9E10-0D1E118184B7}" type="datetime1">
              <a:rPr lang="ru-RU" smtClean="0"/>
              <a:t>30.03.2015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4" name="Номер слайда 5"/>
          <p:cNvSpPr>
            <a:spLocks noGrp="1"/>
          </p:cNvSpPr>
          <p:nvPr>
            <p:ph type="sldNum" sz="quarter" idx="12"/>
          </p:nvPr>
        </p:nvSpPr>
        <p:spPr/>
        <p:txBody>
          <a:bodyPr/>
          <a:lstStyle>
            <a:lvl1pPr>
              <a:defRPr/>
            </a:lvl1pPr>
          </a:lstStyle>
          <a:p>
            <a:pPr>
              <a:defRPr/>
            </a:pPr>
            <a:fld id="{0D98EB45-40EE-4E3B-B518-EC2873EAF39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D2813DD-DBA8-49A1-910D-E2C582855CE1}" type="datetime1">
              <a:rPr lang="ru-RU" smtClean="0"/>
              <a:t>30.03.2015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7" name="Номер слайда 5"/>
          <p:cNvSpPr>
            <a:spLocks noGrp="1"/>
          </p:cNvSpPr>
          <p:nvPr>
            <p:ph type="sldNum" sz="quarter" idx="12"/>
          </p:nvPr>
        </p:nvSpPr>
        <p:spPr/>
        <p:txBody>
          <a:bodyPr/>
          <a:lstStyle>
            <a:lvl1pPr>
              <a:defRPr/>
            </a:lvl1pPr>
          </a:lstStyle>
          <a:p>
            <a:pPr>
              <a:defRPr/>
            </a:pPr>
            <a:fld id="{7C9A16B8-D5A6-4FE5-8890-DEFDD52C732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B62AEAD5-35DE-49BF-B21A-A76DB5F0714D}" type="datetime1">
              <a:rPr lang="ru-RU" smtClean="0"/>
              <a:t>30.03.2015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pl-PL" smtClean="0"/>
              <a:t>www.sliderpoint.org</a:t>
            </a:r>
            <a:endParaRPr lang="ru-RU"/>
          </a:p>
        </p:txBody>
      </p:sp>
      <p:sp>
        <p:nvSpPr>
          <p:cNvPr id="7" name="Номер слайда 5"/>
          <p:cNvSpPr>
            <a:spLocks noGrp="1"/>
          </p:cNvSpPr>
          <p:nvPr>
            <p:ph type="sldNum" sz="quarter" idx="12"/>
          </p:nvPr>
        </p:nvSpPr>
        <p:spPr/>
        <p:txBody>
          <a:bodyPr/>
          <a:lstStyle>
            <a:lvl1pPr>
              <a:defRPr/>
            </a:lvl1pPr>
          </a:lstStyle>
          <a:p>
            <a:pPr>
              <a:defRPr/>
            </a:pPr>
            <a:fld id="{204C1AE6-5F76-4A8B-AA22-472BE3F4BD2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4000" b="-14000"/>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79AFDE1-D30E-4AB3-A654-87BC56FBCAA1}" type="datetime1">
              <a:rPr lang="ru-RU" smtClean="0"/>
              <a:t>30.03.2015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pl-PL" smtClean="0"/>
              <a:t>www.sliderpoint.org</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BAA8097F-6816-47AE-B3B3-02DA5D400405}"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sldNum="0"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5400000"/>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0063" y="4286250"/>
            <a:ext cx="7772400" cy="71438"/>
          </a:xfrm>
        </p:spPr>
        <p:txBody>
          <a:bodyPr rtlCol="0">
            <a:normAutofit fontScale="90000"/>
          </a:bodyPr>
          <a:lstStyle/>
          <a:p>
            <a:pPr eaLnBrk="1" fontAlgn="auto" hangingPunct="1">
              <a:spcAft>
                <a:spcPts val="0"/>
              </a:spcAft>
              <a:defRPr/>
            </a:pPr>
            <a:r>
              <a:rPr lang="ru-RU" dirty="0" smtClean="0">
                <a:solidFill>
                  <a:srgbClr val="FFFF00"/>
                </a:solidFill>
              </a:rPr>
              <a:t/>
            </a:r>
            <a:br>
              <a:rPr lang="ru-RU" dirty="0" smtClean="0">
                <a:solidFill>
                  <a:srgbClr val="FFFF00"/>
                </a:solidFill>
              </a:rPr>
            </a:br>
            <a:r>
              <a:rPr lang="ru-RU" dirty="0" smtClean="0">
                <a:solidFill>
                  <a:srgbClr val="FFFF00"/>
                </a:solidFill>
              </a:rPr>
              <a:t/>
            </a:r>
            <a:br>
              <a:rPr lang="ru-RU" dirty="0" smtClean="0">
                <a:solidFill>
                  <a:srgbClr val="FFFF00"/>
                </a:solidFill>
              </a:rPr>
            </a:br>
            <a:r>
              <a:rPr lang="ru-RU" b="1" dirty="0" smtClean="0">
                <a:solidFill>
                  <a:srgbClr val="FFFF00"/>
                </a:solidFill>
              </a:rPr>
              <a:t>Земля –наш общий дом</a:t>
            </a:r>
            <a:endParaRPr lang="ru-RU" b="1" dirty="0">
              <a:solidFill>
                <a:srgbClr val="FFFF00"/>
              </a:solidFill>
            </a:endParaRPr>
          </a:p>
        </p:txBody>
      </p:sp>
      <p:sp>
        <p:nvSpPr>
          <p:cNvPr id="14339" name="Подзаголовок 2"/>
          <p:cNvSpPr>
            <a:spLocks noGrp="1"/>
          </p:cNvSpPr>
          <p:nvPr>
            <p:ph type="subTitle" idx="1"/>
          </p:nvPr>
        </p:nvSpPr>
        <p:spPr>
          <a:xfrm>
            <a:off x="827088" y="5300663"/>
            <a:ext cx="6400800" cy="928687"/>
          </a:xfrm>
        </p:spPr>
        <p:txBody>
          <a:bodyPr/>
          <a:lstStyle/>
          <a:p>
            <a:pPr eaLnBrk="1" hangingPunct="1"/>
            <a:r>
              <a:rPr lang="ru-RU" b="1" dirty="0" err="1" smtClean="0">
                <a:solidFill>
                  <a:schemeClr val="bg1"/>
                </a:solidFill>
              </a:rPr>
              <a:t>Выгузов</a:t>
            </a:r>
            <a:r>
              <a:rPr lang="ru-RU" b="1" dirty="0" smtClean="0">
                <a:solidFill>
                  <a:schemeClr val="bg1"/>
                </a:solidFill>
              </a:rPr>
              <a:t> Сергей</a:t>
            </a:r>
          </a:p>
        </p:txBody>
      </p:sp>
      <p:pic>
        <p:nvPicPr>
          <p:cNvPr id="14340" name="Рисунок 4"/>
          <p:cNvPicPr>
            <a:picLocks noChangeAspect="1" noChangeArrowheads="1"/>
          </p:cNvPicPr>
          <p:nvPr/>
        </p:nvPicPr>
        <p:blipFill>
          <a:blip r:embed="rId3"/>
          <a:srcRect/>
          <a:stretch>
            <a:fillRect/>
          </a:stretch>
        </p:blipFill>
        <p:spPr bwMode="auto">
          <a:xfrm>
            <a:off x="714375" y="285750"/>
            <a:ext cx="7215188" cy="3929063"/>
          </a:xfrm>
          <a:prstGeom prst="rect">
            <a:avLst/>
          </a:prstGeom>
          <a:noFill/>
          <a:ln w="9525">
            <a:noFill/>
            <a:miter lim="800000"/>
            <a:headEnd/>
            <a:tailEnd/>
          </a:ln>
        </p:spPr>
      </p:pic>
      <p:sp>
        <p:nvSpPr>
          <p:cNvPr id="14341" name="Rectangle 5"/>
          <p:cNvSpPr>
            <a:spLocks noChangeArrowheads="1"/>
          </p:cNvSpPr>
          <p:nvPr/>
        </p:nvSpPr>
        <p:spPr bwMode="auto">
          <a:xfrm>
            <a:off x="827088" y="6021388"/>
            <a:ext cx="6945312" cy="641350"/>
          </a:xfrm>
          <a:prstGeom prst="rect">
            <a:avLst/>
          </a:prstGeom>
          <a:noFill/>
          <a:ln w="9525">
            <a:noFill/>
            <a:miter lim="800000"/>
            <a:headEnd/>
            <a:tailEnd/>
          </a:ln>
        </p:spPr>
        <p:txBody>
          <a:bodyPr>
            <a:spAutoFit/>
          </a:bodyPr>
          <a:lstStyle/>
          <a:p>
            <a:r>
              <a:rPr lang="ru-RU"/>
              <a:t>МОУ Горельская сош Тамбовского района Тамбовской области</a:t>
            </a:r>
          </a:p>
        </p:txBody>
      </p:sp>
      <p:sp>
        <p:nvSpPr>
          <p:cNvPr id="3" name="Місце для нижнього колонтитула 2"/>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p:cNvPicPr>
            <a:picLocks noChangeAspect="1" noChangeArrowheads="1"/>
          </p:cNvPicPr>
          <p:nvPr/>
        </p:nvPicPr>
        <p:blipFill>
          <a:blip r:embed="rId3"/>
          <a:srcRect t="10229"/>
          <a:stretch>
            <a:fillRect/>
          </a:stretch>
        </p:blipFill>
        <p:spPr bwMode="auto">
          <a:xfrm>
            <a:off x="4643438" y="1428750"/>
            <a:ext cx="4168775" cy="4235450"/>
          </a:xfrm>
          <a:prstGeom prst="rect">
            <a:avLst/>
          </a:prstGeom>
          <a:noFill/>
          <a:ln w="9525">
            <a:noFill/>
            <a:miter lim="800000"/>
            <a:headEnd/>
            <a:tailEnd/>
          </a:ln>
        </p:spPr>
      </p:pic>
      <p:sp>
        <p:nvSpPr>
          <p:cNvPr id="24578" name="Прямоугольник 3"/>
          <p:cNvSpPr>
            <a:spLocks noChangeArrowheads="1"/>
          </p:cNvSpPr>
          <p:nvPr/>
        </p:nvSpPr>
        <p:spPr bwMode="auto">
          <a:xfrm>
            <a:off x="285750" y="1643063"/>
            <a:ext cx="4071938" cy="4657725"/>
          </a:xfrm>
          <a:prstGeom prst="rect">
            <a:avLst/>
          </a:prstGeom>
          <a:noFill/>
          <a:ln w="9525">
            <a:noFill/>
            <a:miter lim="800000"/>
            <a:headEnd/>
            <a:tailEnd/>
          </a:ln>
        </p:spPr>
        <p:txBody>
          <a:bodyPr>
            <a:spAutoFit/>
          </a:bodyPr>
          <a:lstStyle/>
          <a:p>
            <a:r>
              <a:rPr lang="ru-RU" sz="2400" b="1" i="1" dirty="0">
                <a:solidFill>
                  <a:srgbClr val="FFFF00"/>
                </a:solidFill>
                <a:latin typeface="Calibri" pitchFamily="34" charset="0"/>
              </a:rPr>
              <a:t>Земля похожа на слоеный пирог, поскольку за миллиарды лет произошло разделение вещества. Тяжелые металлы, например, железо, стянулись к центру и образовали ядро; более легкие, каменные породы, всплыли вверх и сформировали кору.</a:t>
            </a:r>
            <a:endParaRPr lang="ru-RU" dirty="0">
              <a:solidFill>
                <a:srgbClr val="FFC000"/>
              </a:solidFill>
              <a:latin typeface="Calibri" pitchFamily="34" charset="0"/>
            </a:endParaRPr>
          </a:p>
          <a:p>
            <a:r>
              <a:rPr lang="ru-RU" dirty="0">
                <a:solidFill>
                  <a:srgbClr val="FFC000"/>
                </a:solidFill>
                <a:latin typeface="Calibri" pitchFamily="34" charset="0"/>
              </a:rPr>
              <a:t/>
            </a:r>
            <a:br>
              <a:rPr lang="ru-RU" dirty="0">
                <a:solidFill>
                  <a:srgbClr val="FFC000"/>
                </a:solidFill>
                <a:latin typeface="Calibri" pitchFamily="34" charset="0"/>
              </a:rPr>
            </a:br>
            <a:endParaRPr lang="ru-RU" dirty="0">
              <a:solidFill>
                <a:srgbClr val="FFC000"/>
              </a:solidFill>
              <a:latin typeface="Calibri" pitchFamily="34" charset="0"/>
            </a:endParaRP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Прямоугольник 1"/>
          <p:cNvSpPr>
            <a:spLocks noChangeArrowheads="1"/>
          </p:cNvSpPr>
          <p:nvPr/>
        </p:nvSpPr>
        <p:spPr bwMode="auto">
          <a:xfrm>
            <a:off x="179388" y="620713"/>
            <a:ext cx="4500562" cy="5934075"/>
          </a:xfrm>
          <a:prstGeom prst="rect">
            <a:avLst/>
          </a:prstGeom>
          <a:noFill/>
          <a:ln w="9525">
            <a:noFill/>
            <a:miter lim="800000"/>
            <a:headEnd/>
            <a:tailEnd/>
          </a:ln>
        </p:spPr>
        <p:txBody>
          <a:bodyPr>
            <a:spAutoFit/>
          </a:bodyPr>
          <a:lstStyle/>
          <a:p>
            <a:r>
              <a:rPr lang="ru-RU" sz="2400" b="1" dirty="0">
                <a:solidFill>
                  <a:srgbClr val="FFC000"/>
                </a:solidFill>
                <a:latin typeface="Calibri" pitchFamily="34" charset="0"/>
              </a:rPr>
              <a:t>Может показаться, что Земля совершенно неподвижна, но на самом деле она вращается, как волчок, со скоростью свыше 800 км/ч — быстрее, чем большинство реактивных самолетов. Она также летит сквозь тьму по своей орбите вокруг Солнца со скоростью более 100 тыс. км/ч! Каждый год она преодолевает расстояние в 939 886 400 км. Точное время полного оборота Земли вокруг Солнца составляет 365,242 дня, вот почему в году 365 дней. </a:t>
            </a:r>
          </a:p>
        </p:txBody>
      </p:sp>
      <p:pic>
        <p:nvPicPr>
          <p:cNvPr id="25602" name="Рисунок 3"/>
          <p:cNvPicPr>
            <a:picLocks noChangeAspect="1" noChangeArrowheads="1"/>
          </p:cNvPicPr>
          <p:nvPr/>
        </p:nvPicPr>
        <p:blipFill>
          <a:blip r:embed="rId3"/>
          <a:srcRect/>
          <a:stretch>
            <a:fillRect/>
          </a:stretch>
        </p:blipFill>
        <p:spPr bwMode="auto">
          <a:xfrm>
            <a:off x="4643438" y="0"/>
            <a:ext cx="4500562" cy="6858000"/>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Прямоугольник 1"/>
          <p:cNvSpPr>
            <a:spLocks noChangeArrowheads="1"/>
          </p:cNvSpPr>
          <p:nvPr/>
        </p:nvSpPr>
        <p:spPr bwMode="auto">
          <a:xfrm>
            <a:off x="857250" y="142875"/>
            <a:ext cx="6286500" cy="646113"/>
          </a:xfrm>
          <a:prstGeom prst="rect">
            <a:avLst/>
          </a:prstGeom>
          <a:noFill/>
          <a:ln w="9525">
            <a:noFill/>
            <a:miter lim="800000"/>
            <a:headEnd/>
            <a:tailEnd/>
          </a:ln>
        </p:spPr>
        <p:txBody>
          <a:bodyPr>
            <a:spAutoFit/>
          </a:bodyPr>
          <a:lstStyle/>
          <a:p>
            <a:pPr algn="ctr"/>
            <a:r>
              <a:rPr lang="ru-RU" sz="3600" b="1" dirty="0">
                <a:solidFill>
                  <a:schemeClr val="bg1"/>
                </a:solidFill>
                <a:latin typeface="Calibri" pitchFamily="34" charset="0"/>
              </a:rPr>
              <a:t>История Земли</a:t>
            </a:r>
            <a:endParaRPr lang="ru-RU" sz="3600" dirty="0">
              <a:solidFill>
                <a:schemeClr val="bg1"/>
              </a:solidFill>
              <a:latin typeface="Calibri" pitchFamily="34" charset="0"/>
            </a:endParaRPr>
          </a:p>
        </p:txBody>
      </p:sp>
      <p:pic>
        <p:nvPicPr>
          <p:cNvPr id="26626" name="Рисунок 7"/>
          <p:cNvPicPr>
            <a:picLocks noChangeAspect="1" noChangeArrowheads="1"/>
          </p:cNvPicPr>
          <p:nvPr/>
        </p:nvPicPr>
        <p:blipFill>
          <a:blip r:embed="rId3"/>
          <a:srcRect/>
          <a:stretch>
            <a:fillRect/>
          </a:stretch>
        </p:blipFill>
        <p:spPr bwMode="auto">
          <a:xfrm>
            <a:off x="2357438" y="3643313"/>
            <a:ext cx="4214812" cy="3214687"/>
          </a:xfrm>
          <a:prstGeom prst="rect">
            <a:avLst/>
          </a:prstGeom>
          <a:noFill/>
          <a:ln w="9525">
            <a:noFill/>
            <a:miter lim="800000"/>
            <a:headEnd/>
            <a:tailEnd/>
          </a:ln>
        </p:spPr>
      </p:pic>
      <p:sp>
        <p:nvSpPr>
          <p:cNvPr id="26627" name="Прямоугольник 2"/>
          <p:cNvSpPr>
            <a:spLocks noChangeArrowheads="1"/>
          </p:cNvSpPr>
          <p:nvPr/>
        </p:nvSpPr>
        <p:spPr bwMode="auto">
          <a:xfrm>
            <a:off x="0" y="692150"/>
            <a:ext cx="9144000" cy="3743325"/>
          </a:xfrm>
          <a:prstGeom prst="rect">
            <a:avLst/>
          </a:prstGeom>
          <a:noFill/>
          <a:ln w="9525">
            <a:noFill/>
            <a:miter lim="800000"/>
            <a:headEnd/>
            <a:tailEnd/>
          </a:ln>
        </p:spPr>
        <p:txBody>
          <a:bodyPr>
            <a:spAutoFit/>
          </a:bodyPr>
          <a:lstStyle/>
          <a:p>
            <a:pPr algn="dist"/>
            <a:r>
              <a:rPr lang="ru-RU" sz="2400" b="1" dirty="0">
                <a:solidFill>
                  <a:srgbClr val="FFC000"/>
                </a:solidFill>
                <a:latin typeface="Calibri" pitchFamily="34" charset="0"/>
              </a:rPr>
              <a:t>Земля, по-видимому, образовалась примерно 4,6 млрд. лет назад. Ученые установили это, изучая древние горные породы и метеориты — твердые тела, упавшие на Землю из космоса. Метеориты могли сформироваться в то</a:t>
            </a:r>
          </a:p>
          <a:p>
            <a:pPr algn="dist"/>
            <a:r>
              <a:rPr lang="ru-RU" sz="2400" b="1" dirty="0">
                <a:solidFill>
                  <a:srgbClr val="FFC000"/>
                </a:solidFill>
                <a:latin typeface="Calibri" pitchFamily="34" charset="0"/>
              </a:rPr>
              <a:t>же самое время, что и Земля. Возраст метеоритов определяется в результате изучения их атомов. Сразу же после возникновения некоторые атомы начинают самопроизвольно распадаться, причем со строго определенной скоростью. Выяснив, какая часть атомов распалась, ученые могут точно определить возраст метеорита. Это называется радиоактивным датированием.</a:t>
            </a: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Прямоугольник 1"/>
          <p:cNvSpPr>
            <a:spLocks noChangeArrowheads="1"/>
          </p:cNvSpPr>
          <p:nvPr/>
        </p:nvSpPr>
        <p:spPr bwMode="auto">
          <a:xfrm>
            <a:off x="250825" y="0"/>
            <a:ext cx="3857625" cy="6635750"/>
          </a:xfrm>
          <a:prstGeom prst="rect">
            <a:avLst/>
          </a:prstGeom>
          <a:noFill/>
          <a:ln w="9525">
            <a:noFill/>
            <a:miter lim="800000"/>
            <a:headEnd/>
            <a:tailEnd/>
          </a:ln>
        </p:spPr>
        <p:txBody>
          <a:bodyPr>
            <a:spAutoFit/>
          </a:bodyPr>
          <a:lstStyle/>
          <a:p>
            <a:r>
              <a:rPr lang="ru-RU" b="1" dirty="0">
                <a:solidFill>
                  <a:srgbClr val="FFFF00"/>
                </a:solidFill>
                <a:latin typeface="Calibri" pitchFamily="34" charset="0"/>
              </a:rPr>
              <a:t> </a:t>
            </a:r>
            <a:r>
              <a:rPr lang="ru-RU" sz="2800" b="1" dirty="0">
                <a:solidFill>
                  <a:schemeClr val="bg1"/>
                </a:solidFill>
                <a:latin typeface="Calibri" pitchFamily="34" charset="0"/>
              </a:rPr>
              <a:t>Часовые пояса</a:t>
            </a:r>
          </a:p>
          <a:p>
            <a:endParaRPr lang="ru-RU" dirty="0">
              <a:solidFill>
                <a:srgbClr val="FFFF00"/>
              </a:solidFill>
              <a:latin typeface="Calibri" pitchFamily="34" charset="0"/>
            </a:endParaRPr>
          </a:p>
          <a:p>
            <a:r>
              <a:rPr lang="ru-RU" sz="2400" b="1" dirty="0">
                <a:solidFill>
                  <a:srgbClr val="FFFF00"/>
                </a:solidFill>
                <a:latin typeface="Calibri" pitchFamily="34" charset="0"/>
              </a:rPr>
              <a:t>Поскольку Земля вращается вокруг своей оси, всегда в каком-то месте на земной поверхности Солнце всходит, а в другом - заходит. В каждом месте существует свое местное время. Когда там, где вы живете, бывает рассвет, на другой стороне Земли - закат. Чтобы измерять время было удобнее, Земля разделена на 24 часовых пояса, по количеству часов в сутках. </a:t>
            </a:r>
          </a:p>
        </p:txBody>
      </p:sp>
      <p:pic>
        <p:nvPicPr>
          <p:cNvPr id="27650" name="Picture 2"/>
          <p:cNvPicPr>
            <a:picLocks noChangeAspect="1" noChangeArrowheads="1"/>
          </p:cNvPicPr>
          <p:nvPr/>
        </p:nvPicPr>
        <p:blipFill>
          <a:blip r:embed="rId3"/>
          <a:srcRect/>
          <a:stretch>
            <a:fillRect/>
          </a:stretch>
        </p:blipFill>
        <p:spPr bwMode="auto">
          <a:xfrm>
            <a:off x="4191000" y="1071563"/>
            <a:ext cx="4687888" cy="4572000"/>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ChangeArrowheads="1"/>
          </p:cNvSpPr>
          <p:nvPr/>
        </p:nvSpPr>
        <p:spPr bwMode="auto">
          <a:xfrm>
            <a:off x="323850" y="260350"/>
            <a:ext cx="4608513" cy="3384550"/>
          </a:xfrm>
          <a:prstGeom prst="rect">
            <a:avLst/>
          </a:prstGeom>
          <a:noFill/>
          <a:ln w="9525">
            <a:noFill/>
            <a:miter lim="800000"/>
            <a:headEnd/>
            <a:tailEnd/>
          </a:ln>
        </p:spPr>
        <p:txBody>
          <a:bodyPr lIns="24130" tIns="0" rIns="24130" bIns="0"/>
          <a:lstStyle/>
          <a:p>
            <a:pPr indent="239713">
              <a:spcBef>
                <a:spcPts val="150"/>
              </a:spcBef>
            </a:pPr>
            <a:r>
              <a:rPr lang="ru-RU" sz="1400" dirty="0">
                <a:solidFill>
                  <a:srgbClr val="FFFF00"/>
                </a:solidFill>
                <a:cs typeface="Times New Roman" pitchFamily="18" charset="0"/>
              </a:rPr>
              <a:t> </a:t>
            </a:r>
            <a:r>
              <a:rPr lang="ru-RU" sz="2800" b="1" i="1" dirty="0">
                <a:solidFill>
                  <a:srgbClr val="FFFF00"/>
                </a:solidFill>
                <a:cs typeface="Times New Roman" pitchFamily="18" charset="0"/>
              </a:rPr>
              <a:t>Смена времен года </a:t>
            </a:r>
          </a:p>
          <a:p>
            <a:pPr indent="239713">
              <a:spcBef>
                <a:spcPts val="150"/>
              </a:spcBef>
            </a:pPr>
            <a:r>
              <a:rPr lang="ru-RU" sz="2400" b="1" i="1" dirty="0">
                <a:solidFill>
                  <a:schemeClr val="bg1"/>
                </a:solidFill>
                <a:cs typeface="Times New Roman" pitchFamily="18" charset="0"/>
              </a:rPr>
              <a:t>происходит благодаря движению Земли вокруг Солнца и неизменному наклону земной оси к плоскости ее орбиты. Когда Земля расположена с одной стороны от Солнца, Северное полушарие наклонено к Солнцу, поэтому там лето. В то же самое время Южное полушарие, наоборот, отклонено от Солнца, поэтому там зима. Когда Земля оказывается с другой стороны от Солнца, отклонено Северное полушарие, и там зима, а в Южном </a:t>
            </a:r>
            <a:r>
              <a:rPr lang="ru-RU" sz="2400" b="1" dirty="0">
                <a:solidFill>
                  <a:schemeClr val="bg1"/>
                </a:solidFill>
                <a:cs typeface="Times New Roman" pitchFamily="18" charset="0"/>
              </a:rPr>
              <a:t>- </a:t>
            </a:r>
            <a:r>
              <a:rPr lang="ru-RU" sz="2400" b="1" i="1" dirty="0">
                <a:solidFill>
                  <a:schemeClr val="bg1"/>
                </a:solidFill>
                <a:cs typeface="Times New Roman" pitchFamily="18" charset="0"/>
              </a:rPr>
              <a:t>лето.</a:t>
            </a:r>
            <a:endParaRPr lang="ru-RU" sz="2400" b="1" dirty="0">
              <a:solidFill>
                <a:schemeClr val="bg1"/>
              </a:solidFill>
              <a:cs typeface="Times New Roman" pitchFamily="18" charset="0"/>
            </a:endParaRPr>
          </a:p>
        </p:txBody>
      </p:sp>
      <p:sp>
        <p:nvSpPr>
          <p:cNvPr id="28674"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ru-RU"/>
              <a:t/>
            </a:r>
            <a:br>
              <a:rPr lang="ru-RU"/>
            </a:br>
            <a:endParaRPr lang="ru-RU"/>
          </a:p>
        </p:txBody>
      </p:sp>
      <p:pic>
        <p:nvPicPr>
          <p:cNvPr id="28675" name="Picture 3"/>
          <p:cNvPicPr>
            <a:picLocks noChangeAspect="1" noChangeArrowheads="1"/>
          </p:cNvPicPr>
          <p:nvPr/>
        </p:nvPicPr>
        <p:blipFill>
          <a:blip r:embed="rId3"/>
          <a:srcRect/>
          <a:stretch>
            <a:fillRect/>
          </a:stretch>
        </p:blipFill>
        <p:spPr bwMode="auto">
          <a:xfrm>
            <a:off x="5072063" y="611188"/>
            <a:ext cx="3000375" cy="2667000"/>
          </a:xfrm>
          <a:prstGeom prst="rect">
            <a:avLst/>
          </a:prstGeom>
          <a:noFill/>
          <a:ln w="9525">
            <a:noFill/>
            <a:miter lim="800000"/>
            <a:headEnd/>
            <a:tailEnd/>
          </a:ln>
        </p:spPr>
      </p:pic>
      <p:pic>
        <p:nvPicPr>
          <p:cNvPr id="28676" name="Picture 4"/>
          <p:cNvPicPr>
            <a:picLocks noChangeAspect="1" noChangeArrowheads="1"/>
          </p:cNvPicPr>
          <p:nvPr/>
        </p:nvPicPr>
        <p:blipFill>
          <a:blip r:embed="rId4"/>
          <a:srcRect/>
          <a:stretch>
            <a:fillRect/>
          </a:stretch>
        </p:blipFill>
        <p:spPr bwMode="auto">
          <a:xfrm>
            <a:off x="5072063" y="3714750"/>
            <a:ext cx="3081337" cy="2571750"/>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Рисунок 4"/>
          <p:cNvPicPr>
            <a:picLocks noChangeAspect="1" noChangeArrowheads="1"/>
          </p:cNvPicPr>
          <p:nvPr/>
        </p:nvPicPr>
        <p:blipFill>
          <a:blip r:embed="rId3"/>
          <a:srcRect b="4166"/>
          <a:stretch>
            <a:fillRect/>
          </a:stretch>
        </p:blipFill>
        <p:spPr bwMode="auto">
          <a:xfrm>
            <a:off x="0" y="0"/>
            <a:ext cx="9144000" cy="6858000"/>
          </a:xfrm>
          <a:prstGeom prst="rect">
            <a:avLst/>
          </a:prstGeom>
          <a:noFill/>
          <a:ln w="9525">
            <a:noFill/>
            <a:miter lim="800000"/>
            <a:headEnd/>
            <a:tailEnd/>
          </a:ln>
        </p:spPr>
      </p:pic>
      <p:sp>
        <p:nvSpPr>
          <p:cNvPr id="4" name="Заголовок 3"/>
          <p:cNvSpPr>
            <a:spLocks noGrp="1"/>
          </p:cNvSpPr>
          <p:nvPr>
            <p:ph type="title"/>
          </p:nvPr>
        </p:nvSpPr>
        <p:spPr>
          <a:xfrm>
            <a:off x="285750" y="857250"/>
            <a:ext cx="8215313" cy="3000375"/>
          </a:xfrm>
        </p:spPr>
        <p:txBody>
          <a:bodyPr rtlCol="0">
            <a:normAutofit fontScale="90000"/>
          </a:bodyPr>
          <a:lstStyle/>
          <a:p>
            <a:pPr eaLnBrk="1" fontAlgn="auto" hangingPunct="1">
              <a:spcAft>
                <a:spcPts val="0"/>
              </a:spcAft>
              <a:defRPr/>
            </a:pPr>
            <a:r>
              <a:rPr lang="ru-RU" sz="3200" dirty="0" smtClean="0">
                <a:solidFill>
                  <a:schemeClr val="accent6">
                    <a:lumMod val="40000"/>
                    <a:lumOff val="60000"/>
                  </a:schemeClr>
                </a:solidFill>
              </a:rPr>
              <a:t>Вот и познакомились мы с грандиозным созданием Природы: планетой Земля.</a:t>
            </a:r>
            <a:br>
              <a:rPr lang="ru-RU" sz="3200" dirty="0" smtClean="0">
                <a:solidFill>
                  <a:schemeClr val="accent6">
                    <a:lumMod val="40000"/>
                    <a:lumOff val="60000"/>
                  </a:schemeClr>
                </a:solidFill>
              </a:rPr>
            </a:br>
            <a:r>
              <a:rPr lang="ru-RU" sz="3200" dirty="0" smtClean="0">
                <a:solidFill>
                  <a:schemeClr val="accent6">
                    <a:lumMod val="40000"/>
                    <a:lumOff val="60000"/>
                  </a:schemeClr>
                </a:solidFill>
              </a:rPr>
              <a:t>Я призываю вас беречь и изучать прекрасный и загадочный мир, который нас окружает и открывает упорным и любознательным свои сокровенные тайны.</a:t>
            </a:r>
            <a:br>
              <a:rPr lang="ru-RU" sz="3200" dirty="0" smtClean="0">
                <a:solidFill>
                  <a:schemeClr val="accent6">
                    <a:lumMod val="40000"/>
                    <a:lumOff val="60000"/>
                  </a:schemeClr>
                </a:solidFill>
              </a:rPr>
            </a:br>
            <a:r>
              <a:rPr lang="ru-RU" sz="3200" dirty="0" smtClean="0">
                <a:solidFill>
                  <a:schemeClr val="accent6">
                    <a:lumMod val="40000"/>
                    <a:lumOff val="60000"/>
                  </a:schemeClr>
                </a:solidFill>
              </a:rPr>
              <a:t> </a:t>
            </a:r>
            <a:endParaRPr lang="ru-RU" sz="3200" dirty="0">
              <a:solidFill>
                <a:schemeClr val="accent6">
                  <a:lumMod val="40000"/>
                  <a:lumOff val="60000"/>
                </a:schemeClr>
              </a:solidFill>
            </a:endParaRP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ctrTitle"/>
          </p:nvPr>
        </p:nvSpPr>
        <p:spPr>
          <a:xfrm>
            <a:off x="571500" y="785813"/>
            <a:ext cx="7772400" cy="1470025"/>
          </a:xfrm>
        </p:spPr>
        <p:txBody>
          <a:bodyPr/>
          <a:lstStyle/>
          <a:p>
            <a:pPr eaLnBrk="1" hangingPunct="1"/>
            <a:r>
              <a:rPr lang="ru-RU" b="1" dirty="0" smtClean="0">
                <a:solidFill>
                  <a:schemeClr val="bg1"/>
                </a:solidFill>
              </a:rPr>
              <a:t>Творческое название:</a:t>
            </a:r>
          </a:p>
        </p:txBody>
      </p:sp>
      <p:sp>
        <p:nvSpPr>
          <p:cNvPr id="3" name="Содержимое 2"/>
          <p:cNvSpPr>
            <a:spLocks noGrp="1"/>
          </p:cNvSpPr>
          <p:nvPr>
            <p:ph type="subTitle" idx="1"/>
          </p:nvPr>
        </p:nvSpPr>
        <p:spPr>
          <a:xfrm>
            <a:off x="2071688" y="2428875"/>
            <a:ext cx="4929187" cy="1752600"/>
          </a:xfrm>
        </p:spPr>
        <p:txBody>
          <a:bodyPr rtlCol="0">
            <a:normAutofit/>
          </a:bodyPr>
          <a:lstStyle/>
          <a:p>
            <a:pPr eaLnBrk="1" fontAlgn="auto" hangingPunct="1">
              <a:spcAft>
                <a:spcPts val="0"/>
              </a:spcAft>
              <a:buFont typeface="Arial" pitchFamily="34" charset="0"/>
              <a:buNone/>
              <a:defRPr/>
            </a:pPr>
            <a:r>
              <a:rPr lang="ru-RU" sz="3600" b="1" i="1" dirty="0" smtClean="0">
                <a:solidFill>
                  <a:schemeClr val="accent5">
                    <a:lumMod val="60000"/>
                    <a:lumOff val="40000"/>
                  </a:schemeClr>
                </a:solidFill>
              </a:rPr>
              <a:t>Крутится, вертится шар </a:t>
            </a:r>
            <a:r>
              <a:rPr lang="ru-RU" sz="3600" b="1" i="1" dirty="0" err="1" smtClean="0">
                <a:solidFill>
                  <a:schemeClr val="accent5">
                    <a:lumMod val="60000"/>
                    <a:lumOff val="40000"/>
                  </a:schemeClr>
                </a:solidFill>
              </a:rPr>
              <a:t>голубой</a:t>
            </a:r>
            <a:r>
              <a:rPr lang="ru-RU" sz="3600" b="1" i="1" dirty="0" smtClean="0">
                <a:solidFill>
                  <a:schemeClr val="accent5">
                    <a:lumMod val="60000"/>
                    <a:lumOff val="40000"/>
                  </a:schemeClr>
                </a:solidFill>
              </a:rPr>
              <a:t>…</a:t>
            </a:r>
            <a:endParaRPr lang="ru-RU" sz="3600" b="1" i="1" dirty="0">
              <a:solidFill>
                <a:schemeClr val="accent5">
                  <a:lumMod val="60000"/>
                  <a:lumOff val="40000"/>
                </a:schemeClr>
              </a:solidFill>
            </a:endParaRP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50" y="1357313"/>
            <a:ext cx="3143250" cy="1143000"/>
          </a:xfrm>
        </p:spPr>
        <p:txBody>
          <a:bodyPr rtlCol="0">
            <a:normAutofit/>
          </a:bodyPr>
          <a:lstStyle/>
          <a:p>
            <a:pPr algn="l" eaLnBrk="1" fontAlgn="auto" hangingPunct="1">
              <a:spcAft>
                <a:spcPts val="0"/>
              </a:spcAft>
              <a:defRPr/>
            </a:pPr>
            <a:r>
              <a:rPr lang="ru-RU" sz="5400" b="1" i="1" dirty="0" smtClean="0">
                <a:solidFill>
                  <a:schemeClr val="tx2">
                    <a:lumMod val="40000"/>
                    <a:lumOff val="60000"/>
                  </a:schemeClr>
                </a:solidFill>
              </a:rPr>
              <a:t>Цель:</a:t>
            </a:r>
            <a:endParaRPr lang="ru-RU" sz="5400" b="1" i="1" dirty="0">
              <a:solidFill>
                <a:schemeClr val="tx2">
                  <a:lumMod val="40000"/>
                  <a:lumOff val="60000"/>
                </a:schemeClr>
              </a:solidFill>
            </a:endParaRPr>
          </a:p>
        </p:txBody>
      </p:sp>
      <p:sp>
        <p:nvSpPr>
          <p:cNvPr id="3" name="Содержимое 2"/>
          <p:cNvSpPr>
            <a:spLocks noGrp="1"/>
          </p:cNvSpPr>
          <p:nvPr>
            <p:ph sz="half" idx="1"/>
          </p:nvPr>
        </p:nvSpPr>
        <p:spPr>
          <a:xfrm>
            <a:off x="457200" y="2428875"/>
            <a:ext cx="4038600" cy="3697288"/>
          </a:xfrm>
        </p:spPr>
        <p:txBody>
          <a:bodyPr rtlCol="0">
            <a:normAutofit/>
          </a:bodyPr>
          <a:lstStyle/>
          <a:p>
            <a:pPr eaLnBrk="1" fontAlgn="auto" hangingPunct="1">
              <a:spcAft>
                <a:spcPts val="0"/>
              </a:spcAft>
              <a:buFont typeface="Arial" pitchFamily="34" charset="0"/>
              <a:buNone/>
              <a:defRPr/>
            </a:pPr>
            <a:endParaRPr lang="ru-RU" sz="3200" b="1" dirty="0" smtClean="0">
              <a:solidFill>
                <a:schemeClr val="tx2">
                  <a:lumMod val="20000"/>
                  <a:lumOff val="80000"/>
                </a:schemeClr>
              </a:solidFill>
            </a:endParaRPr>
          </a:p>
          <a:p>
            <a:pPr eaLnBrk="1" fontAlgn="auto" hangingPunct="1">
              <a:spcAft>
                <a:spcPts val="0"/>
              </a:spcAft>
              <a:buFont typeface="Arial" pitchFamily="34" charset="0"/>
              <a:buNone/>
              <a:defRPr/>
            </a:pPr>
            <a:r>
              <a:rPr lang="ru-RU" sz="3200" b="1" dirty="0" smtClean="0">
                <a:solidFill>
                  <a:schemeClr val="tx2">
                    <a:lumMod val="20000"/>
                    <a:lumOff val="80000"/>
                  </a:schemeClr>
                </a:solidFill>
              </a:rPr>
              <a:t>Рассказать о нашем общем доме: планете Земля, её особенностях, свойствах </a:t>
            </a:r>
            <a:endParaRPr lang="ru-RU" sz="3200" b="1" dirty="0">
              <a:solidFill>
                <a:schemeClr val="tx2">
                  <a:lumMod val="20000"/>
                  <a:lumOff val="80000"/>
                </a:schemeClr>
              </a:solidFill>
            </a:endParaRPr>
          </a:p>
        </p:txBody>
      </p:sp>
      <p:sp>
        <p:nvSpPr>
          <p:cNvPr id="16388" name="Содержимое 4"/>
          <p:cNvSpPr>
            <a:spLocks noGrp="1"/>
          </p:cNvSpPr>
          <p:nvPr>
            <p:ph sz="half" idx="2"/>
          </p:nvPr>
        </p:nvSpPr>
        <p:spPr/>
        <p:txBody>
          <a:bodyPr/>
          <a:lstStyle/>
          <a:p>
            <a:pPr eaLnBrk="1" hangingPunct="1"/>
            <a:endParaRPr lang="ru-RU" smtClean="0"/>
          </a:p>
        </p:txBody>
      </p:sp>
      <p:pic>
        <p:nvPicPr>
          <p:cNvPr id="16389" name="Рисунок 3"/>
          <p:cNvPicPr>
            <a:picLocks noChangeAspect="1" noChangeArrowheads="1"/>
          </p:cNvPicPr>
          <p:nvPr/>
        </p:nvPicPr>
        <p:blipFill>
          <a:blip r:embed="rId4"/>
          <a:srcRect/>
          <a:stretch>
            <a:fillRect/>
          </a:stretch>
        </p:blipFill>
        <p:spPr bwMode="auto">
          <a:xfrm>
            <a:off x="4500563" y="1357313"/>
            <a:ext cx="4429125" cy="4857750"/>
          </a:xfrm>
          <a:prstGeom prst="rect">
            <a:avLst/>
          </a:prstGeom>
          <a:noFill/>
          <a:ln w="9525">
            <a:noFill/>
            <a:miter lim="800000"/>
            <a:headEnd/>
            <a:tailEnd/>
          </a:ln>
        </p:spPr>
      </p:pic>
      <p:sp>
        <p:nvSpPr>
          <p:cNvPr id="4" name="Місце для нижнього колонтитула 3"/>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Рисунок 3"/>
          <p:cNvPicPr>
            <a:picLocks noChangeAspect="1" noChangeArrowheads="1"/>
          </p:cNvPicPr>
          <p:nvPr/>
        </p:nvPicPr>
        <p:blipFill>
          <a:blip r:embed="rId3"/>
          <a:srcRect b="18033"/>
          <a:stretch>
            <a:fillRect/>
          </a:stretch>
        </p:blipFill>
        <p:spPr bwMode="auto">
          <a:xfrm>
            <a:off x="1403350" y="3617913"/>
            <a:ext cx="6143625" cy="3240087"/>
          </a:xfrm>
          <a:prstGeom prst="rect">
            <a:avLst/>
          </a:prstGeom>
          <a:noFill/>
          <a:ln w="9525">
            <a:noFill/>
            <a:miter lim="800000"/>
            <a:headEnd/>
            <a:tailEnd/>
          </a:ln>
        </p:spPr>
      </p:pic>
      <p:sp>
        <p:nvSpPr>
          <p:cNvPr id="17410" name="Текст 2"/>
          <p:cNvSpPr>
            <a:spLocks/>
          </p:cNvSpPr>
          <p:nvPr/>
        </p:nvSpPr>
        <p:spPr bwMode="auto">
          <a:xfrm>
            <a:off x="0" y="0"/>
            <a:ext cx="9144000" cy="4365625"/>
          </a:xfrm>
          <a:prstGeom prst="rect">
            <a:avLst/>
          </a:prstGeom>
          <a:noFill/>
          <a:ln w="9525">
            <a:noFill/>
            <a:miter lim="800000"/>
            <a:headEnd/>
            <a:tailEnd/>
          </a:ln>
        </p:spPr>
        <p:txBody>
          <a:bodyPr anchor="b"/>
          <a:lstStyle/>
          <a:p>
            <a:pPr algn="ctr">
              <a:lnSpc>
                <a:spcPct val="80000"/>
              </a:lnSpc>
              <a:buFont typeface="Arial" charset="0"/>
              <a:buNone/>
            </a:pPr>
            <a:r>
              <a:rPr lang="ru-RU" sz="4200" b="1" dirty="0">
                <a:solidFill>
                  <a:srgbClr val="FFFF00"/>
                </a:solidFill>
                <a:cs typeface="Times New Roman" pitchFamily="18" charset="0"/>
              </a:rPr>
              <a:t>Что такое Земля?</a:t>
            </a:r>
          </a:p>
          <a:p>
            <a:pPr algn="ctr">
              <a:lnSpc>
                <a:spcPct val="80000"/>
              </a:lnSpc>
              <a:buFont typeface="Arial" charset="0"/>
              <a:buNone/>
            </a:pPr>
            <a:endParaRPr lang="ru-RU" sz="2000" b="1" dirty="0">
              <a:solidFill>
                <a:srgbClr val="FFFF00"/>
              </a:solidFill>
            </a:endParaRPr>
          </a:p>
          <a:p>
            <a:pPr eaLnBrk="0" hangingPunct="0">
              <a:lnSpc>
                <a:spcPct val="80000"/>
              </a:lnSpc>
              <a:buFont typeface="Arial" charset="0"/>
              <a:buNone/>
            </a:pPr>
            <a:r>
              <a:rPr lang="ru-RU" sz="2600" b="1" i="1" dirty="0">
                <a:solidFill>
                  <a:srgbClr val="FFFF00"/>
                </a:solidFill>
                <a:cs typeface="Times New Roman" pitchFamily="18" charset="0"/>
              </a:rPr>
              <a:t>     Земля — одна из девяти планет, постоянно обращающихся вокруг Солнца и составляющих Солнечную систему. Земля — третья планета от Солнца. Она находится между Венерой и Марсом. Эти три планеты вместе с Меркурием, ближайшим к Солнцу, состоят в основном из скальных пород. Земля отличается от них тем, что ее поверхность на две трети покрыта водой. Кроме того, это единственная планета, у которой в атмосфере есть кислород. Без воды и кислорода на ней не могла бы возникнуть жизнь.</a:t>
            </a:r>
            <a:endParaRPr lang="ru-RU" sz="3600" b="1" i="1" dirty="0">
              <a:solidFill>
                <a:srgbClr val="FFFF00"/>
              </a:solidFill>
            </a:endParaRPr>
          </a:p>
          <a:p>
            <a:pPr>
              <a:lnSpc>
                <a:spcPct val="80000"/>
              </a:lnSpc>
              <a:spcBef>
                <a:spcPct val="20000"/>
              </a:spcBef>
              <a:buFont typeface="Arial" charset="0"/>
              <a:buNone/>
            </a:pPr>
            <a:endParaRPr lang="ru-RU" sz="2600" dirty="0">
              <a:solidFill>
                <a:srgbClr val="898989"/>
              </a:solidFill>
              <a:latin typeface="Calibri" pitchFamily="34" charset="0"/>
            </a:endParaRP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sp>
        <p:nvSpPr>
          <p:cNvPr id="18434" name="Line 1"/>
          <p:cNvSpPr>
            <a:spLocks noChangeShapeType="1"/>
          </p:cNvSpPr>
          <p:nvPr/>
        </p:nvSpPr>
        <p:spPr bwMode="auto">
          <a:xfrm>
            <a:off x="-444500" y="2282825"/>
            <a:ext cx="0" cy="228600"/>
          </a:xfrm>
          <a:prstGeom prst="line">
            <a:avLst/>
          </a:prstGeom>
          <a:noFill/>
          <a:ln w="3175">
            <a:solidFill>
              <a:srgbClr val="000000"/>
            </a:solidFill>
            <a:round/>
            <a:headEnd/>
            <a:tailEnd/>
          </a:ln>
        </p:spPr>
        <p:txBody>
          <a:bodyPr/>
          <a:lstStyle/>
          <a:p>
            <a:endParaRPr lang="ru-RU"/>
          </a:p>
        </p:txBody>
      </p:sp>
      <p:sp>
        <p:nvSpPr>
          <p:cNvPr id="18435" name="Прямоугольник 5"/>
          <p:cNvSpPr>
            <a:spLocks noChangeArrowheads="1"/>
          </p:cNvSpPr>
          <p:nvPr/>
        </p:nvSpPr>
        <p:spPr bwMode="auto">
          <a:xfrm>
            <a:off x="1500188" y="3929063"/>
            <a:ext cx="5429250" cy="646112"/>
          </a:xfrm>
          <a:prstGeom prst="rect">
            <a:avLst/>
          </a:prstGeom>
          <a:noFill/>
          <a:ln w="9525">
            <a:noFill/>
            <a:miter lim="800000"/>
            <a:headEnd/>
            <a:tailEnd/>
          </a:ln>
        </p:spPr>
        <p:txBody>
          <a:bodyPr>
            <a:spAutoFit/>
          </a:bodyPr>
          <a:lstStyle/>
          <a:p>
            <a:r>
              <a:rPr lang="ru-RU">
                <a:latin typeface="Calibri" pitchFamily="34" charset="0"/>
              </a:rPr>
              <a:t/>
            </a:r>
            <a:br>
              <a:rPr lang="ru-RU">
                <a:latin typeface="Calibri" pitchFamily="34" charset="0"/>
              </a:rPr>
            </a:br>
            <a:endParaRPr lang="ru-RU">
              <a:latin typeface="Calibri" pitchFamily="34" charset="0"/>
            </a:endParaRPr>
          </a:p>
        </p:txBody>
      </p:sp>
      <p:sp>
        <p:nvSpPr>
          <p:cNvPr id="18436" name="Прямоугольник 6"/>
          <p:cNvSpPr>
            <a:spLocks noChangeArrowheads="1"/>
          </p:cNvSpPr>
          <p:nvPr/>
        </p:nvSpPr>
        <p:spPr bwMode="auto">
          <a:xfrm>
            <a:off x="5000625" y="1571625"/>
            <a:ext cx="3357563" cy="3816350"/>
          </a:xfrm>
          <a:prstGeom prst="rect">
            <a:avLst/>
          </a:prstGeom>
          <a:noFill/>
          <a:ln w="9525">
            <a:noFill/>
            <a:miter lim="800000"/>
            <a:headEnd/>
            <a:tailEnd/>
          </a:ln>
        </p:spPr>
        <p:txBody>
          <a:bodyPr>
            <a:spAutoFit/>
          </a:bodyPr>
          <a:lstStyle/>
          <a:p>
            <a:r>
              <a:rPr lang="ru-RU" sz="2800" b="1" dirty="0">
                <a:solidFill>
                  <a:srgbClr val="FFFF00"/>
                </a:solidFill>
                <a:latin typeface="Calibri" pitchFamily="34" charset="0"/>
              </a:rPr>
              <a:t>Первоначально Земля представляла собой горячий шар расплавленных горных пород, которые при охлаждении образовали кору</a:t>
            </a:r>
            <a:endParaRPr lang="ru-RU" sz="2800" dirty="0">
              <a:solidFill>
                <a:srgbClr val="FFFF00"/>
              </a:solidFill>
              <a:latin typeface="Calibri" pitchFamily="34" charset="0"/>
            </a:endParaRPr>
          </a:p>
          <a:p>
            <a:endParaRPr lang="ru-RU" dirty="0">
              <a:solidFill>
                <a:srgbClr val="FFFF00"/>
              </a:solidFill>
              <a:latin typeface="Calibri" pitchFamily="34" charset="0"/>
            </a:endParaRPr>
          </a:p>
        </p:txBody>
      </p:sp>
      <p:pic>
        <p:nvPicPr>
          <p:cNvPr id="18437" name="Picture 2"/>
          <p:cNvPicPr>
            <a:picLocks noChangeAspect="1" noChangeArrowheads="1"/>
          </p:cNvPicPr>
          <p:nvPr/>
        </p:nvPicPr>
        <p:blipFill>
          <a:blip r:embed="rId3"/>
          <a:srcRect l="6213" r="22810" b="14221"/>
          <a:stretch>
            <a:fillRect/>
          </a:stretch>
        </p:blipFill>
        <p:spPr bwMode="auto">
          <a:xfrm>
            <a:off x="357188" y="1214438"/>
            <a:ext cx="4357687" cy="4214812"/>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519366544"/>
              </p:ext>
            </p:extLst>
          </p:nvPr>
        </p:nvGraphicFramePr>
        <p:xfrm>
          <a:off x="3929063" y="1357313"/>
          <a:ext cx="5000625" cy="4231640"/>
        </p:xfrm>
        <a:graphic>
          <a:graphicData uri="http://schemas.openxmlformats.org/drawingml/2006/table">
            <a:tbl>
              <a:tblPr/>
              <a:tblGrid>
                <a:gridCol w="5000625"/>
              </a:tblGrid>
              <a:tr h="3794125">
                <a:tc>
                  <a:txBody>
                    <a:bodyPr/>
                    <a:lstStyle/>
                    <a:p>
                      <a:pPr marL="90488" marR="0" lvl="0" indent="0" algn="l" defTabSz="914400" rtl="0" eaLnBrk="1" fontAlgn="base" latinLnBrk="0" hangingPunct="1">
                        <a:lnSpc>
                          <a:spcPct val="100000"/>
                        </a:lnSpc>
                        <a:spcBef>
                          <a:spcPct val="0"/>
                        </a:spcBef>
                        <a:spcAft>
                          <a:spcPct val="0"/>
                        </a:spcAft>
                        <a:buClrTx/>
                        <a:buSzTx/>
                        <a:buFontTx/>
                        <a:buNone/>
                        <a:tabLst/>
                      </a:pPr>
                      <a:r>
                        <a:rPr kumimoji="0" lang="ru-RU" sz="3200" b="1" i="1" u="none" strike="noStrike" cap="none" normalizeH="0" baseline="0" dirty="0" smtClean="0">
                          <a:ln>
                            <a:noFill/>
                          </a:ln>
                          <a:solidFill>
                            <a:schemeClr val="bg1"/>
                          </a:solidFill>
                          <a:effectLst/>
                          <a:latin typeface="Times New Roman" pitchFamily="18" charset="0"/>
                          <a:cs typeface="Times New Roman" pitchFamily="18" charset="0"/>
                        </a:rPr>
                        <a:t>Какой формы Земля</a:t>
                      </a:r>
                    </a:p>
                    <a:p>
                      <a:pPr marL="90488" marR="0" lvl="0" indent="0" algn="l" defTabSz="914400" rtl="0" eaLnBrk="1" fontAlgn="base" latinLnBrk="0" hangingPunct="1">
                        <a:lnSpc>
                          <a:spcPct val="100000"/>
                        </a:lnSpc>
                        <a:spcBef>
                          <a:spcPct val="0"/>
                        </a:spcBef>
                        <a:spcAft>
                          <a:spcPct val="0"/>
                        </a:spcAft>
                        <a:buClrTx/>
                        <a:buSzTx/>
                        <a:buFontTx/>
                        <a:buNone/>
                        <a:tabLst/>
                      </a:pPr>
                      <a:endParaRPr kumimoji="0" lang="ru-RU" sz="2800" b="0" i="1" u="none" strike="noStrike" cap="none" normalizeH="0" baseline="0" dirty="0" smtClean="0">
                        <a:ln>
                          <a:noFill/>
                        </a:ln>
                        <a:solidFill>
                          <a:srgbClr val="FFFF00"/>
                        </a:solidFill>
                        <a:effectLst/>
                        <a:latin typeface="Arial" charset="0"/>
                        <a:cs typeface="Times New Roman" pitchFamily="18" charset="0"/>
                      </a:endParaRPr>
                    </a:p>
                    <a:p>
                      <a:pPr marL="90488" marR="0" lvl="0" indent="0" algn="just" defTabSz="914400" rtl="0" eaLnBrk="1" fontAlgn="base" latinLnBrk="0" hangingPunct="1">
                        <a:lnSpc>
                          <a:spcPct val="100000"/>
                        </a:lnSpc>
                        <a:spcBef>
                          <a:spcPts val="213"/>
                        </a:spcBef>
                        <a:spcAft>
                          <a:spcPct val="0"/>
                        </a:spcAft>
                        <a:buClrTx/>
                        <a:buSzTx/>
                        <a:buFontTx/>
                        <a:buNone/>
                        <a:tabLst/>
                      </a:pPr>
                      <a:r>
                        <a:rPr kumimoji="0" lang="ru-RU" sz="2400" b="1" i="0" u="none" strike="noStrike" cap="none" normalizeH="0" baseline="0" dirty="0" smtClean="0">
                          <a:ln>
                            <a:noFill/>
                          </a:ln>
                          <a:solidFill>
                            <a:srgbClr val="FFFF00"/>
                          </a:solidFill>
                          <a:effectLst/>
                          <a:latin typeface="Arial" charset="0"/>
                          <a:cs typeface="Times New Roman" pitchFamily="18" charset="0"/>
                        </a:rPr>
                        <a:t>Земля выглядит круглой, но она идеальный шар. Поскольку линейная скорость вращения на экваторе больше, чем у полюсов, Земля немного раздута по экватору. Ученые называют такую форму геоид, что просто означает земная форма.</a:t>
                      </a:r>
                    </a:p>
                  </a:txBody>
                  <a:tcPr marL="24130" marR="24130" marT="0" marB="0" horzOverflow="overflow">
                    <a:lnL>
                      <a:noFill/>
                    </a:lnL>
                    <a:lnR>
                      <a:noFill/>
                    </a:lnR>
                    <a:lnT>
                      <a:noFill/>
                    </a:lnT>
                    <a:lnB>
                      <a:noFill/>
                    </a:lnB>
                    <a:lnTlToBr>
                      <a:noFill/>
                    </a:lnTlToBr>
                    <a:lnBlToTr>
                      <a:noFill/>
                    </a:lnBlToTr>
                    <a:noFill/>
                  </a:tcPr>
                </a:tc>
              </a:tr>
            </a:tbl>
          </a:graphicData>
        </a:graphic>
      </p:graphicFrame>
      <p:sp>
        <p:nvSpPr>
          <p:cNvPr id="19459"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ru-RU"/>
              <a:t/>
            </a:r>
            <a:br>
              <a:rPr lang="ru-RU"/>
            </a:br>
            <a:endParaRPr lang="ru-RU"/>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ru-RU">
              <a:latin typeface="Calibri" pitchFamily="34" charset="0"/>
            </a:endParaRPr>
          </a:p>
        </p:txBody>
      </p:sp>
      <p:pic>
        <p:nvPicPr>
          <p:cNvPr id="19461" name="Рисунок 7"/>
          <p:cNvPicPr>
            <a:picLocks noChangeAspect="1" noChangeArrowheads="1"/>
          </p:cNvPicPr>
          <p:nvPr/>
        </p:nvPicPr>
        <p:blipFill>
          <a:blip r:embed="rId3"/>
          <a:srcRect/>
          <a:stretch>
            <a:fillRect/>
          </a:stretch>
        </p:blipFill>
        <p:spPr bwMode="auto">
          <a:xfrm>
            <a:off x="0" y="1285875"/>
            <a:ext cx="4000500" cy="3357563"/>
          </a:xfrm>
          <a:prstGeom prst="rect">
            <a:avLst/>
          </a:prstGeom>
          <a:noFill/>
          <a:ln w="9525">
            <a:noFill/>
            <a:miter lim="800000"/>
            <a:headEnd/>
            <a:tailEnd/>
          </a:ln>
        </p:spPr>
      </p:pic>
      <p:sp>
        <p:nvSpPr>
          <p:cNvPr id="3" name="Місце для нижнього колонтитула 2"/>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85750" y="2357438"/>
            <a:ext cx="4357688" cy="2678112"/>
          </a:xfrm>
          <a:prstGeom prst="rect">
            <a:avLst/>
          </a:prstGeom>
        </p:spPr>
        <p:txBody>
          <a:bodyPr>
            <a:spAutoFit/>
          </a:bodyPr>
          <a:lstStyle/>
          <a:p>
            <a:pPr fontAlgn="auto">
              <a:spcBef>
                <a:spcPts val="0"/>
              </a:spcBef>
              <a:spcAft>
                <a:spcPts val="0"/>
              </a:spcAft>
              <a:defRPr/>
            </a:pPr>
            <a:r>
              <a:rPr lang="ru-RU" sz="3200" b="1" dirty="0">
                <a:solidFill>
                  <a:schemeClr val="bg1">
                    <a:lumMod val="95000"/>
                  </a:schemeClr>
                </a:solidFill>
                <a:latin typeface="+mn-lt"/>
              </a:rPr>
              <a:t>С какой скоростью вращается Земля?</a:t>
            </a:r>
          </a:p>
          <a:p>
            <a:pPr fontAlgn="auto">
              <a:spcBef>
                <a:spcPts val="0"/>
              </a:spcBef>
              <a:spcAft>
                <a:spcPts val="0"/>
              </a:spcAft>
              <a:defRPr/>
            </a:pPr>
            <a:endParaRPr lang="ru-RU" sz="3200" dirty="0">
              <a:solidFill>
                <a:schemeClr val="bg1">
                  <a:lumMod val="95000"/>
                </a:schemeClr>
              </a:solidFill>
              <a:latin typeface="+mn-lt"/>
            </a:endParaRPr>
          </a:p>
          <a:p>
            <a:pPr fontAlgn="auto">
              <a:spcBef>
                <a:spcPts val="0"/>
              </a:spcBef>
              <a:spcAft>
                <a:spcPts val="0"/>
              </a:spcAft>
              <a:defRPr/>
            </a:pPr>
            <a:r>
              <a:rPr lang="ru-RU" sz="2400" b="1" dirty="0">
                <a:solidFill>
                  <a:srgbClr val="FFFF00"/>
                </a:solidFill>
                <a:latin typeface="+mn-lt"/>
              </a:rPr>
              <a:t>Земля делает полный оборот вокруг своей оси за 24 ч, поэтому и сутки длятся 24 ч. </a:t>
            </a:r>
          </a:p>
        </p:txBody>
      </p:sp>
      <p:pic>
        <p:nvPicPr>
          <p:cNvPr id="20482" name="Рисунок 3"/>
          <p:cNvPicPr>
            <a:picLocks noChangeAspect="1" noChangeArrowheads="1"/>
          </p:cNvPicPr>
          <p:nvPr/>
        </p:nvPicPr>
        <p:blipFill>
          <a:blip r:embed="rId3"/>
          <a:srcRect/>
          <a:stretch>
            <a:fillRect/>
          </a:stretch>
        </p:blipFill>
        <p:spPr bwMode="auto">
          <a:xfrm>
            <a:off x="4429125" y="428625"/>
            <a:ext cx="4714875" cy="5500688"/>
          </a:xfrm>
          <a:prstGeom prst="rect">
            <a:avLst/>
          </a:prstGeom>
          <a:noFill/>
          <a:ln w="9525">
            <a:noFill/>
            <a:miter lim="800000"/>
            <a:headEnd/>
            <a:tailEnd/>
          </a:ln>
        </p:spPr>
      </p:pic>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1428750" y="5214938"/>
          <a:ext cx="357189" cy="1409698"/>
        </p:xfrm>
        <a:graphic>
          <a:graphicData uri="http://schemas.openxmlformats.org/drawingml/2006/table">
            <a:tbl>
              <a:tblPr/>
              <a:tblGrid>
                <a:gridCol w="357189"/>
              </a:tblGrid>
              <a:tr h="1409698">
                <a:tc>
                  <a:txBody>
                    <a:bodyPr/>
                    <a:lstStyle/>
                    <a:p>
                      <a:pPr marL="6350" algn="just">
                        <a:lnSpc>
                          <a:spcPct val="100000"/>
                        </a:lnSpc>
                        <a:spcAft>
                          <a:spcPts val="0"/>
                        </a:spcAft>
                      </a:pPr>
                      <a:endParaRPr lang="ru-RU" sz="1600" dirty="0">
                        <a:solidFill>
                          <a:srgbClr val="FFFF00"/>
                        </a:solidFill>
                        <a:latin typeface="Times New Roman"/>
                        <a:ea typeface="Times New Roman"/>
                      </a:endParaRPr>
                    </a:p>
                  </a:txBody>
                  <a:tcPr marL="24130" marR="24130" marT="0" marB="0">
                    <a:lnL>
                      <a:noFill/>
                    </a:lnL>
                    <a:lnR>
                      <a:noFill/>
                    </a:lnR>
                    <a:lnT>
                      <a:noFill/>
                    </a:lnT>
                    <a:lnB>
                      <a:noFill/>
                    </a:lnB>
                  </a:tcPr>
                </a:tc>
              </a:tr>
            </a:tbl>
          </a:graphicData>
        </a:graphic>
      </p:graphicFrame>
      <p:sp>
        <p:nvSpPr>
          <p:cNvPr id="22531"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ru-RU"/>
              <a:t/>
            </a:r>
            <a:br>
              <a:rPr lang="ru-RU"/>
            </a:br>
            <a:endParaRPr lang="ru-RU"/>
          </a:p>
        </p:txBody>
      </p:sp>
      <p:pic>
        <p:nvPicPr>
          <p:cNvPr id="22532" name="Рисунок 8"/>
          <p:cNvPicPr>
            <a:picLocks noChangeAspect="1" noChangeArrowheads="1"/>
          </p:cNvPicPr>
          <p:nvPr/>
        </p:nvPicPr>
        <p:blipFill>
          <a:blip r:embed="rId3"/>
          <a:srcRect/>
          <a:stretch>
            <a:fillRect/>
          </a:stretch>
        </p:blipFill>
        <p:spPr bwMode="auto">
          <a:xfrm>
            <a:off x="2268538" y="2500313"/>
            <a:ext cx="4714875" cy="4357687"/>
          </a:xfrm>
          <a:prstGeom prst="rect">
            <a:avLst/>
          </a:prstGeom>
          <a:noFill/>
          <a:ln w="9525">
            <a:noFill/>
            <a:miter lim="800000"/>
            <a:headEnd/>
            <a:tailEnd/>
          </a:ln>
        </p:spPr>
      </p:pic>
      <p:sp>
        <p:nvSpPr>
          <p:cNvPr id="22533" name="Прямоугольник 1"/>
          <p:cNvSpPr>
            <a:spLocks noChangeArrowheads="1"/>
          </p:cNvSpPr>
          <p:nvPr/>
        </p:nvSpPr>
        <p:spPr bwMode="auto">
          <a:xfrm>
            <a:off x="0" y="260350"/>
            <a:ext cx="9144000" cy="3013075"/>
          </a:xfrm>
          <a:prstGeom prst="rect">
            <a:avLst/>
          </a:prstGeom>
          <a:noFill/>
          <a:ln w="9525">
            <a:noFill/>
            <a:miter lim="800000"/>
            <a:headEnd/>
            <a:tailEnd/>
          </a:ln>
        </p:spPr>
        <p:txBody>
          <a:bodyPr>
            <a:spAutoFit/>
          </a:bodyPr>
          <a:lstStyle/>
          <a:p>
            <a:pPr algn="dist"/>
            <a:r>
              <a:rPr lang="ru-RU" sz="2400" b="1" dirty="0">
                <a:solidFill>
                  <a:srgbClr val="FFFF00"/>
                </a:solidFill>
                <a:latin typeface="Calibri" pitchFamily="34" charset="0"/>
              </a:rPr>
              <a:t>Наша Земля — третья планета от Солнца. Со стороны она  ВЫГЛЯДИТ, КАК КРУГЛЫЙ ДОРОГОЙ  драгоценный камень, висящий в темноте космоса. Голубая она потому, что три четверти ее поверхности покрыты голубой  водой океанов. Ни на одной другой планете нет столько воды. То тут , то там выступает твердая поверхность, образуя шесть больших континентов и тысячи островов. На полюсах земного шара блестят белые полярные шапки льда.</a:t>
            </a: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Прямоугольник 3"/>
          <p:cNvSpPr>
            <a:spLocks noChangeArrowheads="1"/>
          </p:cNvSpPr>
          <p:nvPr/>
        </p:nvSpPr>
        <p:spPr bwMode="auto">
          <a:xfrm>
            <a:off x="357188" y="285750"/>
            <a:ext cx="6072187" cy="1200150"/>
          </a:xfrm>
          <a:prstGeom prst="rect">
            <a:avLst/>
          </a:prstGeom>
          <a:noFill/>
          <a:ln w="9525">
            <a:noFill/>
            <a:miter lim="800000"/>
            <a:headEnd/>
            <a:tailEnd/>
          </a:ln>
        </p:spPr>
        <p:txBody>
          <a:bodyPr>
            <a:spAutoFit/>
          </a:bodyPr>
          <a:lstStyle/>
          <a:p>
            <a:r>
              <a:rPr lang="ru-RU" b="1" dirty="0">
                <a:solidFill>
                  <a:srgbClr val="FFFF00"/>
                </a:solidFill>
                <a:latin typeface="Calibri" pitchFamily="34" charset="0"/>
              </a:rPr>
              <a:t>	</a:t>
            </a:r>
            <a:r>
              <a:rPr lang="ru-RU" sz="3600" b="1" dirty="0">
                <a:solidFill>
                  <a:schemeClr val="bg1"/>
                </a:solidFill>
                <a:latin typeface="Calibri" pitchFamily="34" charset="0"/>
              </a:rPr>
              <a:t>Зондирование Земли</a:t>
            </a:r>
            <a:endParaRPr lang="ru-RU" sz="3600" dirty="0">
              <a:solidFill>
                <a:schemeClr val="bg1"/>
              </a:solidFill>
              <a:latin typeface="Calibri" pitchFamily="34" charset="0"/>
            </a:endParaRPr>
          </a:p>
          <a:p>
            <a:r>
              <a:rPr lang="ru-RU" sz="3600" dirty="0">
                <a:solidFill>
                  <a:schemeClr val="bg1"/>
                </a:solidFill>
                <a:latin typeface="Calibri" pitchFamily="34" charset="0"/>
              </a:rPr>
              <a:t>	</a:t>
            </a:r>
          </a:p>
        </p:txBody>
      </p:sp>
      <p:pic>
        <p:nvPicPr>
          <p:cNvPr id="23554" name="Рисунок 5"/>
          <p:cNvPicPr>
            <a:picLocks noChangeAspect="1" noChangeArrowheads="1"/>
          </p:cNvPicPr>
          <p:nvPr/>
        </p:nvPicPr>
        <p:blipFill>
          <a:blip r:embed="rId3"/>
          <a:srcRect/>
          <a:stretch>
            <a:fillRect/>
          </a:stretch>
        </p:blipFill>
        <p:spPr bwMode="auto">
          <a:xfrm>
            <a:off x="4214813" y="1571625"/>
            <a:ext cx="4286250" cy="4000500"/>
          </a:xfrm>
          <a:prstGeom prst="rect">
            <a:avLst/>
          </a:prstGeom>
          <a:noFill/>
          <a:ln w="9525">
            <a:noFill/>
            <a:miter lim="800000"/>
            <a:headEnd/>
            <a:tailEnd/>
          </a:ln>
        </p:spPr>
      </p:pic>
      <p:sp>
        <p:nvSpPr>
          <p:cNvPr id="23555" name="Содержимое 6"/>
          <p:cNvSpPr>
            <a:spLocks noGrp="1"/>
          </p:cNvSpPr>
          <p:nvPr>
            <p:ph sz="half" idx="4294967295"/>
          </p:nvPr>
        </p:nvSpPr>
        <p:spPr>
          <a:xfrm>
            <a:off x="0" y="1600200"/>
            <a:ext cx="4038600" cy="4525963"/>
          </a:xfrm>
        </p:spPr>
        <p:txBody>
          <a:bodyPr/>
          <a:lstStyle/>
          <a:p>
            <a:pPr eaLnBrk="1" hangingPunct="1"/>
            <a:r>
              <a:rPr lang="ru-RU" dirty="0" smtClean="0">
                <a:solidFill>
                  <a:srgbClr val="FFFF00"/>
                </a:solidFill>
              </a:rPr>
              <a:t>Учёные выясняют внутреннее строение Земли по колебаниям, возникающим при землетрясениях или подземных взрывах.</a:t>
            </a:r>
          </a:p>
        </p:txBody>
      </p:sp>
      <p:sp>
        <p:nvSpPr>
          <p:cNvPr id="2" name="Місце для нижнього колонтитула 1"/>
          <p:cNvSpPr>
            <a:spLocks noGrp="1"/>
          </p:cNvSpPr>
          <p:nvPr>
            <p:ph type="ftr" sz="quarter" idx="11"/>
          </p:nvPr>
        </p:nvSpPr>
        <p:spPr/>
        <p:txBody>
          <a:bodyPr/>
          <a:lstStyle/>
          <a:p>
            <a:pPr>
              <a:defRPr/>
            </a:pPr>
            <a:r>
              <a:rPr lang="pl-PL" smtClean="0"/>
              <a:t>www.sliderpoint.org</a:t>
            </a:r>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TotalTime>
  <Words>1342</Words>
  <Application>Microsoft Office PowerPoint</Application>
  <PresentationFormat>Екран (4:3)</PresentationFormat>
  <Paragraphs>103</Paragraphs>
  <Slides>15</Slides>
  <Notes>15</Notes>
  <HiddenSlides>0</HiddenSlides>
  <MMClips>0</MMClips>
  <ScaleCrop>false</ScaleCrop>
  <HeadingPairs>
    <vt:vector size="4" baseType="variant">
      <vt:variant>
        <vt:lpstr>Тема</vt:lpstr>
      </vt:variant>
      <vt:variant>
        <vt:i4>1</vt:i4>
      </vt:variant>
      <vt:variant>
        <vt:lpstr>Заголовки слайдів</vt:lpstr>
      </vt:variant>
      <vt:variant>
        <vt:i4>15</vt:i4>
      </vt:variant>
    </vt:vector>
  </HeadingPairs>
  <TitlesOfParts>
    <vt:vector size="16" baseType="lpstr">
      <vt:lpstr>Тема Office</vt:lpstr>
      <vt:lpstr>  Земля –наш общий дом</vt:lpstr>
      <vt:lpstr>Творческое название:</vt:lpstr>
      <vt:lpstr>Цель:</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Вот и познакомились мы с грандиозным созданием Природы: планетой Земля. Я призываю вас беречь и изучать прекрасный и загадочный мир, который нас окружает и открывает упорным и любознательным свои сокровенные тайны.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LEGION</cp:lastModifiedBy>
  <cp:revision>36</cp:revision>
  <dcterms:modified xsi:type="dcterms:W3CDTF">2015-03-30T08:48:04Z</dcterms:modified>
</cp:coreProperties>
</file>