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7"/>
  </p:notesMasterIdLst>
  <p:sldIdLst>
    <p:sldId id="256" r:id="rId2"/>
    <p:sldId id="280" r:id="rId3"/>
    <p:sldId id="257" r:id="rId4"/>
    <p:sldId id="258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6" r:id="rId15"/>
    <p:sldId id="259" r:id="rId16"/>
    <p:sldId id="290" r:id="rId17"/>
    <p:sldId id="291" r:id="rId18"/>
    <p:sldId id="297" r:id="rId19"/>
    <p:sldId id="260" r:id="rId20"/>
    <p:sldId id="294" r:id="rId21"/>
    <p:sldId id="295" r:id="rId22"/>
    <p:sldId id="293" r:id="rId23"/>
    <p:sldId id="298" r:id="rId24"/>
    <p:sldId id="261" r:id="rId25"/>
    <p:sldId id="263" r:id="rId26"/>
    <p:sldId id="299" r:id="rId27"/>
    <p:sldId id="264" r:id="rId28"/>
    <p:sldId id="265" r:id="rId29"/>
    <p:sldId id="266" r:id="rId30"/>
    <p:sldId id="267" r:id="rId31"/>
    <p:sldId id="268" r:id="rId32"/>
    <p:sldId id="300" r:id="rId33"/>
    <p:sldId id="269" r:id="rId34"/>
    <p:sldId id="270" r:id="rId35"/>
    <p:sldId id="271" r:id="rId36"/>
    <p:sldId id="302" r:id="rId37"/>
    <p:sldId id="303" r:id="rId38"/>
    <p:sldId id="272" r:id="rId39"/>
    <p:sldId id="273" r:id="rId40"/>
    <p:sldId id="274" r:id="rId41"/>
    <p:sldId id="275" r:id="rId42"/>
    <p:sldId id="276" r:id="rId43"/>
    <p:sldId id="277" r:id="rId44"/>
    <p:sldId id="278" r:id="rId45"/>
    <p:sldId id="279" r:id="rId4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23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6600"/>
    <a:srgbClr val="FFFFFF"/>
    <a:srgbClr val="6600CC"/>
    <a:srgbClr val="FF3399"/>
    <a:srgbClr val="FF0000"/>
    <a:srgbClr val="0000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53596" autoAdjust="0"/>
  </p:normalViewPr>
  <p:slideViewPr>
    <p:cSldViewPr>
      <p:cViewPr varScale="1">
        <p:scale>
          <a:sx n="60" d="100"/>
          <a:sy n="60" d="100"/>
        </p:scale>
        <p:origin x="-66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85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CD882B-931A-4D6E-B15D-185A423E4C12}" type="datetimeFigureOut">
              <a:rPr lang="uk-UA" smtClean="0"/>
              <a:t>30.03.2015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9C176-EC10-458B-9C04-726CCAECF41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5595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5400" b="1" i="1" dirty="0" smtClean="0"/>
              <a:t>Магнитные явления</a:t>
            </a:r>
            <a:r>
              <a:rPr lang="ru-RU" sz="1800" dirty="0" smtClean="0"/>
              <a:t>  </a:t>
            </a:r>
          </a:p>
          <a:p>
            <a:pPr>
              <a:lnSpc>
                <a:spcPct val="80000"/>
              </a:lnSpc>
            </a:pPr>
            <a:r>
              <a:rPr lang="ru-RU" sz="1200" dirty="0" smtClean="0"/>
              <a:t>Работа выполнена </a:t>
            </a:r>
          </a:p>
          <a:p>
            <a:pPr>
              <a:lnSpc>
                <a:spcPct val="80000"/>
              </a:lnSpc>
            </a:pPr>
            <a:r>
              <a:rPr lang="ru-RU" sz="1200" dirty="0" smtClean="0"/>
              <a:t>учителем физики </a:t>
            </a:r>
          </a:p>
          <a:p>
            <a:pPr>
              <a:lnSpc>
                <a:spcPct val="80000"/>
              </a:lnSpc>
            </a:pPr>
            <a:r>
              <a:rPr lang="ru-RU" sz="1200" dirty="0" smtClean="0"/>
              <a:t>высшей категории </a:t>
            </a:r>
          </a:p>
          <a:p>
            <a:pPr>
              <a:lnSpc>
                <a:spcPct val="80000"/>
              </a:lnSpc>
            </a:pPr>
            <a:r>
              <a:rPr lang="ru-RU" sz="1200" dirty="0" smtClean="0"/>
              <a:t>Щетининой Т.В.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08351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1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ru-RU" sz="1200" dirty="0" smtClean="0"/>
              <a:t>6.Как с помощью компаса можно определить ток в проводнике?</a:t>
            </a:r>
          </a:p>
          <a:p>
            <a:pPr>
              <a:buFontTx/>
              <a:buNone/>
            </a:pPr>
            <a:endParaRPr lang="ru-RU" sz="1050" dirty="0" smtClean="0"/>
          </a:p>
          <a:p>
            <a:pPr>
              <a:buFontTx/>
              <a:buNone/>
            </a:pPr>
            <a:endParaRPr lang="ru-RU" sz="1050" dirty="0" smtClean="0"/>
          </a:p>
          <a:p>
            <a:pPr>
              <a:buFontTx/>
              <a:buNone/>
            </a:pPr>
            <a:r>
              <a:rPr lang="ru-RU" sz="1050" dirty="0" smtClean="0"/>
              <a:t>Правильный ответ: по вращению стрелки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82556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ru-RU" dirty="0" smtClean="0"/>
              <a:t>7. Из каких материалов можно изготовить магнитную стрелку: дерево, фарфор,  медь, железо, стекло, сталь.</a:t>
            </a:r>
          </a:p>
          <a:p>
            <a:pPr>
              <a:buFontTx/>
              <a:buNone/>
            </a:pPr>
            <a:r>
              <a:rPr lang="ru-RU" dirty="0" smtClean="0"/>
              <a:t>   </a:t>
            </a:r>
          </a:p>
          <a:p>
            <a:pPr>
              <a:buFontTx/>
              <a:buNone/>
            </a:pPr>
            <a:r>
              <a:rPr lang="ru-RU" dirty="0" smtClean="0"/>
              <a:t>                                                            </a:t>
            </a:r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r>
              <a:rPr lang="ru-RU" dirty="0" smtClean="0"/>
              <a:t>                         Правильный ответ: из             </a:t>
            </a:r>
          </a:p>
          <a:p>
            <a:pPr>
              <a:buFontTx/>
              <a:buNone/>
            </a:pPr>
            <a:r>
              <a:rPr lang="ru-RU" dirty="0" smtClean="0"/>
              <a:t>                          железа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117921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200" dirty="0" smtClean="0"/>
              <a:t>8. Южный магнитный полюс притягивается к … полюсу, но отталкивается от … полюса.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200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1100" dirty="0" smtClean="0"/>
              <a:t>Правильный ответ: Северному, Южного.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918326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200" dirty="0" smtClean="0"/>
              <a:t>9. Особый вид материи, отличающийся от вещества и существующий вокруг намагниченных тел называется …. полем.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200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900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900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900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9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1200" dirty="0" smtClean="0"/>
              <a:t>Правильный ответ: магнитным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38785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 План восхождения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737553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dirty="0" smtClean="0"/>
              <a:t> </a:t>
            </a:r>
            <a:r>
              <a:rPr lang="en-US" sz="1400" dirty="0" smtClean="0"/>
              <a:t>II </a:t>
            </a:r>
            <a:r>
              <a:rPr lang="ru-RU" sz="1400" dirty="0" smtClean="0"/>
              <a:t>тур</a:t>
            </a:r>
          </a:p>
          <a:p>
            <a:pPr>
              <a:buFontTx/>
              <a:buNone/>
            </a:pPr>
            <a:r>
              <a:rPr lang="ru-RU" sz="1200" dirty="0" smtClean="0"/>
              <a:t>     «Поиск»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79258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 План восхождения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82044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400" dirty="0" smtClean="0"/>
              <a:t> </a:t>
            </a:r>
            <a:r>
              <a:rPr lang="en-US" sz="1400" dirty="0" smtClean="0"/>
              <a:t>III </a:t>
            </a:r>
            <a:r>
              <a:rPr lang="ru-RU" sz="1400" dirty="0" smtClean="0"/>
              <a:t> тур</a:t>
            </a:r>
          </a:p>
          <a:p>
            <a:pPr algn="ctr">
              <a:buFontTx/>
              <a:buNone/>
            </a:pPr>
            <a:r>
              <a:rPr lang="ru-RU" sz="1200" dirty="0" smtClean="0"/>
              <a:t>«Самый быстрый»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45258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8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1200" dirty="0" smtClean="0"/>
              <a:t>  </a:t>
            </a:r>
            <a:r>
              <a:rPr lang="ru-RU" sz="1200" dirty="0" err="1" smtClean="0"/>
              <a:t>виток+деталь</a:t>
            </a:r>
            <a:r>
              <a:rPr lang="ru-RU" sz="1200" dirty="0" smtClean="0"/>
              <a:t>+ +</a:t>
            </a:r>
            <a:r>
              <a:rPr lang="ru-RU" sz="1200" dirty="0" err="1" smtClean="0"/>
              <a:t>эрг+лес</a:t>
            </a:r>
            <a:endParaRPr lang="ru-RU" sz="1200" dirty="0" smtClean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1200" dirty="0" smtClean="0">
                <a:solidFill>
                  <a:srgbClr val="FF0000"/>
                </a:solidFill>
              </a:rPr>
              <a:t>Букву С не    использовать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900" dirty="0" smtClean="0"/>
              <a:t>Правильный ответ: Электродвигатель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741725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 План восхождения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28651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1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 marL="609600" indent="-609600" algn="ctr">
              <a:buFontTx/>
              <a:buNone/>
            </a:pPr>
            <a:r>
              <a:rPr lang="ru-RU" sz="1800" i="1" dirty="0" smtClean="0">
                <a:latin typeface="Blackadder ITC" pitchFamily="82" charset="0"/>
              </a:rPr>
              <a:t>Цели урока :</a:t>
            </a:r>
          </a:p>
          <a:p>
            <a:pPr marL="609600" indent="-609600">
              <a:buFontTx/>
              <a:buNone/>
            </a:pPr>
            <a:r>
              <a:rPr lang="ru-RU" sz="1200" dirty="0" smtClean="0"/>
              <a:t>1.Развивающая</a:t>
            </a:r>
          </a:p>
          <a:p>
            <a:pPr marL="609600" indent="-609600">
              <a:buFontTx/>
              <a:buNone/>
            </a:pPr>
            <a:endParaRPr lang="ru-RU" sz="1200" dirty="0" smtClean="0"/>
          </a:p>
          <a:p>
            <a:pPr marL="609600" indent="-609600">
              <a:buFontTx/>
              <a:buNone/>
            </a:pPr>
            <a:r>
              <a:rPr lang="ru-RU" sz="1200" dirty="0" smtClean="0"/>
              <a:t>2. Обучающая</a:t>
            </a:r>
          </a:p>
          <a:p>
            <a:pPr marL="609600" indent="-609600">
              <a:buFontTx/>
              <a:buNone/>
            </a:pPr>
            <a:endParaRPr lang="ru-RU" sz="1200" dirty="0" smtClean="0"/>
          </a:p>
          <a:p>
            <a:pPr marL="609600" indent="-609600">
              <a:buFontTx/>
              <a:buNone/>
            </a:pPr>
            <a:r>
              <a:rPr lang="ru-RU" sz="1200" dirty="0" smtClean="0"/>
              <a:t>3. Воспитательная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07563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 </a:t>
            </a:r>
            <a:r>
              <a:rPr lang="en-US" sz="1200" dirty="0" smtClean="0"/>
              <a:t>IV</a:t>
            </a:r>
            <a:r>
              <a:rPr lang="ru-RU" sz="1200" dirty="0" smtClean="0"/>
              <a:t> тур</a:t>
            </a:r>
          </a:p>
          <a:p>
            <a:pPr algn="ctr">
              <a:buFontTx/>
              <a:buNone/>
            </a:pPr>
            <a:r>
              <a:rPr lang="ru-RU" sz="1200" dirty="0" smtClean="0"/>
              <a:t>«Конкурс капитанов»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24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92764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 План восхождения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26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16099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 </a:t>
            </a:r>
            <a:r>
              <a:rPr lang="en-US" sz="1200" dirty="0" smtClean="0"/>
              <a:t>V</a:t>
            </a:r>
            <a:r>
              <a:rPr lang="ru-RU" sz="1200" dirty="0" smtClean="0"/>
              <a:t>  тур</a:t>
            </a:r>
            <a:br>
              <a:rPr lang="ru-RU" sz="1200" dirty="0" smtClean="0"/>
            </a:br>
            <a:r>
              <a:rPr lang="ru-RU" sz="1200" dirty="0" smtClean="0"/>
              <a:t>«Преодолей препятствия»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27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30586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 marL="609600" indent="-609600">
              <a:buFontTx/>
              <a:buAutoNum type="arabicPeriod"/>
            </a:pPr>
            <a:r>
              <a:rPr lang="ru-RU" sz="1200" dirty="0" smtClean="0"/>
              <a:t>Катушка с током имеет магнитные полюсы, что необходимо сделать, чтобы изменить их полярность?</a:t>
            </a:r>
          </a:p>
          <a:p>
            <a:pPr marL="609600" indent="-609600">
              <a:buFontTx/>
              <a:buAutoNum type="arabicPeriod"/>
            </a:pPr>
            <a:r>
              <a:rPr lang="ru-RU" sz="1200" dirty="0" smtClean="0"/>
              <a:t>Имеется электромагнит через который проходит небольшой ток. Как, не увеличивая ток, сделать электромагнит более сильным?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28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436233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ru-RU" dirty="0" smtClean="0"/>
              <a:t>3. Существуют различные по мощности электромагниты. Электромагниты с помощью которых  поднимают машины, металлолом и др. имеют большую мощность, а в медицине используют очень слабые электромагниты. Объясните каким образом можно достичь различия в их мощностях?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29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33044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ru-RU" dirty="0" smtClean="0"/>
              <a:t>4. В пространстве между полюсами магнита влетает </a:t>
            </a:r>
          </a:p>
          <a:p>
            <a:pPr>
              <a:buFontTx/>
              <a:buNone/>
            </a:pPr>
            <a:r>
              <a:rPr lang="ru-RU" dirty="0" smtClean="0"/>
              <a:t>ЭЛЕКТРОН                           ПРОТОН</a:t>
            </a:r>
          </a:p>
          <a:p>
            <a:pPr>
              <a:buFontTx/>
              <a:buNone/>
            </a:pPr>
            <a:r>
              <a:rPr lang="ru-RU" dirty="0" smtClean="0"/>
              <a:t>Как направлена сила , действующая  на частицу со стороны магнитного поля в точке А?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30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53319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44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 lvl="1">
              <a:buFont typeface="Tahoma" pitchFamily="34" charset="0"/>
              <a:buNone/>
            </a:pPr>
            <a:r>
              <a:rPr lang="ru-RU" dirty="0" smtClean="0"/>
              <a:t>5.</a:t>
            </a:r>
            <a:r>
              <a:rPr lang="en-US" dirty="0" smtClean="0"/>
              <a:t> </a:t>
            </a:r>
            <a:r>
              <a:rPr lang="ru-RU" dirty="0" smtClean="0"/>
              <a:t>К одному и тому же полюсу магнитной стрелки поднести стальной стержень поочерёдно разными концами , стрелка в обоих случаях отталкивается , объясните это явление.</a:t>
            </a:r>
          </a:p>
          <a:p>
            <a:pPr lvl="1">
              <a:buFont typeface="Tahoma" pitchFamily="34" charset="0"/>
              <a:buNone/>
            </a:pPr>
            <a:r>
              <a:rPr lang="ru-RU" dirty="0" smtClean="0"/>
              <a:t>6</a:t>
            </a:r>
            <a:r>
              <a:rPr lang="en-US" dirty="0" smtClean="0"/>
              <a:t> </a:t>
            </a:r>
            <a:r>
              <a:rPr lang="ru-RU" dirty="0" smtClean="0"/>
              <a:t>.Прямолинейный проводник с током </a:t>
            </a:r>
            <a:r>
              <a:rPr lang="en-US" dirty="0" smtClean="0"/>
              <a:t>I </a:t>
            </a:r>
            <a:r>
              <a:rPr lang="ru-RU" dirty="0" smtClean="0"/>
              <a:t>расположен на оси кругового тока </a:t>
            </a:r>
            <a:r>
              <a:rPr lang="en-US" dirty="0" smtClean="0"/>
              <a:t>I</a:t>
            </a:r>
            <a:r>
              <a:rPr lang="en-US" baseline="-25000" dirty="0" smtClean="0"/>
              <a:t>1  . </a:t>
            </a:r>
            <a:endParaRPr lang="ru-RU" baseline="-25000" dirty="0" smtClean="0"/>
          </a:p>
          <a:p>
            <a:pPr lvl="1">
              <a:buFont typeface="Tahoma" pitchFamily="34" charset="0"/>
              <a:buNone/>
            </a:pPr>
            <a:r>
              <a:rPr lang="ru-RU" dirty="0" smtClean="0"/>
              <a:t>Найти силу взаимодействия этих двух токов.</a:t>
            </a:r>
          </a:p>
          <a:p>
            <a:pPr lvl="1">
              <a:buFont typeface="Tahoma" pitchFamily="34" charset="0"/>
              <a:buNone/>
            </a:pPr>
            <a:r>
              <a:rPr lang="ru-RU" dirty="0" smtClean="0"/>
              <a:t> 7. Как известно два параллельных проводника с током одинакового направления притягиваются. Почему же два параллельных пучка электронных лучей одинакового направления отталкиваются, ведь эти лучи тоже являются током?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31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906444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 План восхождения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32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068097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VI</a:t>
            </a:r>
            <a:r>
              <a:rPr lang="ru-RU" sz="1200" dirty="0" smtClean="0"/>
              <a:t>  тур          « Найди дорогу»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33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3600549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 План восхождения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36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99182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 План восхождения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3733560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Литература</a:t>
            </a:r>
          </a:p>
          <a:p>
            <a:pPr>
              <a:lnSpc>
                <a:spcPct val="90000"/>
              </a:lnSpc>
            </a:pPr>
            <a:r>
              <a:rPr lang="ru-RU" sz="1200" dirty="0" smtClean="0"/>
              <a:t>Физические викторины. </a:t>
            </a:r>
            <a:r>
              <a:rPr lang="ru-RU" sz="1200" dirty="0" err="1" smtClean="0"/>
              <a:t>Б.Ф.Билимович</a:t>
            </a:r>
            <a:r>
              <a:rPr lang="ru-RU" sz="1200" dirty="0" smtClean="0"/>
              <a:t> 1977</a:t>
            </a:r>
          </a:p>
          <a:p>
            <a:pPr>
              <a:lnSpc>
                <a:spcPct val="90000"/>
              </a:lnSpc>
            </a:pPr>
            <a:r>
              <a:rPr lang="ru-RU" sz="1200" dirty="0" smtClean="0"/>
              <a:t>Как подготовить и провести открытый урок   М.М. Поташник, М.В. Левит   2003.</a:t>
            </a:r>
          </a:p>
          <a:p>
            <a:pPr>
              <a:lnSpc>
                <a:spcPct val="90000"/>
              </a:lnSpc>
            </a:pPr>
            <a:r>
              <a:rPr lang="ru-RU" sz="1200" dirty="0" smtClean="0"/>
              <a:t>Мир физики в художественной литературе  С.А. Тихомиров, И.А. Богородицкая 1988</a:t>
            </a:r>
          </a:p>
          <a:p>
            <a:pPr>
              <a:lnSpc>
                <a:spcPct val="90000"/>
              </a:lnSpc>
            </a:pPr>
            <a:r>
              <a:rPr lang="ru-RU" sz="1200" dirty="0" smtClean="0"/>
              <a:t>Урок физики в современной школе </a:t>
            </a:r>
            <a:r>
              <a:rPr lang="ru-RU" sz="1200" dirty="0" err="1" smtClean="0"/>
              <a:t>Э.М.Браверман</a:t>
            </a:r>
            <a:r>
              <a:rPr lang="ru-RU" sz="1200" dirty="0" smtClean="0"/>
              <a:t> 1993</a:t>
            </a:r>
          </a:p>
          <a:p>
            <a:pPr>
              <a:lnSpc>
                <a:spcPct val="90000"/>
              </a:lnSpc>
            </a:pPr>
            <a:r>
              <a:rPr lang="ru-RU" sz="1200" dirty="0" smtClean="0"/>
              <a:t>Дидактический материал по физике в 7-8 классах  Н.А. </a:t>
            </a:r>
            <a:r>
              <a:rPr lang="ru-RU" sz="1200" dirty="0" err="1" smtClean="0"/>
              <a:t>Радина</a:t>
            </a:r>
            <a:r>
              <a:rPr lang="ru-RU" sz="1200" dirty="0" smtClean="0"/>
              <a:t> 1991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38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586313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0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ru-RU" sz="1200" dirty="0" smtClean="0"/>
              <a:t>1. Что называют электромагнитом 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39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874751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ru-RU" sz="1200" dirty="0" smtClean="0"/>
              <a:t>2. Полюса магнита – это …… .  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40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0570118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05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ru-RU" sz="1200" dirty="0" smtClean="0"/>
              <a:t>3. Какие линии называют магнитными силовыми линиями?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41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5573723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05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ru-RU" sz="1200" dirty="0" smtClean="0"/>
              <a:t>4. Сформулируйте первое правило правой руки.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42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5466807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05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ru-RU" sz="1200" dirty="0" smtClean="0"/>
              <a:t>5. Сформулируйте второе правило правой руки.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43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019782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05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ru-RU" sz="1200" dirty="0" smtClean="0"/>
              <a:t>6. Сформулируйте правило левой руки.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44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955291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05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ru-RU" sz="1200" dirty="0" smtClean="0"/>
              <a:t>7. </a:t>
            </a:r>
            <a:r>
              <a:rPr lang="ru-RU" sz="1200" smtClean="0"/>
              <a:t>Что называется электромагнитной индукцией?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45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20634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dirty="0" smtClean="0"/>
              <a:t> I </a:t>
            </a:r>
            <a:r>
              <a:rPr lang="ru-RU" sz="1400" dirty="0" smtClean="0"/>
              <a:t> тур</a:t>
            </a:r>
          </a:p>
          <a:p>
            <a:pPr>
              <a:buFontTx/>
              <a:buNone/>
            </a:pPr>
            <a:r>
              <a:rPr lang="ru-RU" sz="1200" dirty="0" smtClean="0"/>
              <a:t>Проверь себя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59540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05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sz="1200" dirty="0" smtClean="0"/>
              <a:t>Между проводниками с током возникают силы взаимодействия.      Как эти силы называются?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1200" dirty="0" smtClean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900" dirty="0" smtClean="0"/>
              <a:t>Правильный ответ: магнитные силы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900" dirty="0" smtClean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83338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12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1200" dirty="0" smtClean="0"/>
              <a:t>2. Магнитная стрелка имеет два полюса: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200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1200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 smtClean="0"/>
              <a:t>Правильный ответ: северный и южный полюса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20635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1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200" dirty="0" smtClean="0"/>
              <a:t>3.Магнитное поле существует вокруг любого проводника с током, т. е.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200" dirty="0" smtClean="0"/>
              <a:t> вокруг …………  электрических зарядов.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200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1200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 smtClean="0"/>
              <a:t>Правильный ответ: подвижных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277333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ru-RU" dirty="0" smtClean="0"/>
              <a:t>4. Вокруг неподвижных электрических зарядов существует только………. поле.</a:t>
            </a:r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r>
              <a:rPr lang="ru-RU" dirty="0" smtClean="0"/>
              <a:t>Правильный ответ: электрическое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03979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r>
              <a:rPr lang="ru-RU" dirty="0" smtClean="0"/>
              <a:t>5. Вокруг движущихся зарядов существует ……… поле.</a:t>
            </a:r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r>
              <a:rPr lang="ru-RU" dirty="0" smtClean="0"/>
              <a:t>Правильный ответ: магнитное</a:t>
            </a:r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9C176-EC10-458B-9C04-726CCAECF41A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8492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2292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FE0935D-9D17-406D-855D-145AD50FB0C1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735E2-074C-4277-9950-22C5753F8957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D946D-5CD9-4EBA-BCCE-EE56E743A82E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2E51D3-E829-4FA6-BBDA-EA75DD3E313E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4EAF7-62D9-4F57-A0C6-03218F7EDC58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F469EE-647D-4E09-8D55-F7AE4E2BE6E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E0AA4B-1AE8-453A-AD52-0756C65ACAE2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B7EC09-73D8-4475-9386-A7DBB37C3806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555B9-4830-4E0C-B181-4A677AD670B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D3117-D883-4121-BF42-ECB9D063D8E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CE712D-1926-419F-8040-48343C77C8E2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9E3E146F-0535-4D7C-8994-7BE36A40BAE7}" type="slidenum">
              <a:rPr lang="ru-RU"/>
              <a:pPr/>
              <a:t>‹№›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slow">
    <p:newsflash/>
  </p:transition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44.xml"/><Relationship Id="rId3" Type="http://schemas.openxmlformats.org/officeDocument/2006/relationships/slide" Target="slide39.xml"/><Relationship Id="rId7" Type="http://schemas.openxmlformats.org/officeDocument/2006/relationships/slide" Target="slide43.xml"/><Relationship Id="rId2" Type="http://schemas.openxmlformats.org/officeDocument/2006/relationships/hyperlink" Target="&#1044;&#1086;&#1082;&#1091;&#1084;&#1077;&#1085;&#1090;%20Microsoft%20Word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41.xml"/><Relationship Id="rId4" Type="http://schemas.openxmlformats.org/officeDocument/2006/relationships/slide" Target="slide40.xml"/><Relationship Id="rId9" Type="http://schemas.openxmlformats.org/officeDocument/2006/relationships/slide" Target="slide4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438400"/>
            <a:ext cx="7772400" cy="1431925"/>
          </a:xfrm>
        </p:spPr>
        <p:txBody>
          <a:bodyPr/>
          <a:lstStyle/>
          <a:p>
            <a:r>
              <a:rPr lang="ru-RU" sz="9600" b="1" i="1" dirty="0"/>
              <a:t>Магнитные явления</a:t>
            </a:r>
            <a:r>
              <a:rPr lang="ru-RU" sz="4000" dirty="0"/>
              <a:t> 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257800" y="5105400"/>
            <a:ext cx="38862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dirty="0"/>
              <a:t>Работа выполнена </a:t>
            </a:r>
          </a:p>
          <a:p>
            <a:pPr>
              <a:lnSpc>
                <a:spcPct val="80000"/>
              </a:lnSpc>
            </a:pPr>
            <a:r>
              <a:rPr lang="ru-RU" sz="2800" dirty="0"/>
              <a:t>учителем физики </a:t>
            </a:r>
          </a:p>
          <a:p>
            <a:pPr>
              <a:lnSpc>
                <a:spcPct val="80000"/>
              </a:lnSpc>
            </a:pPr>
            <a:r>
              <a:rPr lang="ru-RU" sz="2800" dirty="0"/>
              <a:t>высшей категории </a:t>
            </a:r>
          </a:p>
          <a:p>
            <a:pPr>
              <a:lnSpc>
                <a:spcPct val="80000"/>
              </a:lnSpc>
            </a:pPr>
            <a:r>
              <a:rPr lang="ru-RU" sz="2800" dirty="0"/>
              <a:t>Щетининой Т.В.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638800"/>
          </a:xfrm>
        </p:spPr>
        <p:txBody>
          <a:bodyPr/>
          <a:lstStyle/>
          <a:p>
            <a:pPr>
              <a:buFontTx/>
              <a:buNone/>
            </a:pPr>
            <a:r>
              <a:rPr lang="ru-RU" sz="4800" dirty="0"/>
              <a:t>6.Как с помощью компаса можно определить ток в проводнике?</a:t>
            </a:r>
          </a:p>
          <a:p>
            <a:pPr>
              <a:buFontTx/>
              <a:buNone/>
            </a:pPr>
            <a:endParaRPr lang="ru-RU" sz="4000" dirty="0"/>
          </a:p>
          <a:p>
            <a:pPr>
              <a:buFontTx/>
              <a:buNone/>
            </a:pPr>
            <a:endParaRPr lang="ru-RU" sz="4000" dirty="0"/>
          </a:p>
          <a:p>
            <a:pPr>
              <a:buFontTx/>
              <a:buNone/>
            </a:pPr>
            <a:r>
              <a:rPr lang="ru-RU" sz="4000" dirty="0"/>
              <a:t>Правильный ответ: по вращению стрелки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5410200" y="5943600"/>
            <a:ext cx="28194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 8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"/>
            <a:ext cx="8229600" cy="5867400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7. Из каких материалов можно изготовить магнитную стрелку: дерево, фарфор,  медь, железо, стекло, сталь.</a:t>
            </a:r>
          </a:p>
          <a:p>
            <a:pPr>
              <a:buFontTx/>
              <a:buNone/>
            </a:pPr>
            <a:r>
              <a:rPr lang="ru-RU" dirty="0"/>
              <a:t>   </a:t>
            </a:r>
          </a:p>
          <a:p>
            <a:pPr>
              <a:buFontTx/>
              <a:buNone/>
            </a:pPr>
            <a:r>
              <a:rPr lang="ru-RU" dirty="0"/>
              <a:t>                                                            </a:t>
            </a:r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r>
              <a:rPr lang="ru-RU" dirty="0"/>
              <a:t>                         Правильный ответ: из             </a:t>
            </a:r>
          </a:p>
          <a:p>
            <a:pPr>
              <a:buFontTx/>
              <a:buNone/>
            </a:pPr>
            <a:r>
              <a:rPr lang="ru-RU" dirty="0"/>
              <a:t>                          железа</a:t>
            </a:r>
          </a:p>
        </p:txBody>
      </p:sp>
      <p:pic>
        <p:nvPicPr>
          <p:cNvPr id="40964" name="Picture 4" descr="j02919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819400"/>
            <a:ext cx="2847975" cy="3014663"/>
          </a:xfrm>
          <a:prstGeom prst="rect">
            <a:avLst/>
          </a:prstGeom>
          <a:noFill/>
        </p:spPr>
      </p:pic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6019800" y="5791200"/>
            <a:ext cx="25146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 9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57150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4400" dirty="0"/>
              <a:t>8. Южный магнитный полюс притягивается к … полюсу, но отталкивается от … полюса.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4400" dirty="0"/>
          </a:p>
          <a:p>
            <a:pPr>
              <a:lnSpc>
                <a:spcPct val="80000"/>
              </a:lnSpc>
              <a:buFontTx/>
              <a:buNone/>
            </a:pPr>
            <a:endParaRPr lang="ru-RU" sz="1800" dirty="0"/>
          </a:p>
          <a:p>
            <a:pPr>
              <a:lnSpc>
                <a:spcPct val="80000"/>
              </a:lnSpc>
              <a:buFontTx/>
              <a:buNone/>
            </a:pPr>
            <a:endParaRPr lang="ru-RU" sz="1800" dirty="0"/>
          </a:p>
          <a:p>
            <a:pPr>
              <a:lnSpc>
                <a:spcPct val="80000"/>
              </a:lnSpc>
              <a:buFontTx/>
              <a:buNone/>
            </a:pPr>
            <a:endParaRPr lang="ru-RU" sz="1800" dirty="0"/>
          </a:p>
          <a:p>
            <a:pPr>
              <a:lnSpc>
                <a:spcPct val="80000"/>
              </a:lnSpc>
              <a:buFontTx/>
              <a:buNone/>
            </a:pPr>
            <a:endParaRPr lang="ru-RU" sz="1800" dirty="0"/>
          </a:p>
          <a:p>
            <a:pPr>
              <a:lnSpc>
                <a:spcPct val="80000"/>
              </a:lnSpc>
              <a:buFontTx/>
              <a:buNone/>
            </a:pPr>
            <a:endParaRPr lang="ru-RU" sz="1800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4000" dirty="0"/>
              <a:t>Правильный ответ: Северному, Южного.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5562600" y="5943600"/>
            <a:ext cx="29718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 10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57150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4000" dirty="0"/>
              <a:t>9. Особый вид материи, отличающийся от вещества и существующий вокруг намагниченных тел называется …. полем.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4000" dirty="0"/>
          </a:p>
          <a:p>
            <a:pPr>
              <a:lnSpc>
                <a:spcPct val="80000"/>
              </a:lnSpc>
              <a:buFontTx/>
              <a:buNone/>
            </a:pPr>
            <a:endParaRPr lang="ru-RU" sz="2400" dirty="0"/>
          </a:p>
          <a:p>
            <a:pPr>
              <a:lnSpc>
                <a:spcPct val="80000"/>
              </a:lnSpc>
              <a:buFontTx/>
              <a:buNone/>
            </a:pPr>
            <a:endParaRPr lang="ru-RU" sz="2400" dirty="0"/>
          </a:p>
          <a:p>
            <a:pPr>
              <a:lnSpc>
                <a:spcPct val="80000"/>
              </a:lnSpc>
              <a:buFontTx/>
              <a:buNone/>
            </a:pPr>
            <a:endParaRPr lang="ru-RU" sz="2400" dirty="0"/>
          </a:p>
          <a:p>
            <a:pPr>
              <a:lnSpc>
                <a:spcPct val="80000"/>
              </a:lnSpc>
              <a:buFontTx/>
              <a:buNone/>
            </a:pPr>
            <a:endParaRPr lang="ru-RU" sz="2400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4000" dirty="0"/>
              <a:t>Правильный ответ: магнитным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5791200" y="6096000"/>
            <a:ext cx="28956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 11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546100"/>
          </a:xfrm>
        </p:spPr>
        <p:txBody>
          <a:bodyPr/>
          <a:lstStyle/>
          <a:p>
            <a:r>
              <a:rPr lang="ru-RU" sz="4000" dirty="0"/>
              <a:t>             План восхождения</a:t>
            </a:r>
          </a:p>
        </p:txBody>
      </p:sp>
      <p:sp>
        <p:nvSpPr>
          <p:cNvPr id="51204" name="WordArt 4"/>
          <p:cNvSpPr>
            <a:spLocks noChangeArrowheads="1" noChangeShapeType="1" noTextEdit="1"/>
          </p:cNvSpPr>
          <p:nvPr/>
        </p:nvSpPr>
        <p:spPr bwMode="auto">
          <a:xfrm>
            <a:off x="2133600" y="4572000"/>
            <a:ext cx="10382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II </a:t>
            </a: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тур</a:t>
            </a:r>
          </a:p>
        </p:txBody>
      </p:sp>
      <p:sp>
        <p:nvSpPr>
          <p:cNvPr id="51205" name="WordArt 5"/>
          <p:cNvSpPr>
            <a:spLocks noChangeArrowheads="1" noChangeShapeType="1" noTextEdit="1"/>
          </p:cNvSpPr>
          <p:nvPr/>
        </p:nvSpPr>
        <p:spPr bwMode="auto">
          <a:xfrm>
            <a:off x="3352800" y="3835400"/>
            <a:ext cx="11525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III </a:t>
            </a: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тур</a:t>
            </a:r>
          </a:p>
        </p:txBody>
      </p:sp>
      <p:sp>
        <p:nvSpPr>
          <p:cNvPr id="51206" name="WordArt 6"/>
          <p:cNvSpPr>
            <a:spLocks noChangeArrowheads="1" noChangeShapeType="1" noTextEdit="1"/>
          </p:cNvSpPr>
          <p:nvPr/>
        </p:nvSpPr>
        <p:spPr bwMode="auto">
          <a:xfrm>
            <a:off x="4343400" y="3136900"/>
            <a:ext cx="13525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IV  </a:t>
            </a: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тур</a:t>
            </a:r>
          </a:p>
        </p:txBody>
      </p:sp>
      <p:sp>
        <p:nvSpPr>
          <p:cNvPr id="51207" name="WordArt 7"/>
          <p:cNvSpPr>
            <a:spLocks noChangeArrowheads="1" noChangeShapeType="1" noTextEdit="1"/>
          </p:cNvSpPr>
          <p:nvPr/>
        </p:nvSpPr>
        <p:spPr bwMode="auto">
          <a:xfrm>
            <a:off x="5638800" y="2438400"/>
            <a:ext cx="11144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V </a:t>
            </a: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тур</a:t>
            </a:r>
          </a:p>
        </p:txBody>
      </p:sp>
      <p:pic>
        <p:nvPicPr>
          <p:cNvPr id="51208" name="Picture 8" descr="j02513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5334000"/>
            <a:ext cx="839788" cy="846138"/>
          </a:xfrm>
          <a:prstGeom prst="rect">
            <a:avLst/>
          </a:prstGeom>
          <a:noFill/>
        </p:spPr>
      </p:pic>
      <p:sp>
        <p:nvSpPr>
          <p:cNvPr id="51209" name="AutoShape 9"/>
          <p:cNvSpPr>
            <a:spLocks noChangeArrowheads="1"/>
          </p:cNvSpPr>
          <p:nvPr/>
        </p:nvSpPr>
        <p:spPr bwMode="auto">
          <a:xfrm>
            <a:off x="381000" y="4876800"/>
            <a:ext cx="457200" cy="495300"/>
          </a:xfrm>
          <a:prstGeom prst="flowChartPunchedTape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10" name="Line 10"/>
          <p:cNvSpPr>
            <a:spLocks noChangeShapeType="1"/>
          </p:cNvSpPr>
          <p:nvPr/>
        </p:nvSpPr>
        <p:spPr bwMode="auto">
          <a:xfrm>
            <a:off x="381000" y="5029200"/>
            <a:ext cx="0" cy="11430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11" name="Line 11"/>
          <p:cNvSpPr>
            <a:spLocks noChangeShapeType="1"/>
          </p:cNvSpPr>
          <p:nvPr/>
        </p:nvSpPr>
        <p:spPr bwMode="auto">
          <a:xfrm>
            <a:off x="1447800" y="5699125"/>
            <a:ext cx="0" cy="4572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12" name="Line 12"/>
          <p:cNvSpPr>
            <a:spLocks noChangeShapeType="1"/>
          </p:cNvSpPr>
          <p:nvPr/>
        </p:nvSpPr>
        <p:spPr bwMode="auto">
          <a:xfrm>
            <a:off x="1447800" y="5699125"/>
            <a:ext cx="9906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13" name="Line 13"/>
          <p:cNvSpPr>
            <a:spLocks noChangeShapeType="1"/>
          </p:cNvSpPr>
          <p:nvPr/>
        </p:nvSpPr>
        <p:spPr bwMode="auto">
          <a:xfrm flipV="1">
            <a:off x="2438400" y="5153025"/>
            <a:ext cx="0" cy="5334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14" name="Line 14"/>
          <p:cNvSpPr>
            <a:spLocks noChangeShapeType="1"/>
          </p:cNvSpPr>
          <p:nvPr/>
        </p:nvSpPr>
        <p:spPr bwMode="auto">
          <a:xfrm>
            <a:off x="2438400" y="5153025"/>
            <a:ext cx="9906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15" name="Line 15"/>
          <p:cNvSpPr>
            <a:spLocks noChangeShapeType="1"/>
          </p:cNvSpPr>
          <p:nvPr/>
        </p:nvSpPr>
        <p:spPr bwMode="auto">
          <a:xfrm flipV="1">
            <a:off x="3429000" y="44450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16" name="Line 16"/>
          <p:cNvSpPr>
            <a:spLocks noChangeShapeType="1"/>
          </p:cNvSpPr>
          <p:nvPr/>
        </p:nvSpPr>
        <p:spPr bwMode="auto">
          <a:xfrm>
            <a:off x="3352800" y="4445000"/>
            <a:ext cx="10668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17" name="Line 17"/>
          <p:cNvSpPr>
            <a:spLocks noChangeShapeType="1"/>
          </p:cNvSpPr>
          <p:nvPr/>
        </p:nvSpPr>
        <p:spPr bwMode="auto">
          <a:xfrm flipV="1">
            <a:off x="4419600" y="36703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18" name="Line 18"/>
          <p:cNvSpPr>
            <a:spLocks noChangeShapeType="1"/>
          </p:cNvSpPr>
          <p:nvPr/>
        </p:nvSpPr>
        <p:spPr bwMode="auto">
          <a:xfrm>
            <a:off x="4343400" y="3644900"/>
            <a:ext cx="12954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19" name="Line 19"/>
          <p:cNvSpPr>
            <a:spLocks noChangeShapeType="1"/>
          </p:cNvSpPr>
          <p:nvPr/>
        </p:nvSpPr>
        <p:spPr bwMode="auto">
          <a:xfrm flipV="1">
            <a:off x="5638800" y="30480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20" name="Line 20"/>
          <p:cNvSpPr>
            <a:spLocks noChangeShapeType="1"/>
          </p:cNvSpPr>
          <p:nvPr/>
        </p:nvSpPr>
        <p:spPr bwMode="auto">
          <a:xfrm>
            <a:off x="5562600" y="3035300"/>
            <a:ext cx="12954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21" name="WordArt 21"/>
          <p:cNvSpPr>
            <a:spLocks noChangeArrowheads="1" noChangeShapeType="1" noTextEdit="1"/>
          </p:cNvSpPr>
          <p:nvPr/>
        </p:nvSpPr>
        <p:spPr bwMode="auto">
          <a:xfrm>
            <a:off x="6553200" y="1892300"/>
            <a:ext cx="1447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VI  </a:t>
            </a: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тур</a:t>
            </a:r>
          </a:p>
        </p:txBody>
      </p:sp>
      <p:sp>
        <p:nvSpPr>
          <p:cNvPr id="51222" name="Line 22"/>
          <p:cNvSpPr>
            <a:spLocks noChangeShapeType="1"/>
          </p:cNvSpPr>
          <p:nvPr/>
        </p:nvSpPr>
        <p:spPr bwMode="auto">
          <a:xfrm flipV="1">
            <a:off x="6858000" y="2425700"/>
            <a:ext cx="0" cy="6096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23" name="Line 23"/>
          <p:cNvSpPr>
            <a:spLocks noChangeShapeType="1"/>
          </p:cNvSpPr>
          <p:nvPr/>
        </p:nvSpPr>
        <p:spPr bwMode="auto">
          <a:xfrm>
            <a:off x="6858000" y="2438400"/>
            <a:ext cx="10668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24" name="Line 24"/>
          <p:cNvSpPr>
            <a:spLocks noChangeShapeType="1"/>
          </p:cNvSpPr>
          <p:nvPr/>
        </p:nvSpPr>
        <p:spPr bwMode="auto">
          <a:xfrm flipV="1">
            <a:off x="7924800" y="17399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25" name="Line 25"/>
          <p:cNvSpPr>
            <a:spLocks noChangeShapeType="1"/>
          </p:cNvSpPr>
          <p:nvPr/>
        </p:nvSpPr>
        <p:spPr bwMode="auto">
          <a:xfrm>
            <a:off x="7924800" y="1739900"/>
            <a:ext cx="9144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27" name="Line 27"/>
          <p:cNvSpPr>
            <a:spLocks noChangeShapeType="1"/>
          </p:cNvSpPr>
          <p:nvPr/>
        </p:nvSpPr>
        <p:spPr bwMode="auto">
          <a:xfrm flipV="1">
            <a:off x="8458200" y="381000"/>
            <a:ext cx="0" cy="137160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28" name="AutoShape 28"/>
          <p:cNvSpPr>
            <a:spLocks noChangeArrowheads="1"/>
          </p:cNvSpPr>
          <p:nvPr/>
        </p:nvSpPr>
        <p:spPr bwMode="auto">
          <a:xfrm>
            <a:off x="7239000" y="304800"/>
            <a:ext cx="1219200" cy="838200"/>
          </a:xfrm>
          <a:prstGeom prst="flowChartPunchedTape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29" name="Text Box 29"/>
          <p:cNvSpPr txBox="1">
            <a:spLocks noChangeArrowheads="1"/>
          </p:cNvSpPr>
          <p:nvPr/>
        </p:nvSpPr>
        <p:spPr bwMode="auto">
          <a:xfrm>
            <a:off x="7315200" y="381000"/>
            <a:ext cx="152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chemeClr val="hlink"/>
                </a:solidFill>
              </a:rPr>
              <a:t>Страна знаний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10916E-6 C 0.01128 -0.00532 0.02465 0.00023 0.03698 -0.00185 C 0.04409 -0.00509 0.04357 -0.01341 0.04514 -0.02197 C 0.04566 -0.03353 0.04652 -0.0451 0.04652 -0.05666 C 0.04652 -0.06545 0.04323 -0.07331 0.04652 -0.0821 C 0.04948 -0.08996 0.0592 -0.08695 0.0658 -0.08765 C 0.08003 -0.08649 0.1 -0.08811 0.11371 -0.0821 C 0.11198 -0.07493 0.11232 -0.0784 0.11232 -0.07123 " pathEditMode="relative" rAng="0" ptsTypes="fffffffA">
                                      <p:cBhvr>
                                        <p:cTn id="11" dur="20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0" y="-45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1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1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1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1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1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1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1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1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1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1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1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1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1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1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1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1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1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1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51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1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1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1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3000"/>
                            </p:stCondLst>
                            <p:childTnLst>
                              <p:par>
                                <p:cTn id="1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1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1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2" dur="2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4" grpId="0" animBg="1"/>
      <p:bldP spid="51205" grpId="0" animBg="1"/>
      <p:bldP spid="51206" grpId="0" animBg="1"/>
      <p:bldP spid="51207" grpId="0" animBg="1"/>
      <p:bldP spid="51209" grpId="0" animBg="1"/>
      <p:bldP spid="51210" grpId="0" animBg="1"/>
      <p:bldP spid="51211" grpId="0" animBg="1"/>
      <p:bldP spid="51212" grpId="0" animBg="1"/>
      <p:bldP spid="51213" grpId="0" animBg="1"/>
      <p:bldP spid="51214" grpId="0" animBg="1"/>
      <p:bldP spid="51215" grpId="0" animBg="1"/>
      <p:bldP spid="51216" grpId="0" animBg="1"/>
      <p:bldP spid="51217" grpId="0" animBg="1"/>
      <p:bldP spid="51218" grpId="0" animBg="1"/>
      <p:bldP spid="51219" grpId="0" animBg="1"/>
      <p:bldP spid="51220" grpId="0" animBg="1"/>
      <p:bldP spid="51221" grpId="0" animBg="1"/>
      <p:bldP spid="51222" grpId="0" animBg="1"/>
      <p:bldP spid="51224" grpId="0" animBg="1"/>
      <p:bldP spid="51225" grpId="0" animBg="1"/>
      <p:bldP spid="51227" grpId="0" animBg="1"/>
      <p:bldP spid="51228" grpId="0" animBg="1"/>
      <p:bldP spid="51229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9600" dirty="0"/>
              <a:t>      </a:t>
            </a:r>
            <a:r>
              <a:rPr lang="en-US" sz="9600" dirty="0"/>
              <a:t>II </a:t>
            </a:r>
            <a:r>
              <a:rPr lang="ru-RU" sz="9600" dirty="0"/>
              <a:t>тур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1447800"/>
          </a:xfrm>
        </p:spPr>
        <p:txBody>
          <a:bodyPr/>
          <a:lstStyle/>
          <a:p>
            <a:pPr>
              <a:buFontTx/>
              <a:buNone/>
            </a:pPr>
            <a:r>
              <a:rPr lang="ru-RU" sz="8800" dirty="0"/>
              <a:t>     «Поиск»</a:t>
            </a:r>
          </a:p>
        </p:txBody>
      </p:sp>
      <p:pic>
        <p:nvPicPr>
          <p:cNvPr id="7172" name="Picture 4" descr="j01953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505200"/>
            <a:ext cx="2989263" cy="3052763"/>
          </a:xfrm>
          <a:prstGeom prst="rect">
            <a:avLst/>
          </a:prstGeom>
          <a:noFill/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6400800" y="6324600"/>
            <a:ext cx="25146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 12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71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300" y="304800"/>
            <a:ext cx="2533650" cy="2238375"/>
          </a:xfrm>
          <a:prstGeom prst="rect">
            <a:avLst/>
          </a:prstGeom>
          <a:noFill/>
        </p:spPr>
      </p:pic>
      <p:sp>
        <p:nvSpPr>
          <p:cNvPr id="44039" name="Line 7"/>
          <p:cNvSpPr>
            <a:spLocks noChangeShapeType="1"/>
          </p:cNvSpPr>
          <p:nvPr/>
        </p:nvSpPr>
        <p:spPr bwMode="auto">
          <a:xfrm>
            <a:off x="2527300" y="1447800"/>
            <a:ext cx="4572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4404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495800"/>
            <a:ext cx="2495550" cy="1924050"/>
          </a:xfrm>
          <a:prstGeom prst="rect">
            <a:avLst/>
          </a:prstGeom>
          <a:noFill/>
        </p:spPr>
      </p:pic>
      <p:sp>
        <p:nvSpPr>
          <p:cNvPr id="44041" name="Line 9"/>
          <p:cNvSpPr>
            <a:spLocks noChangeShapeType="1"/>
          </p:cNvSpPr>
          <p:nvPr/>
        </p:nvSpPr>
        <p:spPr bwMode="auto">
          <a:xfrm flipH="1">
            <a:off x="7543800" y="5486400"/>
            <a:ext cx="4572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4404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2425700"/>
            <a:ext cx="2705100" cy="2162175"/>
          </a:xfrm>
          <a:prstGeom prst="rect">
            <a:avLst/>
          </a:prstGeom>
          <a:noFill/>
        </p:spPr>
      </p:pic>
      <p:sp>
        <p:nvSpPr>
          <p:cNvPr id="44043" name="Line 11"/>
          <p:cNvSpPr>
            <a:spLocks noChangeShapeType="1"/>
          </p:cNvSpPr>
          <p:nvPr/>
        </p:nvSpPr>
        <p:spPr bwMode="auto">
          <a:xfrm flipV="1">
            <a:off x="4724400" y="2501900"/>
            <a:ext cx="0" cy="304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44044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4495800"/>
            <a:ext cx="2552700" cy="2076450"/>
          </a:xfrm>
          <a:prstGeom prst="rect">
            <a:avLst/>
          </a:prstGeom>
          <a:noFill/>
        </p:spPr>
      </p:pic>
      <p:sp>
        <p:nvSpPr>
          <p:cNvPr id="44045" name="Line 13"/>
          <p:cNvSpPr>
            <a:spLocks noChangeShapeType="1"/>
          </p:cNvSpPr>
          <p:nvPr/>
        </p:nvSpPr>
        <p:spPr bwMode="auto">
          <a:xfrm>
            <a:off x="1905000" y="4495800"/>
            <a:ext cx="0" cy="304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44046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0"/>
            <a:ext cx="2078038" cy="2486025"/>
          </a:xfrm>
          <a:prstGeom prst="rect">
            <a:avLst/>
          </a:prstGeom>
          <a:noFill/>
        </p:spPr>
      </p:pic>
      <p:sp>
        <p:nvSpPr>
          <p:cNvPr id="44047" name="Line 15"/>
          <p:cNvSpPr>
            <a:spLocks noChangeShapeType="1"/>
          </p:cNvSpPr>
          <p:nvPr/>
        </p:nvSpPr>
        <p:spPr bwMode="auto">
          <a:xfrm>
            <a:off x="6705600" y="-228600"/>
            <a:ext cx="0" cy="4572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48" name="Text Box 16"/>
          <p:cNvSpPr txBox="1">
            <a:spLocks noChangeArrowheads="1"/>
          </p:cNvSpPr>
          <p:nvPr/>
        </p:nvSpPr>
        <p:spPr bwMode="auto">
          <a:xfrm>
            <a:off x="5638800" y="6477000"/>
            <a:ext cx="32766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 13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9" grpId="0" animBg="1"/>
      <p:bldP spid="44041" grpId="0" animBg="1"/>
      <p:bldP spid="44043" grpId="0" animBg="1"/>
      <p:bldP spid="44045" grpId="0" animBg="1"/>
      <p:bldP spid="4404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Line 6"/>
          <p:cNvSpPr>
            <a:spLocks noChangeShapeType="1"/>
          </p:cNvSpPr>
          <p:nvPr/>
        </p:nvSpPr>
        <p:spPr bwMode="auto">
          <a:xfrm>
            <a:off x="6172200" y="32004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5065" name="Line 9"/>
          <p:cNvSpPr>
            <a:spLocks noChangeShapeType="1"/>
          </p:cNvSpPr>
          <p:nvPr/>
        </p:nvSpPr>
        <p:spPr bwMode="auto">
          <a:xfrm>
            <a:off x="3352800" y="32004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5073" name="Rectangle 17"/>
          <p:cNvSpPr>
            <a:spLocks noChangeArrowheads="1"/>
          </p:cNvSpPr>
          <p:nvPr/>
        </p:nvSpPr>
        <p:spPr bwMode="auto">
          <a:xfrm>
            <a:off x="1752600" y="5410200"/>
            <a:ext cx="5334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5092" name="Picture 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838200"/>
            <a:ext cx="7620000" cy="5235575"/>
          </a:xfrm>
          <a:prstGeom prst="rect">
            <a:avLst/>
          </a:prstGeom>
          <a:noFill/>
        </p:spPr>
      </p:pic>
      <p:sp>
        <p:nvSpPr>
          <p:cNvPr id="45093" name="Text Box 37"/>
          <p:cNvSpPr txBox="1">
            <a:spLocks noChangeArrowheads="1"/>
          </p:cNvSpPr>
          <p:nvPr/>
        </p:nvSpPr>
        <p:spPr bwMode="auto">
          <a:xfrm>
            <a:off x="5715000" y="6172200"/>
            <a:ext cx="31242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 14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5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546100"/>
          </a:xfrm>
        </p:spPr>
        <p:txBody>
          <a:bodyPr/>
          <a:lstStyle/>
          <a:p>
            <a:r>
              <a:rPr lang="ru-RU" sz="4000" dirty="0"/>
              <a:t>             План восхождения</a:t>
            </a:r>
          </a:p>
        </p:txBody>
      </p:sp>
      <p:sp>
        <p:nvSpPr>
          <p:cNvPr id="52228" name="WordArt 4"/>
          <p:cNvSpPr>
            <a:spLocks noChangeArrowheads="1" noChangeShapeType="1" noTextEdit="1"/>
          </p:cNvSpPr>
          <p:nvPr/>
        </p:nvSpPr>
        <p:spPr bwMode="auto">
          <a:xfrm>
            <a:off x="3352800" y="3835400"/>
            <a:ext cx="11525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III </a:t>
            </a: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тур</a:t>
            </a:r>
          </a:p>
        </p:txBody>
      </p:sp>
      <p:sp>
        <p:nvSpPr>
          <p:cNvPr id="52229" name="WordArt 5"/>
          <p:cNvSpPr>
            <a:spLocks noChangeArrowheads="1" noChangeShapeType="1" noTextEdit="1"/>
          </p:cNvSpPr>
          <p:nvPr/>
        </p:nvSpPr>
        <p:spPr bwMode="auto">
          <a:xfrm>
            <a:off x="4343400" y="3136900"/>
            <a:ext cx="13525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IV  </a:t>
            </a: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тур</a:t>
            </a:r>
          </a:p>
        </p:txBody>
      </p:sp>
      <p:sp>
        <p:nvSpPr>
          <p:cNvPr id="52230" name="WordArt 6"/>
          <p:cNvSpPr>
            <a:spLocks noChangeArrowheads="1" noChangeShapeType="1" noTextEdit="1"/>
          </p:cNvSpPr>
          <p:nvPr/>
        </p:nvSpPr>
        <p:spPr bwMode="auto">
          <a:xfrm>
            <a:off x="5638800" y="2438400"/>
            <a:ext cx="11144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V </a:t>
            </a: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тур</a:t>
            </a:r>
          </a:p>
        </p:txBody>
      </p:sp>
      <p:pic>
        <p:nvPicPr>
          <p:cNvPr id="52231" name="Picture 7" descr="j02513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5334000"/>
            <a:ext cx="839788" cy="846138"/>
          </a:xfrm>
          <a:prstGeom prst="rect">
            <a:avLst/>
          </a:prstGeom>
          <a:noFill/>
        </p:spPr>
      </p:pic>
      <p:sp>
        <p:nvSpPr>
          <p:cNvPr id="52232" name="AutoShape 8"/>
          <p:cNvSpPr>
            <a:spLocks noChangeArrowheads="1"/>
          </p:cNvSpPr>
          <p:nvPr/>
        </p:nvSpPr>
        <p:spPr bwMode="auto">
          <a:xfrm>
            <a:off x="381000" y="4876800"/>
            <a:ext cx="457200" cy="495300"/>
          </a:xfrm>
          <a:prstGeom prst="flowChartPunchedTape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33" name="Line 9"/>
          <p:cNvSpPr>
            <a:spLocks noChangeShapeType="1"/>
          </p:cNvSpPr>
          <p:nvPr/>
        </p:nvSpPr>
        <p:spPr bwMode="auto">
          <a:xfrm>
            <a:off x="381000" y="5029200"/>
            <a:ext cx="0" cy="11430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34" name="Line 10"/>
          <p:cNvSpPr>
            <a:spLocks noChangeShapeType="1"/>
          </p:cNvSpPr>
          <p:nvPr/>
        </p:nvSpPr>
        <p:spPr bwMode="auto">
          <a:xfrm>
            <a:off x="1447800" y="5699125"/>
            <a:ext cx="0" cy="4572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35" name="Line 11"/>
          <p:cNvSpPr>
            <a:spLocks noChangeShapeType="1"/>
          </p:cNvSpPr>
          <p:nvPr/>
        </p:nvSpPr>
        <p:spPr bwMode="auto">
          <a:xfrm>
            <a:off x="1447800" y="5699125"/>
            <a:ext cx="9906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36" name="Line 12"/>
          <p:cNvSpPr>
            <a:spLocks noChangeShapeType="1"/>
          </p:cNvSpPr>
          <p:nvPr/>
        </p:nvSpPr>
        <p:spPr bwMode="auto">
          <a:xfrm flipV="1">
            <a:off x="2438400" y="5153025"/>
            <a:ext cx="0" cy="5334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37" name="Line 13"/>
          <p:cNvSpPr>
            <a:spLocks noChangeShapeType="1"/>
          </p:cNvSpPr>
          <p:nvPr/>
        </p:nvSpPr>
        <p:spPr bwMode="auto">
          <a:xfrm>
            <a:off x="2438400" y="5181600"/>
            <a:ext cx="9906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38" name="Line 14"/>
          <p:cNvSpPr>
            <a:spLocks noChangeShapeType="1"/>
          </p:cNvSpPr>
          <p:nvPr/>
        </p:nvSpPr>
        <p:spPr bwMode="auto">
          <a:xfrm flipV="1">
            <a:off x="3429000" y="44450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39" name="Line 15"/>
          <p:cNvSpPr>
            <a:spLocks noChangeShapeType="1"/>
          </p:cNvSpPr>
          <p:nvPr/>
        </p:nvSpPr>
        <p:spPr bwMode="auto">
          <a:xfrm>
            <a:off x="3352800" y="4445000"/>
            <a:ext cx="10668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40" name="Line 16"/>
          <p:cNvSpPr>
            <a:spLocks noChangeShapeType="1"/>
          </p:cNvSpPr>
          <p:nvPr/>
        </p:nvSpPr>
        <p:spPr bwMode="auto">
          <a:xfrm flipV="1">
            <a:off x="4419600" y="36703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41" name="Line 17"/>
          <p:cNvSpPr>
            <a:spLocks noChangeShapeType="1"/>
          </p:cNvSpPr>
          <p:nvPr/>
        </p:nvSpPr>
        <p:spPr bwMode="auto">
          <a:xfrm>
            <a:off x="4343400" y="3644900"/>
            <a:ext cx="12954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42" name="Line 18"/>
          <p:cNvSpPr>
            <a:spLocks noChangeShapeType="1"/>
          </p:cNvSpPr>
          <p:nvPr/>
        </p:nvSpPr>
        <p:spPr bwMode="auto">
          <a:xfrm flipV="1">
            <a:off x="5638800" y="30480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43" name="Line 19"/>
          <p:cNvSpPr>
            <a:spLocks noChangeShapeType="1"/>
          </p:cNvSpPr>
          <p:nvPr/>
        </p:nvSpPr>
        <p:spPr bwMode="auto">
          <a:xfrm>
            <a:off x="5562600" y="3035300"/>
            <a:ext cx="12954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44" name="WordArt 20"/>
          <p:cNvSpPr>
            <a:spLocks noChangeArrowheads="1" noChangeShapeType="1" noTextEdit="1"/>
          </p:cNvSpPr>
          <p:nvPr/>
        </p:nvSpPr>
        <p:spPr bwMode="auto">
          <a:xfrm>
            <a:off x="6553200" y="1892300"/>
            <a:ext cx="1447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VI  </a:t>
            </a: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тур</a:t>
            </a:r>
          </a:p>
        </p:txBody>
      </p:sp>
      <p:sp>
        <p:nvSpPr>
          <p:cNvPr id="52245" name="Line 21"/>
          <p:cNvSpPr>
            <a:spLocks noChangeShapeType="1"/>
          </p:cNvSpPr>
          <p:nvPr/>
        </p:nvSpPr>
        <p:spPr bwMode="auto">
          <a:xfrm flipV="1">
            <a:off x="6858000" y="2425700"/>
            <a:ext cx="0" cy="6096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46" name="Line 22"/>
          <p:cNvSpPr>
            <a:spLocks noChangeShapeType="1"/>
          </p:cNvSpPr>
          <p:nvPr/>
        </p:nvSpPr>
        <p:spPr bwMode="auto">
          <a:xfrm>
            <a:off x="6858000" y="2438400"/>
            <a:ext cx="10668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47" name="Line 23"/>
          <p:cNvSpPr>
            <a:spLocks noChangeShapeType="1"/>
          </p:cNvSpPr>
          <p:nvPr/>
        </p:nvSpPr>
        <p:spPr bwMode="auto">
          <a:xfrm flipV="1">
            <a:off x="7924800" y="17399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48" name="Line 24"/>
          <p:cNvSpPr>
            <a:spLocks noChangeShapeType="1"/>
          </p:cNvSpPr>
          <p:nvPr/>
        </p:nvSpPr>
        <p:spPr bwMode="auto">
          <a:xfrm>
            <a:off x="7924800" y="1739900"/>
            <a:ext cx="9144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50" name="Line 26"/>
          <p:cNvSpPr>
            <a:spLocks noChangeShapeType="1"/>
          </p:cNvSpPr>
          <p:nvPr/>
        </p:nvSpPr>
        <p:spPr bwMode="auto">
          <a:xfrm flipV="1">
            <a:off x="8382000" y="381000"/>
            <a:ext cx="0" cy="137160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51" name="AutoShape 27"/>
          <p:cNvSpPr>
            <a:spLocks noChangeArrowheads="1"/>
          </p:cNvSpPr>
          <p:nvPr/>
        </p:nvSpPr>
        <p:spPr bwMode="auto">
          <a:xfrm>
            <a:off x="7315200" y="381000"/>
            <a:ext cx="1066800" cy="838200"/>
          </a:xfrm>
          <a:prstGeom prst="flowChartPunchedTape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52" name="Text Box 28"/>
          <p:cNvSpPr txBox="1">
            <a:spLocks noChangeArrowheads="1"/>
          </p:cNvSpPr>
          <p:nvPr/>
        </p:nvSpPr>
        <p:spPr bwMode="auto">
          <a:xfrm>
            <a:off x="7315200" y="457200"/>
            <a:ext cx="152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chemeClr val="hlink"/>
                </a:solidFill>
              </a:rPr>
              <a:t>Страна знаний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2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2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2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2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2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2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2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2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2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2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2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2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2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2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2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2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2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2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2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2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2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3" dur="2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000"/>
                            </p:stCondLst>
                            <p:childTnLst>
                              <p:par>
                                <p:cTn id="12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44033E-6 C 0.01424 0.00624 0.03837 0.00116 0.05348 -0.00555 C 0.05417 -0.03284 0.05313 -0.06059 0.05608 -0.08765 C 0.05677 -0.09343 0.06719 -0.09667 0.06719 -0.09667 C 0.08889 -0.09181 0.07796 -0.09366 0.1 -0.09112 C 0.1066 -0.08927 0.11216 -0.08719 0.1191 -0.0858 C 0.12622 -0.07169 0.12448 -0.07169 0.14931 -0.0821 C 0.15209 -0.08326 0.15122 -0.08927 0.15209 -0.09297 C 0.15261 -0.09505 0.154 -0.09667 0.15486 -0.09852 C 0.1566 -0.10638 0.15695 -0.11448 0.15886 -0.12234 C 0.15938 -0.13229 0.15539 -0.15772 0.1658 -0.16235 C 0.22969 -0.1605 0.22882 -0.18848 0.22882 -0.1568 " pathEditMode="relative" ptsTypes="fffffffffffA">
                                      <p:cBhvr>
                                        <p:cTn id="126" dur="20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  <p:bldP spid="52228" grpId="0" animBg="1"/>
      <p:bldP spid="52229" grpId="0" animBg="1"/>
      <p:bldP spid="52230" grpId="0" animBg="1"/>
      <p:bldP spid="52232" grpId="0" animBg="1"/>
      <p:bldP spid="52233" grpId="0" animBg="1"/>
      <p:bldP spid="52234" grpId="0" animBg="1"/>
      <p:bldP spid="52235" grpId="0" animBg="1"/>
      <p:bldP spid="52236" grpId="0" animBg="1"/>
      <p:bldP spid="52237" grpId="0" animBg="1"/>
      <p:bldP spid="52238" grpId="0" animBg="1"/>
      <p:bldP spid="52239" grpId="0" animBg="1"/>
      <p:bldP spid="52240" grpId="0" animBg="1"/>
      <p:bldP spid="52241" grpId="0" animBg="1"/>
      <p:bldP spid="52242" grpId="0" animBg="1"/>
      <p:bldP spid="52243" grpId="0" animBg="1"/>
      <p:bldP spid="52244" grpId="0" animBg="1"/>
      <p:bldP spid="52245" grpId="0" animBg="1"/>
      <p:bldP spid="52247" grpId="0" animBg="1"/>
      <p:bldP spid="52248" grpId="0" animBg="1"/>
      <p:bldP spid="52250" grpId="0" animBg="1"/>
      <p:bldP spid="52251" grpId="0" animBg="1"/>
      <p:bldP spid="52252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-457200" y="228600"/>
            <a:ext cx="8229600" cy="1384300"/>
          </a:xfrm>
        </p:spPr>
        <p:txBody>
          <a:bodyPr/>
          <a:lstStyle/>
          <a:p>
            <a:pPr algn="ctr"/>
            <a:r>
              <a:rPr lang="ru-RU" sz="9600" dirty="0"/>
              <a:t>      </a:t>
            </a:r>
            <a:r>
              <a:rPr lang="en-US" sz="9600" dirty="0"/>
              <a:t>III </a:t>
            </a:r>
            <a:r>
              <a:rPr lang="ru-RU" sz="9600" dirty="0"/>
              <a:t> тур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7244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8800" dirty="0"/>
              <a:t>«Самый быстрый»</a:t>
            </a:r>
          </a:p>
        </p:txBody>
      </p:sp>
      <p:pic>
        <p:nvPicPr>
          <p:cNvPr id="8196" name="Picture 4" descr="j02129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609600"/>
            <a:ext cx="2362200" cy="1482725"/>
          </a:xfrm>
          <a:prstGeom prst="rect">
            <a:avLst/>
          </a:prstGeom>
          <a:noFill/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6324600" y="6324600"/>
            <a:ext cx="25908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 15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5634E-6 C -0.01337 0.00601 -0.00538 0.00347 -0.02465 0.00555 C -0.02986 0.01018 -0.03125 0.01457 -0.03698 0.01827 C -0.04253 0.02937 -0.03941 0.04232 -0.04253 0.05481 C -0.04288 0.09991 -0.04288 0.14477 -0.04375 0.18987 C -0.04375 0.19473 -0.04497 0.19958 -0.04514 0.20444 C -0.04635 0.23265 -0.04288 0.29186 -0.0658 0.31221 C -0.07257 0.32516 -0.08333 0.33372 -0.09184 0.34505 C -0.09497 0.34921 -0.09965 0.35615 -0.10139 0.36147 C -0.1026 0.36494 -0.10417 0.37234 -0.10417 0.37234 C -0.10365 0.38969 -0.10469 0.41327 -0.10139 0.43247 C -0.1 0.44033 -0.09722 0.45629 -0.09722 0.45629 C -0.09878 0.47826 -0.10208 0.49907 -0.10677 0.52012 C -0.10903 0.5407 -0.11337 0.55435 -0.12187 0.57123 C -0.125 0.57724 -0.12899 0.58349 -0.1342 0.5858 C -0.13681 0.58696 -0.13976 0.58696 -0.14253 0.58765 C -0.14757 0.58649 -0.1526 0.58534 -0.15747 0.58395 C -0.15885 0.58349 -0.16024 0.58141 -0.16163 0.5821 C -0.16441 0.58326 -0.16806 0.59297 -0.16979 0.59505 C -0.17847 0.60546 -0.17899 0.59875 -0.18628 0.61309 C -0.18976 0.62026 -0.19392 0.62858 -0.2 0.63136 C -0.20747 0.64154 -0.21424 0.6524 -0.22465 0.65703 C -0.23559 0.65495 -0.24184 0.64847 -0.25208 0.64593 C -0.26823 0.64177 -0.28507 0.63945 -0.30139 0.63691 C -0.33177 0.6265 -0.36562 0.63413 -0.39722 0.63136 C -0.44271 0.6124 -0.49253 0.6272 -0.53976 0.63136 C -0.55087 0.63645 -0.53924 0.63159 -0.56441 0.63506 C -0.57274 0.63622 -0.58073 0.64084 -0.58906 0.64246 C -0.6066 0.65032 -0.64097 0.64847 -0.66024 0.64963 C -0.71545 0.66443 -0.82014 0.65171 -0.84375 0.65148 C -0.86354 0.64477 -0.88177 0.64524 -0.90278 0.64431 C -0.93663 0.64477 -0.97031 0.64593 -1.00417 0.64593 " pathEditMode="relative" ptsTypes="fffffffffffffffffffffffffffffffA">
                                      <p:cBhvr>
                                        <p:cTn id="14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6324600"/>
          </a:xfrm>
        </p:spPr>
        <p:txBody>
          <a:bodyPr/>
          <a:lstStyle/>
          <a:p>
            <a:pPr marL="609600" indent="-609600" algn="ctr">
              <a:buFontTx/>
              <a:buNone/>
            </a:pPr>
            <a:r>
              <a:rPr lang="ru-RU" sz="6600" i="1" dirty="0">
                <a:latin typeface="Blackadder ITC" pitchFamily="82" charset="0"/>
              </a:rPr>
              <a:t>Цели урока :</a:t>
            </a:r>
          </a:p>
          <a:p>
            <a:pPr marL="609600" indent="-609600">
              <a:buFontTx/>
              <a:buNone/>
            </a:pPr>
            <a:r>
              <a:rPr lang="ru-RU" sz="4800" dirty="0"/>
              <a:t>1.Развивающая</a:t>
            </a:r>
          </a:p>
          <a:p>
            <a:pPr marL="609600" indent="-609600">
              <a:buFontTx/>
              <a:buNone/>
            </a:pPr>
            <a:endParaRPr lang="ru-RU" sz="4800" dirty="0"/>
          </a:p>
          <a:p>
            <a:pPr marL="609600" indent="-609600">
              <a:buFontTx/>
              <a:buNone/>
            </a:pPr>
            <a:r>
              <a:rPr lang="ru-RU" sz="4800" dirty="0"/>
              <a:t>2. Обучающая</a:t>
            </a:r>
          </a:p>
          <a:p>
            <a:pPr marL="609600" indent="-609600">
              <a:buFontTx/>
              <a:buNone/>
            </a:pPr>
            <a:endParaRPr lang="ru-RU" sz="4800" dirty="0"/>
          </a:p>
          <a:p>
            <a:pPr marL="609600" indent="-609600">
              <a:buFontTx/>
              <a:buNone/>
            </a:pPr>
            <a:r>
              <a:rPr lang="ru-RU" sz="4800" dirty="0"/>
              <a:t>3. Воспитательная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2" name="Picture 4" descr="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77800"/>
            <a:ext cx="5816600" cy="6680200"/>
          </a:xfrm>
          <a:prstGeom prst="rect">
            <a:avLst/>
          </a:prstGeom>
          <a:noFill/>
        </p:spPr>
      </p:pic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7315200" y="6096000"/>
            <a:ext cx="18288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Приложение16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0"/>
            <a:ext cx="5749925" cy="6781800"/>
          </a:xfrm>
          <a:prstGeom prst="rect">
            <a:avLst/>
          </a:prstGeom>
          <a:noFill/>
        </p:spPr>
      </p:pic>
      <p:sp>
        <p:nvSpPr>
          <p:cNvPr id="49157" name="Line 5"/>
          <p:cNvSpPr>
            <a:spLocks noChangeShapeType="1"/>
          </p:cNvSpPr>
          <p:nvPr/>
        </p:nvSpPr>
        <p:spPr bwMode="auto">
          <a:xfrm>
            <a:off x="2932113" y="2730500"/>
            <a:ext cx="0" cy="9906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58" name="Line 6"/>
          <p:cNvSpPr>
            <a:spLocks noChangeShapeType="1"/>
          </p:cNvSpPr>
          <p:nvPr/>
        </p:nvSpPr>
        <p:spPr bwMode="auto">
          <a:xfrm>
            <a:off x="3389313" y="2959100"/>
            <a:ext cx="0" cy="9906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59" name="Line 7"/>
          <p:cNvSpPr>
            <a:spLocks noChangeShapeType="1"/>
          </p:cNvSpPr>
          <p:nvPr/>
        </p:nvSpPr>
        <p:spPr bwMode="auto">
          <a:xfrm>
            <a:off x="3998913" y="3263900"/>
            <a:ext cx="0" cy="9906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0" name="Line 8"/>
          <p:cNvSpPr>
            <a:spLocks noChangeShapeType="1"/>
          </p:cNvSpPr>
          <p:nvPr/>
        </p:nvSpPr>
        <p:spPr bwMode="auto">
          <a:xfrm>
            <a:off x="4584700" y="3263900"/>
            <a:ext cx="0" cy="9906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1" name="Line 9"/>
          <p:cNvSpPr>
            <a:spLocks noChangeShapeType="1"/>
          </p:cNvSpPr>
          <p:nvPr/>
        </p:nvSpPr>
        <p:spPr bwMode="auto">
          <a:xfrm>
            <a:off x="5118100" y="3263900"/>
            <a:ext cx="0" cy="9906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2" name="Line 10"/>
          <p:cNvSpPr>
            <a:spLocks noChangeShapeType="1"/>
          </p:cNvSpPr>
          <p:nvPr/>
        </p:nvSpPr>
        <p:spPr bwMode="auto">
          <a:xfrm>
            <a:off x="5651500" y="3111500"/>
            <a:ext cx="0" cy="9906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3" name="Line 11"/>
          <p:cNvSpPr>
            <a:spLocks noChangeShapeType="1"/>
          </p:cNvSpPr>
          <p:nvPr/>
        </p:nvSpPr>
        <p:spPr bwMode="auto">
          <a:xfrm>
            <a:off x="6108700" y="2959100"/>
            <a:ext cx="0" cy="9906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4" name="Line 12"/>
          <p:cNvSpPr>
            <a:spLocks noChangeShapeType="1"/>
          </p:cNvSpPr>
          <p:nvPr/>
        </p:nvSpPr>
        <p:spPr bwMode="auto">
          <a:xfrm>
            <a:off x="4508500" y="5092700"/>
            <a:ext cx="0" cy="9906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5" name="Line 13"/>
          <p:cNvSpPr>
            <a:spLocks noChangeShapeType="1"/>
          </p:cNvSpPr>
          <p:nvPr/>
        </p:nvSpPr>
        <p:spPr bwMode="auto">
          <a:xfrm>
            <a:off x="4965700" y="5168900"/>
            <a:ext cx="0" cy="9906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6" name="Line 14"/>
          <p:cNvSpPr>
            <a:spLocks noChangeShapeType="1"/>
          </p:cNvSpPr>
          <p:nvPr/>
        </p:nvSpPr>
        <p:spPr bwMode="auto">
          <a:xfrm>
            <a:off x="4279900" y="139700"/>
            <a:ext cx="0" cy="9906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7" name="Line 15"/>
          <p:cNvSpPr>
            <a:spLocks noChangeShapeType="1"/>
          </p:cNvSpPr>
          <p:nvPr/>
        </p:nvSpPr>
        <p:spPr bwMode="auto">
          <a:xfrm>
            <a:off x="4800600" y="-12700"/>
            <a:ext cx="0" cy="9906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8" name="Line 16"/>
          <p:cNvSpPr>
            <a:spLocks noChangeShapeType="1"/>
          </p:cNvSpPr>
          <p:nvPr/>
        </p:nvSpPr>
        <p:spPr bwMode="auto">
          <a:xfrm>
            <a:off x="4572000" y="1143000"/>
            <a:ext cx="0" cy="9906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9" name="Line 17"/>
          <p:cNvSpPr>
            <a:spLocks noChangeShapeType="1"/>
          </p:cNvSpPr>
          <p:nvPr/>
        </p:nvSpPr>
        <p:spPr bwMode="auto">
          <a:xfrm>
            <a:off x="4800600" y="1143000"/>
            <a:ext cx="0" cy="9906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70" name="Line 18"/>
          <p:cNvSpPr>
            <a:spLocks noChangeShapeType="1"/>
          </p:cNvSpPr>
          <p:nvPr/>
        </p:nvSpPr>
        <p:spPr bwMode="auto">
          <a:xfrm>
            <a:off x="4151313" y="5168900"/>
            <a:ext cx="0" cy="9906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71" name="Text Box 19"/>
          <p:cNvSpPr txBox="1">
            <a:spLocks noChangeArrowheads="1"/>
          </p:cNvSpPr>
          <p:nvPr/>
        </p:nvSpPr>
        <p:spPr bwMode="auto">
          <a:xfrm>
            <a:off x="6629400" y="6019800"/>
            <a:ext cx="22860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 17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6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 animBg="1"/>
      <p:bldP spid="49157" grpId="1" animBg="1"/>
      <p:bldP spid="49158" grpId="0" animBg="1"/>
      <p:bldP spid="49159" grpId="0" animBg="1"/>
      <p:bldP spid="49160" grpId="0" animBg="1"/>
      <p:bldP spid="49161" grpId="0" animBg="1"/>
      <p:bldP spid="49162" grpId="0" animBg="1"/>
      <p:bldP spid="49163" grpId="0" animBg="1"/>
      <p:bldP spid="49164" grpId="0" animBg="1"/>
      <p:bldP spid="49165" grpId="0" animBg="1"/>
      <p:bldP spid="49166" grpId="0" animBg="1"/>
      <p:bldP spid="49167" grpId="0" animBg="1"/>
      <p:bldP spid="49168" grpId="0" animBg="1"/>
      <p:bldP spid="49169" grpId="0" animBg="1"/>
      <p:bldP spid="4917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8600"/>
            <a:ext cx="9144000" cy="57912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7200" dirty="0"/>
              <a:t>  </a:t>
            </a:r>
            <a:r>
              <a:rPr lang="ru-RU" sz="7200" dirty="0" err="1"/>
              <a:t>виток+деталь</a:t>
            </a:r>
            <a:r>
              <a:rPr lang="ru-RU" sz="7200" dirty="0"/>
              <a:t>+ +</a:t>
            </a:r>
            <a:r>
              <a:rPr lang="ru-RU" sz="7200" dirty="0" err="1"/>
              <a:t>эрг+лес</a:t>
            </a:r>
            <a:endParaRPr lang="ru-RU" sz="7200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7200" dirty="0">
                <a:solidFill>
                  <a:srgbClr val="FF0000"/>
                </a:solidFill>
              </a:rPr>
              <a:t>Букву С не    использовать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800" dirty="0"/>
              <a:t>Правильный ответ: Электродвигатель</a:t>
            </a: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6172200" y="59436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 18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546100"/>
          </a:xfrm>
        </p:spPr>
        <p:txBody>
          <a:bodyPr/>
          <a:lstStyle/>
          <a:p>
            <a:r>
              <a:rPr lang="ru-RU" sz="4000" dirty="0"/>
              <a:t>             План восхождения</a:t>
            </a:r>
          </a:p>
        </p:txBody>
      </p:sp>
      <p:sp>
        <p:nvSpPr>
          <p:cNvPr id="53253" name="WordArt 5"/>
          <p:cNvSpPr>
            <a:spLocks noChangeArrowheads="1" noChangeShapeType="1" noTextEdit="1"/>
          </p:cNvSpPr>
          <p:nvPr/>
        </p:nvSpPr>
        <p:spPr bwMode="auto">
          <a:xfrm>
            <a:off x="4343400" y="3136900"/>
            <a:ext cx="13525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IV  </a:t>
            </a: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тур</a:t>
            </a:r>
          </a:p>
        </p:txBody>
      </p:sp>
      <p:sp>
        <p:nvSpPr>
          <p:cNvPr id="53254" name="WordArt 6"/>
          <p:cNvSpPr>
            <a:spLocks noChangeArrowheads="1" noChangeShapeType="1" noTextEdit="1"/>
          </p:cNvSpPr>
          <p:nvPr/>
        </p:nvSpPr>
        <p:spPr bwMode="auto">
          <a:xfrm>
            <a:off x="5638800" y="2438400"/>
            <a:ext cx="11144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V </a:t>
            </a: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тур</a:t>
            </a:r>
          </a:p>
        </p:txBody>
      </p:sp>
      <p:pic>
        <p:nvPicPr>
          <p:cNvPr id="53255" name="Picture 7" descr="j02513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5334000"/>
            <a:ext cx="839788" cy="846138"/>
          </a:xfrm>
          <a:prstGeom prst="rect">
            <a:avLst/>
          </a:prstGeom>
          <a:noFill/>
        </p:spPr>
      </p:pic>
      <p:sp>
        <p:nvSpPr>
          <p:cNvPr id="53256" name="AutoShape 8"/>
          <p:cNvSpPr>
            <a:spLocks noChangeArrowheads="1"/>
          </p:cNvSpPr>
          <p:nvPr/>
        </p:nvSpPr>
        <p:spPr bwMode="auto">
          <a:xfrm>
            <a:off x="381000" y="4876800"/>
            <a:ext cx="457200" cy="495300"/>
          </a:xfrm>
          <a:prstGeom prst="flowChartPunchedTape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57" name="Line 9"/>
          <p:cNvSpPr>
            <a:spLocks noChangeShapeType="1"/>
          </p:cNvSpPr>
          <p:nvPr/>
        </p:nvSpPr>
        <p:spPr bwMode="auto">
          <a:xfrm>
            <a:off x="381000" y="5029200"/>
            <a:ext cx="0" cy="11430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258" name="Line 10"/>
          <p:cNvSpPr>
            <a:spLocks noChangeShapeType="1"/>
          </p:cNvSpPr>
          <p:nvPr/>
        </p:nvSpPr>
        <p:spPr bwMode="auto">
          <a:xfrm>
            <a:off x="1447800" y="5699125"/>
            <a:ext cx="0" cy="4572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259" name="Line 11"/>
          <p:cNvSpPr>
            <a:spLocks noChangeShapeType="1"/>
          </p:cNvSpPr>
          <p:nvPr/>
        </p:nvSpPr>
        <p:spPr bwMode="auto">
          <a:xfrm>
            <a:off x="1447800" y="5699125"/>
            <a:ext cx="9906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260" name="Line 12"/>
          <p:cNvSpPr>
            <a:spLocks noChangeShapeType="1"/>
          </p:cNvSpPr>
          <p:nvPr/>
        </p:nvSpPr>
        <p:spPr bwMode="auto">
          <a:xfrm flipV="1">
            <a:off x="2438400" y="5153025"/>
            <a:ext cx="0" cy="5334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261" name="Line 13"/>
          <p:cNvSpPr>
            <a:spLocks noChangeShapeType="1"/>
          </p:cNvSpPr>
          <p:nvPr/>
        </p:nvSpPr>
        <p:spPr bwMode="auto">
          <a:xfrm>
            <a:off x="2438400" y="5153025"/>
            <a:ext cx="9906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262" name="Line 14"/>
          <p:cNvSpPr>
            <a:spLocks noChangeShapeType="1"/>
          </p:cNvSpPr>
          <p:nvPr/>
        </p:nvSpPr>
        <p:spPr bwMode="auto">
          <a:xfrm flipV="1">
            <a:off x="3429000" y="44450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263" name="Line 15"/>
          <p:cNvSpPr>
            <a:spLocks noChangeShapeType="1"/>
          </p:cNvSpPr>
          <p:nvPr/>
        </p:nvSpPr>
        <p:spPr bwMode="auto">
          <a:xfrm>
            <a:off x="3352800" y="4445000"/>
            <a:ext cx="10668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264" name="Line 16"/>
          <p:cNvSpPr>
            <a:spLocks noChangeShapeType="1"/>
          </p:cNvSpPr>
          <p:nvPr/>
        </p:nvSpPr>
        <p:spPr bwMode="auto">
          <a:xfrm flipV="1">
            <a:off x="4419600" y="36703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265" name="Line 17"/>
          <p:cNvSpPr>
            <a:spLocks noChangeShapeType="1"/>
          </p:cNvSpPr>
          <p:nvPr/>
        </p:nvSpPr>
        <p:spPr bwMode="auto">
          <a:xfrm>
            <a:off x="4343400" y="3644900"/>
            <a:ext cx="12954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266" name="Line 18"/>
          <p:cNvSpPr>
            <a:spLocks noChangeShapeType="1"/>
          </p:cNvSpPr>
          <p:nvPr/>
        </p:nvSpPr>
        <p:spPr bwMode="auto">
          <a:xfrm flipV="1">
            <a:off x="5638800" y="30480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267" name="Line 19"/>
          <p:cNvSpPr>
            <a:spLocks noChangeShapeType="1"/>
          </p:cNvSpPr>
          <p:nvPr/>
        </p:nvSpPr>
        <p:spPr bwMode="auto">
          <a:xfrm>
            <a:off x="5562600" y="3035300"/>
            <a:ext cx="12954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268" name="WordArt 20"/>
          <p:cNvSpPr>
            <a:spLocks noChangeArrowheads="1" noChangeShapeType="1" noTextEdit="1"/>
          </p:cNvSpPr>
          <p:nvPr/>
        </p:nvSpPr>
        <p:spPr bwMode="auto">
          <a:xfrm>
            <a:off x="6553200" y="1892300"/>
            <a:ext cx="1447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VI  </a:t>
            </a: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тур</a:t>
            </a:r>
          </a:p>
        </p:txBody>
      </p:sp>
      <p:sp>
        <p:nvSpPr>
          <p:cNvPr id="53269" name="Line 21"/>
          <p:cNvSpPr>
            <a:spLocks noChangeShapeType="1"/>
          </p:cNvSpPr>
          <p:nvPr/>
        </p:nvSpPr>
        <p:spPr bwMode="auto">
          <a:xfrm flipV="1">
            <a:off x="6858000" y="2425700"/>
            <a:ext cx="0" cy="6096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270" name="Line 22"/>
          <p:cNvSpPr>
            <a:spLocks noChangeShapeType="1"/>
          </p:cNvSpPr>
          <p:nvPr/>
        </p:nvSpPr>
        <p:spPr bwMode="auto">
          <a:xfrm>
            <a:off x="6858000" y="2438400"/>
            <a:ext cx="10668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271" name="Line 23"/>
          <p:cNvSpPr>
            <a:spLocks noChangeShapeType="1"/>
          </p:cNvSpPr>
          <p:nvPr/>
        </p:nvSpPr>
        <p:spPr bwMode="auto">
          <a:xfrm flipV="1">
            <a:off x="7924800" y="17399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272" name="Line 24"/>
          <p:cNvSpPr>
            <a:spLocks noChangeShapeType="1"/>
          </p:cNvSpPr>
          <p:nvPr/>
        </p:nvSpPr>
        <p:spPr bwMode="auto">
          <a:xfrm>
            <a:off x="7924800" y="1739900"/>
            <a:ext cx="9144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274" name="Line 26"/>
          <p:cNvSpPr>
            <a:spLocks noChangeShapeType="1"/>
          </p:cNvSpPr>
          <p:nvPr/>
        </p:nvSpPr>
        <p:spPr bwMode="auto">
          <a:xfrm flipV="1">
            <a:off x="8305800" y="381000"/>
            <a:ext cx="0" cy="137160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3275" name="AutoShape 27"/>
          <p:cNvSpPr>
            <a:spLocks noChangeArrowheads="1"/>
          </p:cNvSpPr>
          <p:nvPr/>
        </p:nvSpPr>
        <p:spPr bwMode="auto">
          <a:xfrm>
            <a:off x="7239000" y="304800"/>
            <a:ext cx="1066800" cy="838200"/>
          </a:xfrm>
          <a:prstGeom prst="flowChartPunchedTape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76" name="Text Box 28"/>
          <p:cNvSpPr txBox="1">
            <a:spLocks noChangeArrowheads="1"/>
          </p:cNvSpPr>
          <p:nvPr/>
        </p:nvSpPr>
        <p:spPr bwMode="auto">
          <a:xfrm>
            <a:off x="7162800" y="381000"/>
            <a:ext cx="1676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chemeClr val="hlink"/>
                </a:solidFill>
              </a:rPr>
              <a:t>Страна знаний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3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3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3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3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3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3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3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3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3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3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3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3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3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3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3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3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3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3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3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3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3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3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3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3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8" dur="2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00"/>
                            </p:stCondLst>
                            <p:childTnLst>
                              <p:par>
                                <p:cTn id="1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6827E-7 C 0.01093 -0.00069 0.02205 0.00069 0.03298 -0.00185 C 0.03628 -0.00254 0.04114 -0.00925 0.04114 -0.00902 C 0.0493 -0.02475 0.04461 -0.03284 0.04652 -0.05666 C 0.04705 -0.06406 0.04757 -0.07216 0.05069 -0.0784 C 0.0526 -0.0821 0.05625 -0.0895 0.05625 -0.08927 C 0.08385 -0.08788 0.09965 -0.08603 0.12743 -0.08765 C 0.1368 -0.09181 0.146 -0.08696 0.15347 -0.09667 C 0.15399 -0.11193 0.15416 -0.1272 0.15486 -0.14246 C 0.15503 -0.14801 0.15486 -0.15379 0.15625 -0.15888 C 0.15781 -0.16443 0.16441 -0.1642 0.16857 -0.16605 C 0.1868 -0.17414 0.20659 -0.16721 0.22569 -0.1679 C 0.23177 -0.16883 0.23906 -0.16952 0.24531 -0.1716 C 0.24791 -0.17253 0.2533 -0.1753 0.2533 -0.17507 C 0.25173 -0.20236 0.24896 -0.22641 0.25173 -0.2537 C 0.25277 -0.26341 0.26614 -0.26596 0.27135 -0.26827 C 0.27656 -0.27058 0.28767 -0.27197 0.28767 -0.27174 C 0.3493 -0.27012 0.34791 -0.29695 0.34791 -0.26457 " pathEditMode="relative" rAng="0" ptsTypes="fffffffffffffffffA">
                                      <p:cBhvr>
                                        <p:cTn id="121" dur="20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00" y="-14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53" grpId="0" animBg="1"/>
      <p:bldP spid="53254" grpId="0" animBg="1"/>
      <p:bldP spid="53256" grpId="0" animBg="1"/>
      <p:bldP spid="53257" grpId="0" animBg="1"/>
      <p:bldP spid="53258" grpId="0" animBg="1"/>
      <p:bldP spid="53259" grpId="0" animBg="1"/>
      <p:bldP spid="53260" grpId="0" animBg="1"/>
      <p:bldP spid="53261" grpId="0" animBg="1"/>
      <p:bldP spid="53262" grpId="0" animBg="1"/>
      <p:bldP spid="53263" grpId="0" animBg="1"/>
      <p:bldP spid="53264" grpId="0" animBg="1"/>
      <p:bldP spid="53265" grpId="0" animBg="1"/>
      <p:bldP spid="53266" grpId="0" animBg="1"/>
      <p:bldP spid="53267" grpId="0" animBg="1"/>
      <p:bldP spid="53268" grpId="0" animBg="1"/>
      <p:bldP spid="53269" grpId="0" animBg="1"/>
      <p:bldP spid="53271" grpId="0" animBg="1"/>
      <p:bldP spid="53272" grpId="0" animBg="1"/>
      <p:bldP spid="53274" grpId="0" animBg="1"/>
      <p:bldP spid="53275" grpId="0" animBg="1"/>
      <p:bldP spid="53276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9600" dirty="0"/>
              <a:t>     </a:t>
            </a:r>
            <a:r>
              <a:rPr lang="en-US" sz="9600" dirty="0"/>
              <a:t>IV</a:t>
            </a:r>
            <a:r>
              <a:rPr lang="ru-RU" sz="9600" dirty="0"/>
              <a:t> тур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9600" dirty="0"/>
              <a:t>«Конкурс капитанов»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324600" y="5943600"/>
            <a:ext cx="25146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 19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4038600" y="2895600"/>
            <a:ext cx="1143000" cy="1143000"/>
          </a:xfrm>
          <a:prstGeom prst="smileyFace">
            <a:avLst>
              <a:gd name="adj" fmla="val 4653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1" name="Oval 5"/>
          <p:cNvSpPr>
            <a:spLocks noChangeArrowheads="1"/>
          </p:cNvSpPr>
          <p:nvPr/>
        </p:nvSpPr>
        <p:spPr bwMode="auto">
          <a:xfrm>
            <a:off x="3962400" y="0"/>
            <a:ext cx="1447800" cy="2971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2" name="Oval 6"/>
          <p:cNvSpPr>
            <a:spLocks noChangeArrowheads="1"/>
          </p:cNvSpPr>
          <p:nvPr/>
        </p:nvSpPr>
        <p:spPr bwMode="auto">
          <a:xfrm rot="-2656187">
            <a:off x="2438400" y="533400"/>
            <a:ext cx="1447800" cy="2971800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3" name="Oval 7"/>
          <p:cNvSpPr>
            <a:spLocks noChangeArrowheads="1"/>
          </p:cNvSpPr>
          <p:nvPr/>
        </p:nvSpPr>
        <p:spPr bwMode="auto">
          <a:xfrm rot="3257431">
            <a:off x="5562600" y="838200"/>
            <a:ext cx="1447800" cy="29718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5" name="Oval 9"/>
          <p:cNvSpPr>
            <a:spLocks noChangeArrowheads="1"/>
          </p:cNvSpPr>
          <p:nvPr/>
        </p:nvSpPr>
        <p:spPr bwMode="auto">
          <a:xfrm rot="-1056818">
            <a:off x="4419600" y="3962400"/>
            <a:ext cx="1447800" cy="25908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6" name="Oval 10"/>
          <p:cNvSpPr>
            <a:spLocks noChangeArrowheads="1"/>
          </p:cNvSpPr>
          <p:nvPr/>
        </p:nvSpPr>
        <p:spPr bwMode="auto">
          <a:xfrm rot="-4580145">
            <a:off x="5676900" y="2705100"/>
            <a:ext cx="1447800" cy="2590800"/>
          </a:xfrm>
          <a:prstGeom prst="ellipse">
            <a:avLst/>
          </a:prstGeom>
          <a:solidFill>
            <a:srgbClr val="FF33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7" name="Oval 11"/>
          <p:cNvSpPr>
            <a:spLocks noChangeArrowheads="1"/>
          </p:cNvSpPr>
          <p:nvPr/>
        </p:nvSpPr>
        <p:spPr bwMode="auto">
          <a:xfrm rot="2749929">
            <a:off x="2781300" y="3619500"/>
            <a:ext cx="1447800" cy="25908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8" name="Oval 12"/>
          <p:cNvSpPr>
            <a:spLocks noChangeArrowheads="1"/>
          </p:cNvSpPr>
          <p:nvPr/>
        </p:nvSpPr>
        <p:spPr bwMode="auto">
          <a:xfrm rot="5400000">
            <a:off x="2019300" y="2324100"/>
            <a:ext cx="1447800" cy="2590800"/>
          </a:xfrm>
          <a:prstGeom prst="ellipse">
            <a:avLst/>
          </a:prstGeom>
          <a:solidFill>
            <a:srgbClr val="6600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9" name="WordArt 13">
            <a:hlinkClick r:id="rId2" action="ppaction://hlinkfile"/>
          </p:cNvPr>
          <p:cNvSpPr>
            <a:spLocks noChangeArrowheads="1" noChangeShapeType="1" noTextEdit="1"/>
          </p:cNvSpPr>
          <p:nvPr/>
        </p:nvSpPr>
        <p:spPr bwMode="auto">
          <a:xfrm>
            <a:off x="4470400" y="1244600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14350" name="WordArt 14"/>
          <p:cNvSpPr>
            <a:spLocks noChangeArrowheads="1" noChangeShapeType="1" noTextEdit="1"/>
          </p:cNvSpPr>
          <p:nvPr/>
        </p:nvSpPr>
        <p:spPr bwMode="auto">
          <a:xfrm>
            <a:off x="6070600" y="2082800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14351" name="WordArt 15"/>
          <p:cNvSpPr>
            <a:spLocks noChangeArrowheads="1" noChangeShapeType="1" noTextEdit="1"/>
          </p:cNvSpPr>
          <p:nvPr/>
        </p:nvSpPr>
        <p:spPr bwMode="auto">
          <a:xfrm>
            <a:off x="6083300" y="3733800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14352" name="WordArt 16"/>
          <p:cNvSpPr>
            <a:spLocks noChangeArrowheads="1" noChangeShapeType="1" noTextEdit="1"/>
          </p:cNvSpPr>
          <p:nvPr/>
        </p:nvSpPr>
        <p:spPr bwMode="auto">
          <a:xfrm>
            <a:off x="5029200" y="4953000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4</a:t>
            </a:r>
          </a:p>
        </p:txBody>
      </p:sp>
      <p:sp>
        <p:nvSpPr>
          <p:cNvPr id="14353" name="WordArt 17"/>
          <p:cNvSpPr>
            <a:spLocks noChangeArrowheads="1" noChangeShapeType="1" noTextEdit="1"/>
          </p:cNvSpPr>
          <p:nvPr/>
        </p:nvSpPr>
        <p:spPr bwMode="auto">
          <a:xfrm>
            <a:off x="3429000" y="4648200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5</a:t>
            </a:r>
          </a:p>
        </p:txBody>
      </p:sp>
      <p:sp>
        <p:nvSpPr>
          <p:cNvPr id="14354" name="WordArt 18"/>
          <p:cNvSpPr>
            <a:spLocks noChangeArrowheads="1" noChangeShapeType="1" noTextEdit="1"/>
          </p:cNvSpPr>
          <p:nvPr/>
        </p:nvSpPr>
        <p:spPr bwMode="auto">
          <a:xfrm>
            <a:off x="2667000" y="3352800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6</a:t>
            </a:r>
          </a:p>
        </p:txBody>
      </p:sp>
      <p:sp>
        <p:nvSpPr>
          <p:cNvPr id="14355" name="WordArt 19"/>
          <p:cNvSpPr>
            <a:spLocks noChangeArrowheads="1" noChangeShapeType="1" noTextEdit="1"/>
          </p:cNvSpPr>
          <p:nvPr/>
        </p:nvSpPr>
        <p:spPr bwMode="auto">
          <a:xfrm>
            <a:off x="3124200" y="1752600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7</a:t>
            </a:r>
          </a:p>
        </p:txBody>
      </p:sp>
      <p:sp>
        <p:nvSpPr>
          <p:cNvPr id="14360" name="AutoShape 2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394200" y="2006600"/>
            <a:ext cx="609600" cy="738188"/>
          </a:xfrm>
          <a:prstGeom prst="actionButtonBlank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61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08600" y="2514600"/>
            <a:ext cx="533400" cy="661988"/>
          </a:xfrm>
          <a:prstGeom prst="actionButtonBlank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62" name="AutoShape 2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21300" y="3505200"/>
            <a:ext cx="533400" cy="685800"/>
          </a:xfrm>
          <a:prstGeom prst="actionButtonBlank">
            <a:avLst/>
          </a:prstGeom>
          <a:solidFill>
            <a:srgbClr val="FF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63" name="AutoShape 27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48200" y="4191000"/>
            <a:ext cx="609600" cy="661988"/>
          </a:xfrm>
          <a:prstGeom prst="actionButtonBlank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64" name="AutoShape 28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810000" y="4114800"/>
            <a:ext cx="609600" cy="661988"/>
          </a:xfrm>
          <a:prstGeom prst="actionButtonBlank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65" name="AutoShape 29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76600" y="3352800"/>
            <a:ext cx="533400" cy="585788"/>
          </a:xfrm>
          <a:prstGeom prst="actionButtonBlank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66" name="AutoShape 30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05200" y="2286000"/>
            <a:ext cx="533400" cy="585788"/>
          </a:xfrm>
          <a:prstGeom prst="actionButtonBlank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6400800" y="5867400"/>
            <a:ext cx="25908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 20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1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4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0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3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6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9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14341" grpId="0" animBg="1"/>
      <p:bldP spid="14342" grpId="0" animBg="1"/>
      <p:bldP spid="14343" grpId="0" animBg="1"/>
      <p:bldP spid="14345" grpId="0" animBg="1"/>
      <p:bldP spid="14346" grpId="0" animBg="1"/>
      <p:bldP spid="14347" grpId="0" animBg="1"/>
      <p:bldP spid="14348" grpId="0" animBg="1"/>
      <p:bldP spid="14349" grpId="0" animBg="1"/>
      <p:bldP spid="14350" grpId="0" animBg="1"/>
      <p:bldP spid="14351" grpId="0" animBg="1"/>
      <p:bldP spid="14352" grpId="0" animBg="1"/>
      <p:bldP spid="14353" grpId="0" animBg="1"/>
      <p:bldP spid="14354" grpId="0" animBg="1"/>
      <p:bldP spid="14355" grpId="0" animBg="1"/>
      <p:bldP spid="14360" grpId="0" animBg="1"/>
      <p:bldP spid="14361" grpId="0" animBg="1"/>
      <p:bldP spid="14362" grpId="0" animBg="1"/>
      <p:bldP spid="14363" grpId="0" animBg="1"/>
      <p:bldP spid="14364" grpId="0" animBg="1"/>
      <p:bldP spid="14365" grpId="0" animBg="1"/>
      <p:bldP spid="1436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546100"/>
          </a:xfrm>
        </p:spPr>
        <p:txBody>
          <a:bodyPr/>
          <a:lstStyle/>
          <a:p>
            <a:r>
              <a:rPr lang="ru-RU" sz="4000" dirty="0"/>
              <a:t>             План восхождения</a:t>
            </a:r>
          </a:p>
        </p:txBody>
      </p:sp>
      <p:sp>
        <p:nvSpPr>
          <p:cNvPr id="54277" name="WordArt 5"/>
          <p:cNvSpPr>
            <a:spLocks noChangeArrowheads="1" noChangeShapeType="1" noTextEdit="1"/>
          </p:cNvSpPr>
          <p:nvPr/>
        </p:nvSpPr>
        <p:spPr bwMode="auto">
          <a:xfrm>
            <a:off x="5638800" y="2438400"/>
            <a:ext cx="11144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V </a:t>
            </a: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тур</a:t>
            </a:r>
          </a:p>
        </p:txBody>
      </p:sp>
      <p:pic>
        <p:nvPicPr>
          <p:cNvPr id="54278" name="Picture 6" descr="j02513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5334000"/>
            <a:ext cx="839788" cy="846138"/>
          </a:xfrm>
          <a:prstGeom prst="rect">
            <a:avLst/>
          </a:prstGeom>
          <a:noFill/>
        </p:spPr>
      </p:pic>
      <p:sp>
        <p:nvSpPr>
          <p:cNvPr id="54279" name="AutoShape 7"/>
          <p:cNvSpPr>
            <a:spLocks noChangeArrowheads="1"/>
          </p:cNvSpPr>
          <p:nvPr/>
        </p:nvSpPr>
        <p:spPr bwMode="auto">
          <a:xfrm>
            <a:off x="381000" y="4876800"/>
            <a:ext cx="457200" cy="495300"/>
          </a:xfrm>
          <a:prstGeom prst="flowChartPunchedTape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280" name="Line 8"/>
          <p:cNvSpPr>
            <a:spLocks noChangeShapeType="1"/>
          </p:cNvSpPr>
          <p:nvPr/>
        </p:nvSpPr>
        <p:spPr bwMode="auto">
          <a:xfrm>
            <a:off x="381000" y="5029200"/>
            <a:ext cx="0" cy="11430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281" name="Line 9"/>
          <p:cNvSpPr>
            <a:spLocks noChangeShapeType="1"/>
          </p:cNvSpPr>
          <p:nvPr/>
        </p:nvSpPr>
        <p:spPr bwMode="auto">
          <a:xfrm>
            <a:off x="1447800" y="5699125"/>
            <a:ext cx="0" cy="4572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282" name="Line 10"/>
          <p:cNvSpPr>
            <a:spLocks noChangeShapeType="1"/>
          </p:cNvSpPr>
          <p:nvPr/>
        </p:nvSpPr>
        <p:spPr bwMode="auto">
          <a:xfrm>
            <a:off x="1447800" y="5699125"/>
            <a:ext cx="9906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283" name="Line 11"/>
          <p:cNvSpPr>
            <a:spLocks noChangeShapeType="1"/>
          </p:cNvSpPr>
          <p:nvPr/>
        </p:nvSpPr>
        <p:spPr bwMode="auto">
          <a:xfrm flipV="1">
            <a:off x="2438400" y="5153025"/>
            <a:ext cx="0" cy="5334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284" name="Line 12"/>
          <p:cNvSpPr>
            <a:spLocks noChangeShapeType="1"/>
          </p:cNvSpPr>
          <p:nvPr/>
        </p:nvSpPr>
        <p:spPr bwMode="auto">
          <a:xfrm>
            <a:off x="2438400" y="5181600"/>
            <a:ext cx="9906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285" name="Line 13"/>
          <p:cNvSpPr>
            <a:spLocks noChangeShapeType="1"/>
          </p:cNvSpPr>
          <p:nvPr/>
        </p:nvSpPr>
        <p:spPr bwMode="auto">
          <a:xfrm flipV="1">
            <a:off x="3429000" y="44450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286" name="Line 14"/>
          <p:cNvSpPr>
            <a:spLocks noChangeShapeType="1"/>
          </p:cNvSpPr>
          <p:nvPr/>
        </p:nvSpPr>
        <p:spPr bwMode="auto">
          <a:xfrm>
            <a:off x="3352800" y="4445000"/>
            <a:ext cx="10668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287" name="Line 15"/>
          <p:cNvSpPr>
            <a:spLocks noChangeShapeType="1"/>
          </p:cNvSpPr>
          <p:nvPr/>
        </p:nvSpPr>
        <p:spPr bwMode="auto">
          <a:xfrm flipV="1">
            <a:off x="4419600" y="36703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288" name="Line 16"/>
          <p:cNvSpPr>
            <a:spLocks noChangeShapeType="1"/>
          </p:cNvSpPr>
          <p:nvPr/>
        </p:nvSpPr>
        <p:spPr bwMode="auto">
          <a:xfrm>
            <a:off x="4343400" y="3644900"/>
            <a:ext cx="12954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289" name="Line 17"/>
          <p:cNvSpPr>
            <a:spLocks noChangeShapeType="1"/>
          </p:cNvSpPr>
          <p:nvPr/>
        </p:nvSpPr>
        <p:spPr bwMode="auto">
          <a:xfrm flipV="1">
            <a:off x="5638800" y="30480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290" name="Line 18"/>
          <p:cNvSpPr>
            <a:spLocks noChangeShapeType="1"/>
          </p:cNvSpPr>
          <p:nvPr/>
        </p:nvSpPr>
        <p:spPr bwMode="auto">
          <a:xfrm>
            <a:off x="5562600" y="3035300"/>
            <a:ext cx="12954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291" name="WordArt 19"/>
          <p:cNvSpPr>
            <a:spLocks noChangeArrowheads="1" noChangeShapeType="1" noTextEdit="1"/>
          </p:cNvSpPr>
          <p:nvPr/>
        </p:nvSpPr>
        <p:spPr bwMode="auto">
          <a:xfrm>
            <a:off x="6553200" y="1892300"/>
            <a:ext cx="1447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VI  </a:t>
            </a: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тур</a:t>
            </a:r>
          </a:p>
        </p:txBody>
      </p:sp>
      <p:sp>
        <p:nvSpPr>
          <p:cNvPr id="54292" name="Line 20"/>
          <p:cNvSpPr>
            <a:spLocks noChangeShapeType="1"/>
          </p:cNvSpPr>
          <p:nvPr/>
        </p:nvSpPr>
        <p:spPr bwMode="auto">
          <a:xfrm flipV="1">
            <a:off x="6858000" y="2425700"/>
            <a:ext cx="0" cy="6096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293" name="Line 21"/>
          <p:cNvSpPr>
            <a:spLocks noChangeShapeType="1"/>
          </p:cNvSpPr>
          <p:nvPr/>
        </p:nvSpPr>
        <p:spPr bwMode="auto">
          <a:xfrm>
            <a:off x="6858000" y="2438400"/>
            <a:ext cx="10668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294" name="Line 22"/>
          <p:cNvSpPr>
            <a:spLocks noChangeShapeType="1"/>
          </p:cNvSpPr>
          <p:nvPr/>
        </p:nvSpPr>
        <p:spPr bwMode="auto">
          <a:xfrm flipV="1">
            <a:off x="7924800" y="17399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295" name="Line 23"/>
          <p:cNvSpPr>
            <a:spLocks noChangeShapeType="1"/>
          </p:cNvSpPr>
          <p:nvPr/>
        </p:nvSpPr>
        <p:spPr bwMode="auto">
          <a:xfrm>
            <a:off x="7924800" y="1739900"/>
            <a:ext cx="9144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297" name="Line 25"/>
          <p:cNvSpPr>
            <a:spLocks noChangeShapeType="1"/>
          </p:cNvSpPr>
          <p:nvPr/>
        </p:nvSpPr>
        <p:spPr bwMode="auto">
          <a:xfrm flipV="1">
            <a:off x="8382000" y="381000"/>
            <a:ext cx="0" cy="137160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298" name="AutoShape 26"/>
          <p:cNvSpPr>
            <a:spLocks noChangeArrowheads="1"/>
          </p:cNvSpPr>
          <p:nvPr/>
        </p:nvSpPr>
        <p:spPr bwMode="auto">
          <a:xfrm>
            <a:off x="7239000" y="304800"/>
            <a:ext cx="1143000" cy="838200"/>
          </a:xfrm>
          <a:prstGeom prst="flowChartPunchedTape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299" name="Text Box 27"/>
          <p:cNvSpPr txBox="1">
            <a:spLocks noChangeArrowheads="1"/>
          </p:cNvSpPr>
          <p:nvPr/>
        </p:nvSpPr>
        <p:spPr bwMode="auto">
          <a:xfrm>
            <a:off x="7315200" y="381000"/>
            <a:ext cx="152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chemeClr val="hlink"/>
                </a:solidFill>
              </a:rPr>
              <a:t>Страна знаний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4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4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4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4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4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4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4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4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4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4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4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4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4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4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4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4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4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4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4" dur="2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17 0.05064 C -0.01424 0.04949 -0.00104 0.04833 0.01319 0.04347 C 0.01406 0.04162 0.01476 0.03931 0.01597 0.03792 C 0.0184 0.03515 0.02413 0.03075 0.02413 0.03099 C 0.025 0.0289 0.02674 0.02752 0.02691 0.0252 C 0.02795 0.01179 0.02222 -0.0532 0.04757 -0.0569 C 0.05434 -0.05782 0.06128 -0.05828 0.06806 -0.05875 C 0.08542 -0.05967 0.10278 -0.0599 0.12014 -0.0606 C 0.13403 -0.06268 0.13212 -0.05967 0.13507 -0.07332 C 0.13559 -0.08234 0.13646 -0.09159 0.13646 -0.10061 C 0.13646 -0.16074 0.1408 -0.13368 0.2092 -0.1353 C 0.21858 -0.14385 0.22465 -0.15426 0.23247 -0.16467 C 0.23611 -0.17993 0.23247 -0.16235 0.23247 -0.19751 C 0.23247 -0.20468 0.23281 -0.21208 0.23351 -0.21925 C 0.23438 -0.2278 0.23663 -0.22665 0.2434 -0.2322 C 0.24479 -0.23335 0.24757 -0.23567 0.24757 -0.23543 C 0.25781 -0.25764 0.30503 -0.24677 0.30503 -0.24654 C 0.30781 -0.24792 0.31042 -0.24908 0.31319 -0.25024 C 0.31892 -0.25278 0.32066 -0.25879 0.3283 -0.26134 C 0.33247 -0.26689 0.33611 -0.26874 0.33785 -0.27591 C 0.33872 -0.30967 0.3316 -0.33002 0.34757 -0.35061 C 0.35382 -0.36818 0.34618 -0.35107 0.35434 -0.35986 C 0.35573 -0.36124 0.3559 -0.36402 0.35712 -0.36541 C 0.36076 -0.3698 0.36476 -0.3742 0.36944 -0.37628 C 0.36997 -0.37651 0.37951 -0.3809 0.38177 -0.38183 C 0.38316 -0.38229 0.38576 -0.38345 0.38576 -0.38321 C 0.40469 -0.38252 0.41979 -0.3809 0.43785 -0.37813 C 0.44045 -0.37697 0.45017 -0.37165 0.45017 -0.36888 " pathEditMode="relative" rAng="0" ptsTypes="fffffffffffffffffffffffffffA">
                                      <p:cBhvr>
                                        <p:cTn id="117" dur="2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00" y="-2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7" grpId="0" animBg="1"/>
      <p:bldP spid="54279" grpId="0" animBg="1"/>
      <p:bldP spid="54280" grpId="0" animBg="1"/>
      <p:bldP spid="54281" grpId="0" animBg="1"/>
      <p:bldP spid="54282" grpId="0" animBg="1"/>
      <p:bldP spid="54283" grpId="0" animBg="1"/>
      <p:bldP spid="54284" grpId="0" animBg="1"/>
      <p:bldP spid="54285" grpId="0" animBg="1"/>
      <p:bldP spid="54286" grpId="0" animBg="1"/>
      <p:bldP spid="54287" grpId="0" animBg="1"/>
      <p:bldP spid="54288" grpId="0" animBg="1"/>
      <p:bldP spid="54289" grpId="0" animBg="1"/>
      <p:bldP spid="54290" grpId="0" animBg="1"/>
      <p:bldP spid="54291" grpId="0" animBg="1"/>
      <p:bldP spid="54292" grpId="0" animBg="1"/>
      <p:bldP spid="54294" grpId="0" animBg="1"/>
      <p:bldP spid="54295" grpId="0" animBg="1"/>
      <p:bldP spid="54297" grpId="0" animBg="1"/>
      <p:bldP spid="54298" grpId="0" animBg="1"/>
      <p:bldP spid="54299" grpId="0" build="allAtOnce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5194300"/>
          </a:xfrm>
        </p:spPr>
        <p:txBody>
          <a:bodyPr/>
          <a:lstStyle/>
          <a:p>
            <a:r>
              <a:rPr lang="ru-RU" sz="9600" dirty="0"/>
              <a:t>    </a:t>
            </a:r>
            <a:r>
              <a:rPr lang="en-US" sz="9600" dirty="0"/>
              <a:t>V</a:t>
            </a:r>
            <a:r>
              <a:rPr lang="ru-RU" sz="9600" dirty="0"/>
              <a:t>  тур</a:t>
            </a:r>
            <a:br>
              <a:rPr lang="ru-RU" sz="9600" dirty="0"/>
            </a:br>
            <a:r>
              <a:rPr lang="ru-RU" sz="9600" dirty="0"/>
              <a:t>«Преодолей препятствия»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105400" y="5943600"/>
            <a:ext cx="30480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 21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"/>
            <a:ext cx="8229600" cy="58674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 dirty="0"/>
              <a:t>Катушка с током имеет магнитные полюсы, что необходимо сделать, чтобы изменить их полярность?</a:t>
            </a:r>
          </a:p>
          <a:p>
            <a:pPr marL="609600" indent="-609600">
              <a:buFontTx/>
              <a:buAutoNum type="arabicPeriod"/>
            </a:pPr>
            <a:r>
              <a:rPr lang="ru-RU" sz="4000" dirty="0"/>
              <a:t>Имеется электромагнит через который проходит небольшой ток. Как, не увеличивая ток, сделать электромагнит более сильным?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715000" y="6096000"/>
            <a:ext cx="27432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 22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8600"/>
            <a:ext cx="8458200" cy="6400800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3. Существуют различные по мощности электромагниты. Электромагниты с помощью которых  поднимают машины, металлолом и др. имеют большую мощность, а в медицине используют очень слабые электромагниты. Объясните каким образом можно достичь различия в их мощностях?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105400" y="5334000"/>
            <a:ext cx="35052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 23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546100"/>
          </a:xfrm>
        </p:spPr>
        <p:txBody>
          <a:bodyPr/>
          <a:lstStyle/>
          <a:p>
            <a:r>
              <a:rPr lang="ru-RU" sz="4000" dirty="0"/>
              <a:t>             План восхождения</a:t>
            </a:r>
          </a:p>
        </p:txBody>
      </p:sp>
      <p:sp>
        <p:nvSpPr>
          <p:cNvPr id="5126" name="WordArt 6"/>
          <p:cNvSpPr>
            <a:spLocks noChangeArrowheads="1" noChangeShapeType="1" noTextEdit="1"/>
          </p:cNvSpPr>
          <p:nvPr/>
        </p:nvSpPr>
        <p:spPr bwMode="auto">
          <a:xfrm>
            <a:off x="1447800" y="5153025"/>
            <a:ext cx="9239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I </a:t>
            </a: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тур</a:t>
            </a:r>
          </a:p>
        </p:txBody>
      </p:sp>
      <p:sp>
        <p:nvSpPr>
          <p:cNvPr id="5127" name="WordArt 7"/>
          <p:cNvSpPr>
            <a:spLocks noChangeArrowheads="1" noChangeShapeType="1" noTextEdit="1"/>
          </p:cNvSpPr>
          <p:nvPr/>
        </p:nvSpPr>
        <p:spPr bwMode="auto">
          <a:xfrm>
            <a:off x="2133600" y="4572000"/>
            <a:ext cx="10382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II </a:t>
            </a: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тур</a:t>
            </a:r>
          </a:p>
        </p:txBody>
      </p:sp>
      <p:sp>
        <p:nvSpPr>
          <p:cNvPr id="5128" name="WordArt 8"/>
          <p:cNvSpPr>
            <a:spLocks noChangeArrowheads="1" noChangeShapeType="1" noTextEdit="1"/>
          </p:cNvSpPr>
          <p:nvPr/>
        </p:nvSpPr>
        <p:spPr bwMode="auto">
          <a:xfrm>
            <a:off x="3352800" y="3835400"/>
            <a:ext cx="11525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III </a:t>
            </a: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тур</a:t>
            </a:r>
          </a:p>
        </p:txBody>
      </p:sp>
      <p:sp>
        <p:nvSpPr>
          <p:cNvPr id="5129" name="WordArt 9"/>
          <p:cNvSpPr>
            <a:spLocks noChangeArrowheads="1" noChangeShapeType="1" noTextEdit="1"/>
          </p:cNvSpPr>
          <p:nvPr/>
        </p:nvSpPr>
        <p:spPr bwMode="auto">
          <a:xfrm>
            <a:off x="4343400" y="3136900"/>
            <a:ext cx="13525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IV  </a:t>
            </a: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тур</a:t>
            </a:r>
          </a:p>
        </p:txBody>
      </p:sp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5638800" y="2438400"/>
            <a:ext cx="11144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V </a:t>
            </a: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тур</a:t>
            </a:r>
          </a:p>
        </p:txBody>
      </p:sp>
      <p:pic>
        <p:nvPicPr>
          <p:cNvPr id="5132" name="Picture 12" descr="j02513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5394325"/>
            <a:ext cx="839788" cy="846138"/>
          </a:xfrm>
          <a:prstGeom prst="rect">
            <a:avLst/>
          </a:prstGeom>
          <a:noFill/>
        </p:spPr>
      </p:pic>
      <p:sp>
        <p:nvSpPr>
          <p:cNvPr id="5133" name="AutoShape 13"/>
          <p:cNvSpPr>
            <a:spLocks noChangeArrowheads="1"/>
          </p:cNvSpPr>
          <p:nvPr/>
        </p:nvSpPr>
        <p:spPr bwMode="auto">
          <a:xfrm>
            <a:off x="533400" y="5013325"/>
            <a:ext cx="457200" cy="495300"/>
          </a:xfrm>
          <a:prstGeom prst="flowChartPunchedTape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>
            <a:off x="533400" y="5089525"/>
            <a:ext cx="0" cy="11430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>
            <a:off x="1447800" y="5699125"/>
            <a:ext cx="0" cy="4572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>
            <a:off x="1447800" y="5699125"/>
            <a:ext cx="9906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7" name="Line 17"/>
          <p:cNvSpPr>
            <a:spLocks noChangeShapeType="1"/>
          </p:cNvSpPr>
          <p:nvPr/>
        </p:nvSpPr>
        <p:spPr bwMode="auto">
          <a:xfrm flipV="1">
            <a:off x="2438400" y="5153025"/>
            <a:ext cx="0" cy="5334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>
            <a:off x="2438400" y="5153025"/>
            <a:ext cx="9906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39" name="Line 19"/>
          <p:cNvSpPr>
            <a:spLocks noChangeShapeType="1"/>
          </p:cNvSpPr>
          <p:nvPr/>
        </p:nvSpPr>
        <p:spPr bwMode="auto">
          <a:xfrm flipV="1">
            <a:off x="3429000" y="44450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0" name="Line 20"/>
          <p:cNvSpPr>
            <a:spLocks noChangeShapeType="1"/>
          </p:cNvSpPr>
          <p:nvPr/>
        </p:nvSpPr>
        <p:spPr bwMode="auto">
          <a:xfrm>
            <a:off x="3352800" y="4445000"/>
            <a:ext cx="10668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1" name="Line 21"/>
          <p:cNvSpPr>
            <a:spLocks noChangeShapeType="1"/>
          </p:cNvSpPr>
          <p:nvPr/>
        </p:nvSpPr>
        <p:spPr bwMode="auto">
          <a:xfrm flipV="1">
            <a:off x="4419600" y="36703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2" name="Line 22"/>
          <p:cNvSpPr>
            <a:spLocks noChangeShapeType="1"/>
          </p:cNvSpPr>
          <p:nvPr/>
        </p:nvSpPr>
        <p:spPr bwMode="auto">
          <a:xfrm>
            <a:off x="4343400" y="3644900"/>
            <a:ext cx="12954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3" name="Line 23"/>
          <p:cNvSpPr>
            <a:spLocks noChangeShapeType="1"/>
          </p:cNvSpPr>
          <p:nvPr/>
        </p:nvSpPr>
        <p:spPr bwMode="auto">
          <a:xfrm flipV="1">
            <a:off x="5638800" y="30480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4" name="Line 24"/>
          <p:cNvSpPr>
            <a:spLocks noChangeShapeType="1"/>
          </p:cNvSpPr>
          <p:nvPr/>
        </p:nvSpPr>
        <p:spPr bwMode="auto">
          <a:xfrm>
            <a:off x="5562600" y="3035300"/>
            <a:ext cx="12954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5" name="WordArt 25"/>
          <p:cNvSpPr>
            <a:spLocks noChangeArrowheads="1" noChangeShapeType="1" noTextEdit="1"/>
          </p:cNvSpPr>
          <p:nvPr/>
        </p:nvSpPr>
        <p:spPr bwMode="auto">
          <a:xfrm>
            <a:off x="6553200" y="1892300"/>
            <a:ext cx="1447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VI  </a:t>
            </a: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тур</a:t>
            </a:r>
          </a:p>
        </p:txBody>
      </p:sp>
      <p:sp>
        <p:nvSpPr>
          <p:cNvPr id="5146" name="Line 26"/>
          <p:cNvSpPr>
            <a:spLocks noChangeShapeType="1"/>
          </p:cNvSpPr>
          <p:nvPr/>
        </p:nvSpPr>
        <p:spPr bwMode="auto">
          <a:xfrm flipV="1">
            <a:off x="6858000" y="2425700"/>
            <a:ext cx="0" cy="6096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7" name="Line 27"/>
          <p:cNvSpPr>
            <a:spLocks noChangeShapeType="1"/>
          </p:cNvSpPr>
          <p:nvPr/>
        </p:nvSpPr>
        <p:spPr bwMode="auto">
          <a:xfrm>
            <a:off x="6858000" y="2438400"/>
            <a:ext cx="10668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8" name="Line 28"/>
          <p:cNvSpPr>
            <a:spLocks noChangeShapeType="1"/>
          </p:cNvSpPr>
          <p:nvPr/>
        </p:nvSpPr>
        <p:spPr bwMode="auto">
          <a:xfrm flipV="1">
            <a:off x="7924800" y="17399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9" name="Line 29"/>
          <p:cNvSpPr>
            <a:spLocks noChangeShapeType="1"/>
          </p:cNvSpPr>
          <p:nvPr/>
        </p:nvSpPr>
        <p:spPr bwMode="auto">
          <a:xfrm>
            <a:off x="7924800" y="1739900"/>
            <a:ext cx="9144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51" name="Line 31"/>
          <p:cNvSpPr>
            <a:spLocks noChangeShapeType="1"/>
          </p:cNvSpPr>
          <p:nvPr/>
        </p:nvSpPr>
        <p:spPr bwMode="auto">
          <a:xfrm flipV="1">
            <a:off x="8534400" y="381000"/>
            <a:ext cx="0" cy="137160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52" name="AutoShape 32"/>
          <p:cNvSpPr>
            <a:spLocks noChangeArrowheads="1"/>
          </p:cNvSpPr>
          <p:nvPr/>
        </p:nvSpPr>
        <p:spPr bwMode="auto">
          <a:xfrm>
            <a:off x="7239000" y="304800"/>
            <a:ext cx="1295400" cy="838200"/>
          </a:xfrm>
          <a:prstGeom prst="flowChartPunchedTape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7315200" y="381000"/>
            <a:ext cx="152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chemeClr val="hlink"/>
                </a:solidFill>
              </a:rPr>
              <a:t>Страна знаний</a:t>
            </a:r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6705600" y="6019800"/>
            <a:ext cx="220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 1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5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5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3000"/>
                            </p:stCondLst>
                            <p:childTnLst>
                              <p:par>
                                <p:cTn id="1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5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5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6" grpId="0" animBg="1"/>
      <p:bldP spid="5127" grpId="0" animBg="1"/>
      <p:bldP spid="5128" grpId="0" animBg="1"/>
      <p:bldP spid="5129" grpId="0" animBg="1"/>
      <p:bldP spid="5130" grpId="0" animBg="1"/>
      <p:bldP spid="5133" grpId="0" animBg="1"/>
      <p:bldP spid="5134" grpId="0" animBg="1"/>
      <p:bldP spid="5135" grpId="0" animBg="1"/>
      <p:bldP spid="5136" grpId="0" animBg="1"/>
      <p:bldP spid="5137" grpId="0" animBg="1"/>
      <p:bldP spid="5138" grpId="0" animBg="1"/>
      <p:bldP spid="5139" grpId="0" animBg="1"/>
      <p:bldP spid="5140" grpId="0" animBg="1"/>
      <p:bldP spid="5141" grpId="0" animBg="1"/>
      <p:bldP spid="5142" grpId="0" animBg="1"/>
      <p:bldP spid="5143" grpId="0" animBg="1"/>
      <p:bldP spid="5144" grpId="0" animBg="1"/>
      <p:bldP spid="5145" grpId="0" animBg="1"/>
      <p:bldP spid="5146" grpId="0" animBg="1"/>
      <p:bldP spid="5148" grpId="0" animBg="1"/>
      <p:bldP spid="5149" grpId="0" animBg="1"/>
      <p:bldP spid="5151" grpId="0" animBg="1"/>
      <p:bldP spid="5152" grpId="0" animBg="1"/>
      <p:bldP spid="5154" grpId="0" build="allAtOnce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8600"/>
            <a:ext cx="8229600" cy="6477000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4. В пространстве между полюсами магнита влетает </a:t>
            </a:r>
          </a:p>
          <a:p>
            <a:pPr>
              <a:buFontTx/>
              <a:buNone/>
            </a:pPr>
            <a:r>
              <a:rPr lang="ru-RU" dirty="0"/>
              <a:t>ЭЛЕКТРОН                           ПРОТОН</a:t>
            </a:r>
          </a:p>
          <a:p>
            <a:pPr>
              <a:buFontTx/>
              <a:buNone/>
            </a:pPr>
            <a:r>
              <a:rPr lang="ru-RU" dirty="0"/>
              <a:t>Как направлена сила , действующая  на частицу со стороны магнитного поля в точке А?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038600"/>
            <a:ext cx="2971800" cy="2436813"/>
          </a:xfrm>
          <a:prstGeom prst="rect">
            <a:avLst/>
          </a:prstGeom>
          <a:noFill/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4038600"/>
            <a:ext cx="2514600" cy="2424113"/>
          </a:xfrm>
          <a:prstGeom prst="rect">
            <a:avLst/>
          </a:prstGeom>
          <a:noFill/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4038600"/>
            <a:ext cx="2514600" cy="2362200"/>
          </a:xfrm>
          <a:prstGeom prst="rect">
            <a:avLst/>
          </a:prstGeom>
          <a:noFill/>
        </p:spPr>
      </p:pic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676400" y="41148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N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1676400" y="57150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S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2209800" y="4876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A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4724400" y="57150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S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8077200" y="51054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S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4648200" y="41910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N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6553200" y="51054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N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5105400" y="4876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A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18447" name="Text Box 15"/>
          <p:cNvSpPr txBox="1">
            <a:spLocks noChangeArrowheads="1"/>
          </p:cNvSpPr>
          <p:nvPr/>
        </p:nvSpPr>
        <p:spPr bwMode="auto">
          <a:xfrm>
            <a:off x="7391400" y="57150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A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5715000" y="6477000"/>
            <a:ext cx="27432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 24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8600"/>
            <a:ext cx="8458200" cy="6400800"/>
          </a:xfrm>
        </p:spPr>
        <p:txBody>
          <a:bodyPr/>
          <a:lstStyle/>
          <a:p>
            <a:pPr lvl="1">
              <a:buFont typeface="Tahoma" pitchFamily="34" charset="0"/>
              <a:buNone/>
            </a:pPr>
            <a:r>
              <a:rPr lang="ru-RU" dirty="0"/>
              <a:t>5.</a:t>
            </a:r>
            <a:r>
              <a:rPr lang="en-US" dirty="0"/>
              <a:t> </a:t>
            </a:r>
            <a:r>
              <a:rPr lang="ru-RU" dirty="0"/>
              <a:t>К одному и тому же полюсу магнитной стрелки поднести стальной стержень поочерёдно разными концами , стрелка в обоих случаях отталкивается , объясните это явление.</a:t>
            </a:r>
          </a:p>
          <a:p>
            <a:pPr lvl="1">
              <a:buFont typeface="Tahoma" pitchFamily="34" charset="0"/>
              <a:buNone/>
            </a:pPr>
            <a:r>
              <a:rPr lang="ru-RU" dirty="0"/>
              <a:t>6</a:t>
            </a:r>
            <a:r>
              <a:rPr lang="en-US" dirty="0"/>
              <a:t> </a:t>
            </a:r>
            <a:r>
              <a:rPr lang="ru-RU" dirty="0"/>
              <a:t>.Прямолинейный проводник с током </a:t>
            </a:r>
            <a:r>
              <a:rPr lang="en-US" dirty="0"/>
              <a:t>I </a:t>
            </a:r>
            <a:r>
              <a:rPr lang="ru-RU" dirty="0"/>
              <a:t>расположен на оси кругового тока </a:t>
            </a:r>
            <a:r>
              <a:rPr lang="en-US" dirty="0"/>
              <a:t>I</a:t>
            </a:r>
            <a:r>
              <a:rPr lang="en-US" baseline="-25000" dirty="0"/>
              <a:t>1  . </a:t>
            </a:r>
            <a:endParaRPr lang="ru-RU" baseline="-25000" dirty="0"/>
          </a:p>
          <a:p>
            <a:pPr lvl="1">
              <a:buFont typeface="Tahoma" pitchFamily="34" charset="0"/>
              <a:buNone/>
            </a:pPr>
            <a:r>
              <a:rPr lang="ru-RU" dirty="0"/>
              <a:t>Найти силу взаимодействия этих двух токов.</a:t>
            </a:r>
          </a:p>
          <a:p>
            <a:pPr lvl="1">
              <a:buFont typeface="Tahoma" pitchFamily="34" charset="0"/>
              <a:buNone/>
            </a:pPr>
            <a:r>
              <a:rPr lang="ru-RU" dirty="0"/>
              <a:t> 7. Как известно два параллельных проводника с током одинакового направления притягиваются. Почему же два параллельных пучка электронных лучей одинакового направления отталкиваются, ведь эти лучи тоже являются током?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6096000" y="6553200"/>
            <a:ext cx="23622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 25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546100"/>
          </a:xfrm>
        </p:spPr>
        <p:txBody>
          <a:bodyPr/>
          <a:lstStyle/>
          <a:p>
            <a:r>
              <a:rPr lang="ru-RU" sz="4000" dirty="0"/>
              <a:t>             План восхождения</a:t>
            </a:r>
          </a:p>
        </p:txBody>
      </p:sp>
      <p:pic>
        <p:nvPicPr>
          <p:cNvPr id="55300" name="Picture 4" descr="j02513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5334000"/>
            <a:ext cx="839788" cy="846138"/>
          </a:xfrm>
          <a:prstGeom prst="rect">
            <a:avLst/>
          </a:prstGeom>
          <a:noFill/>
        </p:spPr>
      </p:pic>
      <p:sp>
        <p:nvSpPr>
          <p:cNvPr id="55301" name="AutoShape 5"/>
          <p:cNvSpPr>
            <a:spLocks noChangeArrowheads="1"/>
          </p:cNvSpPr>
          <p:nvPr/>
        </p:nvSpPr>
        <p:spPr bwMode="auto">
          <a:xfrm>
            <a:off x="381000" y="4876800"/>
            <a:ext cx="457200" cy="495300"/>
          </a:xfrm>
          <a:prstGeom prst="flowChartPunchedTape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381000" y="5029200"/>
            <a:ext cx="0" cy="11430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03" name="Line 7"/>
          <p:cNvSpPr>
            <a:spLocks noChangeShapeType="1"/>
          </p:cNvSpPr>
          <p:nvPr/>
        </p:nvSpPr>
        <p:spPr bwMode="auto">
          <a:xfrm>
            <a:off x="1447800" y="5699125"/>
            <a:ext cx="0" cy="4572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1447800" y="5699125"/>
            <a:ext cx="9906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05" name="Line 9"/>
          <p:cNvSpPr>
            <a:spLocks noChangeShapeType="1"/>
          </p:cNvSpPr>
          <p:nvPr/>
        </p:nvSpPr>
        <p:spPr bwMode="auto">
          <a:xfrm flipV="1">
            <a:off x="2438400" y="5153025"/>
            <a:ext cx="0" cy="5334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06" name="Line 10"/>
          <p:cNvSpPr>
            <a:spLocks noChangeShapeType="1"/>
          </p:cNvSpPr>
          <p:nvPr/>
        </p:nvSpPr>
        <p:spPr bwMode="auto">
          <a:xfrm>
            <a:off x="2438400" y="5181600"/>
            <a:ext cx="9906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07" name="Line 11"/>
          <p:cNvSpPr>
            <a:spLocks noChangeShapeType="1"/>
          </p:cNvSpPr>
          <p:nvPr/>
        </p:nvSpPr>
        <p:spPr bwMode="auto">
          <a:xfrm flipV="1">
            <a:off x="3429000" y="44450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08" name="Line 12"/>
          <p:cNvSpPr>
            <a:spLocks noChangeShapeType="1"/>
          </p:cNvSpPr>
          <p:nvPr/>
        </p:nvSpPr>
        <p:spPr bwMode="auto">
          <a:xfrm>
            <a:off x="3352800" y="4445000"/>
            <a:ext cx="10668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09" name="Line 13"/>
          <p:cNvSpPr>
            <a:spLocks noChangeShapeType="1"/>
          </p:cNvSpPr>
          <p:nvPr/>
        </p:nvSpPr>
        <p:spPr bwMode="auto">
          <a:xfrm flipV="1">
            <a:off x="4419600" y="36703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10" name="Line 14"/>
          <p:cNvSpPr>
            <a:spLocks noChangeShapeType="1"/>
          </p:cNvSpPr>
          <p:nvPr/>
        </p:nvSpPr>
        <p:spPr bwMode="auto">
          <a:xfrm>
            <a:off x="4343400" y="3644900"/>
            <a:ext cx="12954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11" name="Line 15"/>
          <p:cNvSpPr>
            <a:spLocks noChangeShapeType="1"/>
          </p:cNvSpPr>
          <p:nvPr/>
        </p:nvSpPr>
        <p:spPr bwMode="auto">
          <a:xfrm flipV="1">
            <a:off x="5638800" y="30480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12" name="Line 16"/>
          <p:cNvSpPr>
            <a:spLocks noChangeShapeType="1"/>
          </p:cNvSpPr>
          <p:nvPr/>
        </p:nvSpPr>
        <p:spPr bwMode="auto">
          <a:xfrm>
            <a:off x="5562600" y="3035300"/>
            <a:ext cx="12954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14" name="Line 18"/>
          <p:cNvSpPr>
            <a:spLocks noChangeShapeType="1"/>
          </p:cNvSpPr>
          <p:nvPr/>
        </p:nvSpPr>
        <p:spPr bwMode="auto">
          <a:xfrm flipV="1">
            <a:off x="6858000" y="2425700"/>
            <a:ext cx="0" cy="6096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15" name="Line 19"/>
          <p:cNvSpPr>
            <a:spLocks noChangeShapeType="1"/>
          </p:cNvSpPr>
          <p:nvPr/>
        </p:nvSpPr>
        <p:spPr bwMode="auto">
          <a:xfrm>
            <a:off x="6858000" y="2438400"/>
            <a:ext cx="10668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16" name="Line 20"/>
          <p:cNvSpPr>
            <a:spLocks noChangeShapeType="1"/>
          </p:cNvSpPr>
          <p:nvPr/>
        </p:nvSpPr>
        <p:spPr bwMode="auto">
          <a:xfrm flipV="1">
            <a:off x="7924800" y="17399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17" name="Line 21"/>
          <p:cNvSpPr>
            <a:spLocks noChangeShapeType="1"/>
          </p:cNvSpPr>
          <p:nvPr/>
        </p:nvSpPr>
        <p:spPr bwMode="auto">
          <a:xfrm>
            <a:off x="7924800" y="1739900"/>
            <a:ext cx="9144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18" name="WordArt 22"/>
          <p:cNvSpPr>
            <a:spLocks noChangeArrowheads="1" noChangeShapeType="1" noTextEdit="1"/>
          </p:cNvSpPr>
          <p:nvPr/>
        </p:nvSpPr>
        <p:spPr bwMode="auto">
          <a:xfrm>
            <a:off x="6553200" y="1828800"/>
            <a:ext cx="13430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VI </a:t>
            </a: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тур</a:t>
            </a:r>
          </a:p>
        </p:txBody>
      </p:sp>
      <p:sp>
        <p:nvSpPr>
          <p:cNvPr id="55319" name="Line 23"/>
          <p:cNvSpPr>
            <a:spLocks noChangeShapeType="1"/>
          </p:cNvSpPr>
          <p:nvPr/>
        </p:nvSpPr>
        <p:spPr bwMode="auto">
          <a:xfrm flipV="1">
            <a:off x="8382000" y="304800"/>
            <a:ext cx="0" cy="137160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20" name="AutoShape 24"/>
          <p:cNvSpPr>
            <a:spLocks noChangeArrowheads="1"/>
          </p:cNvSpPr>
          <p:nvPr/>
        </p:nvSpPr>
        <p:spPr bwMode="auto">
          <a:xfrm>
            <a:off x="7239000" y="304800"/>
            <a:ext cx="1143000" cy="838200"/>
          </a:xfrm>
          <a:prstGeom prst="flowChartPunchedTape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21" name="Text Box 25"/>
          <p:cNvSpPr txBox="1">
            <a:spLocks noChangeArrowheads="1"/>
          </p:cNvSpPr>
          <p:nvPr/>
        </p:nvSpPr>
        <p:spPr bwMode="auto">
          <a:xfrm>
            <a:off x="7239000" y="381000"/>
            <a:ext cx="152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chemeClr val="hlink"/>
                </a:solidFill>
              </a:rPr>
              <a:t>Страна знаний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5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5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5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5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5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5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5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5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5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5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5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5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5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5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5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5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5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5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5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5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5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000"/>
                            </p:stCondLst>
                            <p:childTnLst>
                              <p:par>
                                <p:cTn id="10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5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5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5.17114E-6 C 0.01042 -0.00463 0.0198 -0.01019 0.03021 -0.01481 C 0.03247 -0.02337 0.03299 -0.0273 0.0316 -0.03655 C 0.03247 -0.05621 0.02657 -0.07887 0.04393 -0.08049 C 0.05434 -0.08165 0.06494 -0.08165 0.07535 -0.08234 C 0.08473 -0.08118 0.09358 -0.08003 0.10278 -0.07679 C 0.10556 -0.07748 0.10834 -0.07772 0.11112 -0.07864 C 0.11389 -0.07957 0.11928 -0.08234 0.11928 -0.08234 C 0.12257 -0.0865 0.12535 -0.08951 0.12744 -0.09506 C 0.1316 -0.10639 0.13351 -0.12096 0.13577 -0.13322 C 0.13681 -0.13877 0.13889 -0.14686 0.14254 -0.14987 C 0.14393 -0.15103 0.14549 -0.15195 0.14671 -0.15334 C 0.15382 -0.1612 0.14723 -0.15727 0.15487 -0.16074 C 0.15816 -0.16745 0.16407 -0.17092 0.16997 -0.17346 C 0.17448 -0.17277 0.17934 -0.17323 0.18369 -0.17161 C 0.1849 -0.17115 0.18091 -0.17068 0.17952 -0.16976 C 0.17796 -0.16883 0.17691 -0.16675 0.17535 -0.16629 C 0.1691 -0.1649 0.16268 -0.16513 0.15625 -0.16444 C 0.15452 -0.16375 0.14202 -0.1619 0.1507 -0.15519 C 0.15278 -0.15357 0.15539 -0.15403 0.15764 -0.15334 C 0.16424 -0.15635 0.17119 -0.15704 0.17813 -0.15889 C 0.18855 -0.16814 0.20834 -0.16722 0.21928 -0.16791 C 0.2224 -0.1693 0.22518 -0.16999 0.22744 -0.17346 C 0.22952 -0.1767 0.23299 -0.18433 0.23299 -0.18433 C 0.23646 -0.19844 0.23143 -0.18155 0.2382 -0.19358 C 0.24028 -0.19682 0.2408 -0.20121 0.24254 -0.20445 C 0.24497 -0.21393 0.24341 -0.22457 0.24671 -0.23359 C 0.24966 -0.24168 0.24844 -0.23729 0.25348 -0.24284 C 0.2698 -0.26111 0.2849 -0.25787 0.30695 -0.25926 C 0.33125 -0.26389 0.34132 -0.28724 0.34809 -0.31592 C 0.35157 -0.33049 0.35209 -0.35385 0.36441 -0.35963 C 0.36754 -0.36587 0.37084 -0.36819 0.37535 -0.37235 C 0.37882 -0.37929 0.38455 -0.38229 0.39046 -0.38507 C 0.41441 -0.38276 0.43768 -0.38553 0.46181 -0.38692 C 0.47605 -0.389 0.47309 -0.38738 0.47952 -0.39964 C 0.48039 -0.40334 0.48021 -0.40797 0.4823 -0.41074 C 0.48525 -0.4149 0.48716 -0.41652 0.48907 -0.42161 C 0.48959 -0.42346 0.48959 -0.42554 0.49046 -0.42716 C 0.49184 -0.43109 0.49393 -0.43433 0.49601 -0.43803 C 0.49775 -0.4415 0.50122 -0.45191 0.50417 -0.45445 C 0.50869 -0.45815 0.51563 -0.45861 0.52066 -0.46 C 0.52709 -0.46162 0.53351 -0.46463 0.53959 -0.46717 C 0.59827 -0.46555 0.58855 -0.48845 0.59879 -0.46185 " pathEditMode="relative" ptsTypes="ffffffffffffffffffffffffffffffffffffffffffA">
                                      <p:cBhvr>
                                        <p:cTn id="115" dur="2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55301" grpId="0" animBg="1"/>
      <p:bldP spid="55302" grpId="0" animBg="1"/>
      <p:bldP spid="55303" grpId="0" animBg="1"/>
      <p:bldP spid="55304" grpId="0" animBg="1"/>
      <p:bldP spid="55305" grpId="0" animBg="1"/>
      <p:bldP spid="55306" grpId="0" animBg="1"/>
      <p:bldP spid="55307" grpId="0" animBg="1"/>
      <p:bldP spid="55308" grpId="0" animBg="1"/>
      <p:bldP spid="55309" grpId="0" animBg="1"/>
      <p:bldP spid="55310" grpId="0" animBg="1"/>
      <p:bldP spid="55311" grpId="0" animBg="1"/>
      <p:bldP spid="55312" grpId="0" animBg="1"/>
      <p:bldP spid="55314" grpId="0" animBg="1"/>
      <p:bldP spid="55316" grpId="0" animBg="1"/>
      <p:bldP spid="55317" grpId="0" animBg="1"/>
      <p:bldP spid="55318" grpId="0" animBg="1"/>
      <p:bldP spid="55319" grpId="0" animBg="1"/>
      <p:bldP spid="55320" grpId="0" animBg="1"/>
      <p:bldP spid="55321" grpId="0" build="allAtOnce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6337300"/>
          </a:xfrm>
        </p:spPr>
        <p:txBody>
          <a:bodyPr/>
          <a:lstStyle/>
          <a:p>
            <a:pPr algn="ctr"/>
            <a:r>
              <a:rPr lang="en-US" sz="9600" dirty="0"/>
              <a:t>VI</a:t>
            </a:r>
            <a:r>
              <a:rPr lang="ru-RU" sz="9600" dirty="0"/>
              <a:t>  тур          « Найди дорогу»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5257800" y="6019800"/>
            <a:ext cx="34290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 26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422400" y="774700"/>
            <a:ext cx="914400" cy="881063"/>
          </a:xfrm>
          <a:prstGeom prst="rect">
            <a:avLst/>
          </a:prstGeom>
          <a:solidFill>
            <a:srgbClr val="FF00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4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2336800" y="774700"/>
            <a:ext cx="914400" cy="881063"/>
          </a:xfrm>
          <a:prstGeom prst="rect">
            <a:avLst/>
          </a:prstGeom>
          <a:solidFill>
            <a:srgbClr val="FF00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6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3251200" y="774700"/>
            <a:ext cx="914400" cy="881063"/>
          </a:xfrm>
          <a:prstGeom prst="rect">
            <a:avLst/>
          </a:prstGeom>
          <a:solidFill>
            <a:srgbClr val="FF00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2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4165600" y="774700"/>
            <a:ext cx="914400" cy="881063"/>
          </a:xfrm>
          <a:prstGeom prst="rect">
            <a:avLst/>
          </a:prstGeom>
          <a:solidFill>
            <a:srgbClr val="FF00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8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5080000" y="774700"/>
            <a:ext cx="914400" cy="881063"/>
          </a:xfrm>
          <a:prstGeom prst="rect">
            <a:avLst/>
          </a:prstGeom>
          <a:solidFill>
            <a:srgbClr val="FF00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8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5994400" y="774700"/>
            <a:ext cx="914400" cy="881063"/>
          </a:xfrm>
          <a:prstGeom prst="rect">
            <a:avLst/>
          </a:prstGeom>
          <a:solidFill>
            <a:srgbClr val="FF00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6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6934200" y="762000"/>
            <a:ext cx="914400" cy="881063"/>
          </a:xfrm>
          <a:prstGeom prst="rect">
            <a:avLst/>
          </a:prstGeom>
          <a:solidFill>
            <a:srgbClr val="FF00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6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1295400" y="2819400"/>
            <a:ext cx="914400" cy="881063"/>
          </a:xfrm>
          <a:prstGeom prst="rect">
            <a:avLst/>
          </a:prstGeom>
          <a:solidFill>
            <a:schemeClr val="hlink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3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2184400" y="2819400"/>
            <a:ext cx="914400" cy="881063"/>
          </a:xfrm>
          <a:prstGeom prst="rect">
            <a:avLst/>
          </a:prstGeom>
          <a:solidFill>
            <a:schemeClr val="hlink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1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4013200" y="2819400"/>
            <a:ext cx="914400" cy="881063"/>
          </a:xfrm>
          <a:prstGeom prst="rect">
            <a:avLst/>
          </a:prstGeom>
          <a:solidFill>
            <a:schemeClr val="hlink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1</a:t>
            </a:r>
          </a:p>
        </p:txBody>
      </p:sp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3098800" y="2819400"/>
            <a:ext cx="914400" cy="881063"/>
          </a:xfrm>
          <a:prstGeom prst="rect">
            <a:avLst/>
          </a:prstGeom>
          <a:solidFill>
            <a:schemeClr val="hlink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2</a:t>
            </a:r>
          </a:p>
        </p:txBody>
      </p:sp>
      <p:sp>
        <p:nvSpPr>
          <p:cNvPr id="21519" name="Text Box 15"/>
          <p:cNvSpPr txBox="1">
            <a:spLocks noChangeArrowheads="1"/>
          </p:cNvSpPr>
          <p:nvPr/>
        </p:nvSpPr>
        <p:spPr bwMode="auto">
          <a:xfrm>
            <a:off x="4927600" y="2819400"/>
            <a:ext cx="914400" cy="881063"/>
          </a:xfrm>
          <a:prstGeom prst="rect">
            <a:avLst/>
          </a:prstGeom>
          <a:solidFill>
            <a:schemeClr val="hlink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2</a:t>
            </a:r>
          </a:p>
        </p:txBody>
      </p:sp>
      <p:sp>
        <p:nvSpPr>
          <p:cNvPr id="21520" name="Text Box 16"/>
          <p:cNvSpPr txBox="1">
            <a:spLocks noChangeArrowheads="1"/>
          </p:cNvSpPr>
          <p:nvPr/>
        </p:nvSpPr>
        <p:spPr bwMode="auto">
          <a:xfrm>
            <a:off x="5842000" y="2819400"/>
            <a:ext cx="914400" cy="881063"/>
          </a:xfrm>
          <a:prstGeom prst="rect">
            <a:avLst/>
          </a:prstGeom>
          <a:solidFill>
            <a:schemeClr val="hlink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4</a:t>
            </a:r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6756400" y="2819400"/>
            <a:ext cx="914400" cy="881063"/>
          </a:xfrm>
          <a:prstGeom prst="rect">
            <a:avLst/>
          </a:prstGeom>
          <a:solidFill>
            <a:schemeClr val="hlink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3</a:t>
            </a:r>
          </a:p>
        </p:txBody>
      </p:sp>
      <p:sp>
        <p:nvSpPr>
          <p:cNvPr id="21522" name="Text Box 18"/>
          <p:cNvSpPr txBox="1">
            <a:spLocks noChangeArrowheads="1"/>
          </p:cNvSpPr>
          <p:nvPr/>
        </p:nvSpPr>
        <p:spPr bwMode="auto">
          <a:xfrm>
            <a:off x="1219200" y="5029200"/>
            <a:ext cx="914400" cy="881063"/>
          </a:xfrm>
          <a:prstGeom prst="rect">
            <a:avLst/>
          </a:prstGeom>
          <a:solidFill>
            <a:srgbClr val="00FF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1</a:t>
            </a:r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2133600" y="5029200"/>
            <a:ext cx="914400" cy="881063"/>
          </a:xfrm>
          <a:prstGeom prst="rect">
            <a:avLst/>
          </a:prstGeom>
          <a:solidFill>
            <a:srgbClr val="00FF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2</a:t>
            </a:r>
          </a:p>
        </p:txBody>
      </p:sp>
      <p:sp>
        <p:nvSpPr>
          <p:cNvPr id="21524" name="Text Box 20"/>
          <p:cNvSpPr txBox="1">
            <a:spLocks noChangeArrowheads="1"/>
          </p:cNvSpPr>
          <p:nvPr/>
        </p:nvSpPr>
        <p:spPr bwMode="auto">
          <a:xfrm>
            <a:off x="3048000" y="5029200"/>
            <a:ext cx="914400" cy="881063"/>
          </a:xfrm>
          <a:prstGeom prst="rect">
            <a:avLst/>
          </a:prstGeom>
          <a:solidFill>
            <a:srgbClr val="00FF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</a:t>
            </a:r>
          </a:p>
        </p:txBody>
      </p:sp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3962400" y="5029200"/>
            <a:ext cx="914400" cy="881063"/>
          </a:xfrm>
          <a:prstGeom prst="rect">
            <a:avLst/>
          </a:prstGeom>
          <a:solidFill>
            <a:srgbClr val="00FF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4</a:t>
            </a:r>
          </a:p>
        </p:txBody>
      </p:sp>
      <p:sp>
        <p:nvSpPr>
          <p:cNvPr id="21526" name="Text Box 22"/>
          <p:cNvSpPr txBox="1">
            <a:spLocks noChangeArrowheads="1"/>
          </p:cNvSpPr>
          <p:nvPr/>
        </p:nvSpPr>
        <p:spPr bwMode="auto">
          <a:xfrm>
            <a:off x="4876800" y="5029200"/>
            <a:ext cx="914400" cy="881063"/>
          </a:xfrm>
          <a:prstGeom prst="rect">
            <a:avLst/>
          </a:prstGeom>
          <a:solidFill>
            <a:srgbClr val="00FF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6</a:t>
            </a:r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5791200" y="5029200"/>
            <a:ext cx="914400" cy="881063"/>
          </a:xfrm>
          <a:prstGeom prst="rect">
            <a:avLst/>
          </a:prstGeom>
          <a:solidFill>
            <a:srgbClr val="00FF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2</a:t>
            </a:r>
          </a:p>
        </p:txBody>
      </p:sp>
      <p:sp>
        <p:nvSpPr>
          <p:cNvPr id="21528" name="Text Box 24"/>
          <p:cNvSpPr txBox="1">
            <a:spLocks noChangeArrowheads="1"/>
          </p:cNvSpPr>
          <p:nvPr/>
        </p:nvSpPr>
        <p:spPr bwMode="auto">
          <a:xfrm>
            <a:off x="6705600" y="5029200"/>
            <a:ext cx="914400" cy="881063"/>
          </a:xfrm>
          <a:prstGeom prst="rect">
            <a:avLst/>
          </a:prstGeom>
          <a:solidFill>
            <a:srgbClr val="00FF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4</a:t>
            </a:r>
          </a:p>
        </p:txBody>
      </p:sp>
      <p:sp>
        <p:nvSpPr>
          <p:cNvPr id="21529" name="Text Box 25"/>
          <p:cNvSpPr txBox="1">
            <a:spLocks noChangeArrowheads="1"/>
          </p:cNvSpPr>
          <p:nvPr/>
        </p:nvSpPr>
        <p:spPr bwMode="auto">
          <a:xfrm>
            <a:off x="6172200" y="6248400"/>
            <a:ext cx="25908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 28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nimBg="1"/>
      <p:bldP spid="21509" grpId="0" animBg="1"/>
      <p:bldP spid="21510" grpId="0" animBg="1"/>
      <p:bldP spid="21511" grpId="0" animBg="1"/>
      <p:bldP spid="21512" grpId="0" animBg="1"/>
      <p:bldP spid="21513" grpId="0" animBg="1"/>
      <p:bldP spid="21514" grpId="0" animBg="1"/>
      <p:bldP spid="21515" grpId="0" animBg="1"/>
      <p:bldP spid="21516" grpId="0" animBg="1"/>
      <p:bldP spid="21517" grpId="0" animBg="1"/>
      <p:bldP spid="21518" grpId="0" animBg="1"/>
      <p:bldP spid="21519" grpId="0" animBg="1"/>
      <p:bldP spid="21520" grpId="0" animBg="1"/>
      <p:bldP spid="21521" grpId="0" animBg="1"/>
      <p:bldP spid="21522" grpId="0" animBg="1"/>
      <p:bldP spid="21523" grpId="0" animBg="1"/>
      <p:bldP spid="21524" grpId="0" animBg="1"/>
      <p:bldP spid="21525" grpId="0" animBg="1"/>
      <p:bldP spid="21526" grpId="0" animBg="1"/>
      <p:bldP spid="21527" grpId="0" animBg="1"/>
      <p:bldP spid="2152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2296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447800" y="762000"/>
            <a:ext cx="914400" cy="881063"/>
          </a:xfrm>
          <a:prstGeom prst="rect">
            <a:avLst/>
          </a:prstGeom>
          <a:solidFill>
            <a:srgbClr val="FF00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м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2286000" y="762000"/>
            <a:ext cx="914400" cy="881063"/>
          </a:xfrm>
          <a:prstGeom prst="rect">
            <a:avLst/>
          </a:prstGeom>
          <a:solidFill>
            <a:srgbClr val="FF00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о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3200400" y="762000"/>
            <a:ext cx="914400" cy="881063"/>
          </a:xfrm>
          <a:prstGeom prst="rect">
            <a:avLst/>
          </a:prstGeom>
          <a:solidFill>
            <a:srgbClr val="FF00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л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4114800" y="762000"/>
            <a:ext cx="914400" cy="881063"/>
          </a:xfrm>
          <a:prstGeom prst="rect">
            <a:avLst/>
          </a:prstGeom>
          <a:solidFill>
            <a:srgbClr val="FF00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о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5029200" y="762000"/>
            <a:ext cx="914400" cy="881063"/>
          </a:xfrm>
          <a:prstGeom prst="rect">
            <a:avLst/>
          </a:prstGeom>
          <a:solidFill>
            <a:srgbClr val="FF00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д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5943600" y="762000"/>
            <a:ext cx="914400" cy="881063"/>
          </a:xfrm>
          <a:prstGeom prst="rect">
            <a:avLst/>
          </a:prstGeom>
          <a:solidFill>
            <a:srgbClr val="FF00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ц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6858000" y="762000"/>
            <a:ext cx="914400" cy="881063"/>
          </a:xfrm>
          <a:prstGeom prst="rect">
            <a:avLst/>
          </a:prstGeom>
          <a:solidFill>
            <a:srgbClr val="FF00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ы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1447800" y="2895600"/>
            <a:ext cx="914400" cy="881063"/>
          </a:xfrm>
          <a:prstGeom prst="rect">
            <a:avLst/>
          </a:prstGeom>
          <a:solidFill>
            <a:schemeClr val="hlink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с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2362200" y="2895600"/>
            <a:ext cx="914400" cy="881063"/>
          </a:xfrm>
          <a:prstGeom prst="rect">
            <a:avLst/>
          </a:prstGeom>
          <a:solidFill>
            <a:schemeClr val="hlink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п</a:t>
            </a: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4191000" y="2895600"/>
            <a:ext cx="914400" cy="881063"/>
          </a:xfrm>
          <a:prstGeom prst="rect">
            <a:avLst/>
          </a:prstGeom>
          <a:solidFill>
            <a:schemeClr val="hlink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с</a:t>
            </a: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3276600" y="2895600"/>
            <a:ext cx="914400" cy="881063"/>
          </a:xfrm>
          <a:prstGeom prst="rect">
            <a:avLst/>
          </a:prstGeom>
          <a:solidFill>
            <a:schemeClr val="hlink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а</a:t>
            </a:r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5105400" y="2895600"/>
            <a:ext cx="914400" cy="881063"/>
          </a:xfrm>
          <a:prstGeom prst="rect">
            <a:avLst/>
          </a:prstGeom>
          <a:solidFill>
            <a:schemeClr val="hlink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и</a:t>
            </a:r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6019800" y="2895600"/>
            <a:ext cx="914400" cy="881063"/>
          </a:xfrm>
          <a:prstGeom prst="rect">
            <a:avLst/>
          </a:prstGeom>
          <a:solidFill>
            <a:schemeClr val="hlink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б</a:t>
            </a:r>
          </a:p>
        </p:txBody>
      </p:sp>
      <p:sp>
        <p:nvSpPr>
          <p:cNvPr id="22545" name="Text Box 17"/>
          <p:cNvSpPr txBox="1">
            <a:spLocks noChangeArrowheads="1"/>
          </p:cNvSpPr>
          <p:nvPr/>
        </p:nvSpPr>
        <p:spPr bwMode="auto">
          <a:xfrm>
            <a:off x="6858000" y="2895600"/>
            <a:ext cx="914400" cy="881063"/>
          </a:xfrm>
          <a:prstGeom prst="rect">
            <a:avLst/>
          </a:prstGeom>
          <a:solidFill>
            <a:schemeClr val="hlink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о</a:t>
            </a:r>
          </a:p>
        </p:txBody>
      </p:sp>
      <p:sp>
        <p:nvSpPr>
          <p:cNvPr id="22546" name="Text Box 18"/>
          <p:cNvSpPr txBox="1">
            <a:spLocks noChangeArrowheads="1"/>
          </p:cNvSpPr>
          <p:nvPr/>
        </p:nvSpPr>
        <p:spPr bwMode="auto">
          <a:xfrm>
            <a:off x="1219200" y="5016500"/>
            <a:ext cx="914400" cy="881063"/>
          </a:xfrm>
          <a:prstGeom prst="rect">
            <a:avLst/>
          </a:prstGeom>
          <a:solidFill>
            <a:srgbClr val="00FF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з</a:t>
            </a:r>
          </a:p>
        </p:txBody>
      </p:sp>
      <p:sp>
        <p:nvSpPr>
          <p:cNvPr id="22547" name="Text Box 19"/>
          <p:cNvSpPr txBox="1">
            <a:spLocks noChangeArrowheads="1"/>
          </p:cNvSpPr>
          <p:nvPr/>
        </p:nvSpPr>
        <p:spPr bwMode="auto">
          <a:xfrm>
            <a:off x="2133600" y="5016500"/>
            <a:ext cx="914400" cy="881063"/>
          </a:xfrm>
          <a:prstGeom prst="rect">
            <a:avLst/>
          </a:prstGeom>
          <a:solidFill>
            <a:srgbClr val="00FF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а</a:t>
            </a:r>
          </a:p>
        </p:txBody>
      </p:sp>
      <p:sp>
        <p:nvSpPr>
          <p:cNvPr id="22548" name="Text Box 20"/>
          <p:cNvSpPr txBox="1">
            <a:spLocks noChangeArrowheads="1"/>
          </p:cNvSpPr>
          <p:nvPr/>
        </p:nvSpPr>
        <p:spPr bwMode="auto">
          <a:xfrm>
            <a:off x="3048000" y="5016500"/>
            <a:ext cx="914400" cy="881063"/>
          </a:xfrm>
          <a:prstGeom prst="rect">
            <a:avLst/>
          </a:prstGeom>
          <a:solidFill>
            <a:srgbClr val="00FF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</a:t>
            </a:r>
          </a:p>
        </p:txBody>
      </p:sp>
      <p:sp>
        <p:nvSpPr>
          <p:cNvPr id="22549" name="Text Box 21"/>
          <p:cNvSpPr txBox="1">
            <a:spLocks noChangeArrowheads="1"/>
          </p:cNvSpPr>
          <p:nvPr/>
        </p:nvSpPr>
        <p:spPr bwMode="auto">
          <a:xfrm>
            <a:off x="3962400" y="5016500"/>
            <a:ext cx="914400" cy="881063"/>
          </a:xfrm>
          <a:prstGeom prst="rect">
            <a:avLst/>
          </a:prstGeom>
          <a:solidFill>
            <a:srgbClr val="00FF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у</a:t>
            </a:r>
          </a:p>
        </p:txBody>
      </p:sp>
      <p:sp>
        <p:nvSpPr>
          <p:cNvPr id="22550" name="Text Box 22"/>
          <p:cNvSpPr txBox="1">
            <a:spLocks noChangeArrowheads="1"/>
          </p:cNvSpPr>
          <p:nvPr/>
        </p:nvSpPr>
        <p:spPr bwMode="auto">
          <a:xfrm>
            <a:off x="4876800" y="5016500"/>
            <a:ext cx="914400" cy="881063"/>
          </a:xfrm>
          <a:prstGeom prst="rect">
            <a:avLst/>
          </a:prstGeom>
          <a:solidFill>
            <a:srgbClr val="00FF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р</a:t>
            </a:r>
          </a:p>
        </p:txBody>
      </p:sp>
      <p:sp>
        <p:nvSpPr>
          <p:cNvPr id="22551" name="Text Box 23"/>
          <p:cNvSpPr txBox="1">
            <a:spLocks noChangeArrowheads="1"/>
          </p:cNvSpPr>
          <p:nvPr/>
        </p:nvSpPr>
        <p:spPr bwMode="auto">
          <a:xfrm>
            <a:off x="5791200" y="5016500"/>
            <a:ext cx="914400" cy="881063"/>
          </a:xfrm>
          <a:prstGeom prst="rect">
            <a:avLst/>
          </a:prstGeom>
          <a:solidFill>
            <a:srgbClr val="00FF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о</a:t>
            </a:r>
          </a:p>
        </p:txBody>
      </p:sp>
      <p:sp>
        <p:nvSpPr>
          <p:cNvPr id="22552" name="Text Box 24"/>
          <p:cNvSpPr txBox="1">
            <a:spLocks noChangeArrowheads="1"/>
          </p:cNvSpPr>
          <p:nvPr/>
        </p:nvSpPr>
        <p:spPr bwMode="auto">
          <a:xfrm>
            <a:off x="6705600" y="5029200"/>
            <a:ext cx="914400" cy="881063"/>
          </a:xfrm>
          <a:prstGeom prst="rect">
            <a:avLst/>
          </a:prstGeom>
          <a:solidFill>
            <a:srgbClr val="00FF00"/>
          </a:solidFill>
          <a:ln w="571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/>
              <a:t> к</a:t>
            </a:r>
          </a:p>
        </p:txBody>
      </p:sp>
      <p:sp>
        <p:nvSpPr>
          <p:cNvPr id="22553" name="Text Box 25"/>
          <p:cNvSpPr txBox="1">
            <a:spLocks noChangeArrowheads="1"/>
          </p:cNvSpPr>
          <p:nvPr/>
        </p:nvSpPr>
        <p:spPr bwMode="auto">
          <a:xfrm>
            <a:off x="5410200" y="6096000"/>
            <a:ext cx="25146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 28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  <p:bldP spid="22533" grpId="0" animBg="1"/>
      <p:bldP spid="22534" grpId="0" animBg="1"/>
      <p:bldP spid="22535" grpId="0" animBg="1"/>
      <p:bldP spid="22536" grpId="0" animBg="1"/>
      <p:bldP spid="22537" grpId="0" animBg="1"/>
      <p:bldP spid="22538" grpId="0" animBg="1"/>
      <p:bldP spid="22539" grpId="0" animBg="1"/>
      <p:bldP spid="22540" grpId="0" animBg="1"/>
      <p:bldP spid="22541" grpId="0" animBg="1"/>
      <p:bldP spid="22542" grpId="0" animBg="1"/>
      <p:bldP spid="22543" grpId="0" animBg="1"/>
      <p:bldP spid="22544" grpId="0" animBg="1"/>
      <p:bldP spid="22545" grpId="0" animBg="1"/>
      <p:bldP spid="22546" grpId="0" animBg="1"/>
      <p:bldP spid="22547" grpId="0" animBg="1"/>
      <p:bldP spid="22548" grpId="0" animBg="1"/>
      <p:bldP spid="22549" grpId="0" animBg="1"/>
      <p:bldP spid="22550" grpId="0" animBg="1"/>
      <p:bldP spid="22551" grpId="0" animBg="1"/>
      <p:bldP spid="2255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546100"/>
          </a:xfrm>
        </p:spPr>
        <p:txBody>
          <a:bodyPr/>
          <a:lstStyle/>
          <a:p>
            <a:r>
              <a:rPr lang="ru-RU" sz="4000" dirty="0"/>
              <a:t>             План восхождения</a:t>
            </a:r>
          </a:p>
        </p:txBody>
      </p:sp>
      <p:pic>
        <p:nvPicPr>
          <p:cNvPr id="57347" name="Picture 3" descr="j02513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5334000"/>
            <a:ext cx="839788" cy="846138"/>
          </a:xfrm>
          <a:prstGeom prst="rect">
            <a:avLst/>
          </a:prstGeom>
          <a:noFill/>
        </p:spPr>
      </p:pic>
      <p:sp>
        <p:nvSpPr>
          <p:cNvPr id="57348" name="AutoShape 4"/>
          <p:cNvSpPr>
            <a:spLocks noChangeArrowheads="1"/>
          </p:cNvSpPr>
          <p:nvPr/>
        </p:nvSpPr>
        <p:spPr bwMode="auto">
          <a:xfrm>
            <a:off x="381000" y="4876800"/>
            <a:ext cx="457200" cy="495300"/>
          </a:xfrm>
          <a:prstGeom prst="flowChartPunchedTape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7349" name="Line 5"/>
          <p:cNvSpPr>
            <a:spLocks noChangeShapeType="1"/>
          </p:cNvSpPr>
          <p:nvPr/>
        </p:nvSpPr>
        <p:spPr bwMode="auto">
          <a:xfrm>
            <a:off x="381000" y="5029200"/>
            <a:ext cx="0" cy="11430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50" name="Line 6"/>
          <p:cNvSpPr>
            <a:spLocks noChangeShapeType="1"/>
          </p:cNvSpPr>
          <p:nvPr/>
        </p:nvSpPr>
        <p:spPr bwMode="auto">
          <a:xfrm>
            <a:off x="1447800" y="5699125"/>
            <a:ext cx="0" cy="4572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51" name="Line 7"/>
          <p:cNvSpPr>
            <a:spLocks noChangeShapeType="1"/>
          </p:cNvSpPr>
          <p:nvPr/>
        </p:nvSpPr>
        <p:spPr bwMode="auto">
          <a:xfrm>
            <a:off x="1447800" y="5699125"/>
            <a:ext cx="9906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52" name="Line 8"/>
          <p:cNvSpPr>
            <a:spLocks noChangeShapeType="1"/>
          </p:cNvSpPr>
          <p:nvPr/>
        </p:nvSpPr>
        <p:spPr bwMode="auto">
          <a:xfrm flipV="1">
            <a:off x="2438400" y="5153025"/>
            <a:ext cx="0" cy="5334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53" name="Line 9"/>
          <p:cNvSpPr>
            <a:spLocks noChangeShapeType="1"/>
          </p:cNvSpPr>
          <p:nvPr/>
        </p:nvSpPr>
        <p:spPr bwMode="auto">
          <a:xfrm>
            <a:off x="2438400" y="5181600"/>
            <a:ext cx="9906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54" name="Line 10"/>
          <p:cNvSpPr>
            <a:spLocks noChangeShapeType="1"/>
          </p:cNvSpPr>
          <p:nvPr/>
        </p:nvSpPr>
        <p:spPr bwMode="auto">
          <a:xfrm flipV="1">
            <a:off x="3429000" y="44450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55" name="Line 11"/>
          <p:cNvSpPr>
            <a:spLocks noChangeShapeType="1"/>
          </p:cNvSpPr>
          <p:nvPr/>
        </p:nvSpPr>
        <p:spPr bwMode="auto">
          <a:xfrm>
            <a:off x="3352800" y="4445000"/>
            <a:ext cx="10668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56" name="Line 12"/>
          <p:cNvSpPr>
            <a:spLocks noChangeShapeType="1"/>
          </p:cNvSpPr>
          <p:nvPr/>
        </p:nvSpPr>
        <p:spPr bwMode="auto">
          <a:xfrm flipV="1">
            <a:off x="4419600" y="36703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57" name="Line 13"/>
          <p:cNvSpPr>
            <a:spLocks noChangeShapeType="1"/>
          </p:cNvSpPr>
          <p:nvPr/>
        </p:nvSpPr>
        <p:spPr bwMode="auto">
          <a:xfrm>
            <a:off x="4343400" y="3644900"/>
            <a:ext cx="12954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58" name="Line 14"/>
          <p:cNvSpPr>
            <a:spLocks noChangeShapeType="1"/>
          </p:cNvSpPr>
          <p:nvPr/>
        </p:nvSpPr>
        <p:spPr bwMode="auto">
          <a:xfrm flipV="1">
            <a:off x="5638800" y="30480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59" name="Line 15"/>
          <p:cNvSpPr>
            <a:spLocks noChangeShapeType="1"/>
          </p:cNvSpPr>
          <p:nvPr/>
        </p:nvSpPr>
        <p:spPr bwMode="auto">
          <a:xfrm>
            <a:off x="5562600" y="3035300"/>
            <a:ext cx="12954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60" name="Line 16"/>
          <p:cNvSpPr>
            <a:spLocks noChangeShapeType="1"/>
          </p:cNvSpPr>
          <p:nvPr/>
        </p:nvSpPr>
        <p:spPr bwMode="auto">
          <a:xfrm flipV="1">
            <a:off x="6858000" y="2425700"/>
            <a:ext cx="0" cy="6096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61" name="Line 17"/>
          <p:cNvSpPr>
            <a:spLocks noChangeShapeType="1"/>
          </p:cNvSpPr>
          <p:nvPr/>
        </p:nvSpPr>
        <p:spPr bwMode="auto">
          <a:xfrm>
            <a:off x="6858000" y="2438400"/>
            <a:ext cx="10668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62" name="Line 18"/>
          <p:cNvSpPr>
            <a:spLocks noChangeShapeType="1"/>
          </p:cNvSpPr>
          <p:nvPr/>
        </p:nvSpPr>
        <p:spPr bwMode="auto">
          <a:xfrm flipV="1">
            <a:off x="7924800" y="1739900"/>
            <a:ext cx="0" cy="685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63" name="Line 19"/>
          <p:cNvSpPr>
            <a:spLocks noChangeShapeType="1"/>
          </p:cNvSpPr>
          <p:nvPr/>
        </p:nvSpPr>
        <p:spPr bwMode="auto">
          <a:xfrm>
            <a:off x="7924800" y="1739900"/>
            <a:ext cx="9144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65" name="Line 21"/>
          <p:cNvSpPr>
            <a:spLocks noChangeShapeType="1"/>
          </p:cNvSpPr>
          <p:nvPr/>
        </p:nvSpPr>
        <p:spPr bwMode="auto">
          <a:xfrm flipV="1">
            <a:off x="8458200" y="381000"/>
            <a:ext cx="0" cy="137160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66" name="AutoShape 22"/>
          <p:cNvSpPr>
            <a:spLocks noChangeArrowheads="1"/>
          </p:cNvSpPr>
          <p:nvPr/>
        </p:nvSpPr>
        <p:spPr bwMode="auto">
          <a:xfrm>
            <a:off x="7239000" y="304800"/>
            <a:ext cx="1219200" cy="838200"/>
          </a:xfrm>
          <a:prstGeom prst="flowChartPunchedTape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7367" name="Text Box 23"/>
          <p:cNvSpPr txBox="1">
            <a:spLocks noChangeArrowheads="1"/>
          </p:cNvSpPr>
          <p:nvPr/>
        </p:nvSpPr>
        <p:spPr bwMode="auto">
          <a:xfrm>
            <a:off x="7315200" y="381000"/>
            <a:ext cx="152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chemeClr val="hlink"/>
                </a:solidFill>
              </a:rPr>
              <a:t>Страна знаний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7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7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7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7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7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7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7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7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7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7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7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7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7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7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000"/>
                            </p:stCondLst>
                            <p:childTnLst>
                              <p:par>
                                <p:cTn id="10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7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7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17 0.05064 C -0.01424 0.04949 -0.00104 0.04833 0.01319 0.04347 C 0.01406 0.04162 0.01476 0.03931 0.01597 0.03792 C 0.0184 0.03515 0.02413 0.03075 0.02413 0.03099 C 0.025 0.0289 0.02674 0.02752 0.02691 0.0252 C 0.02795 0.01179 0.02222 -0.0532 0.04757 -0.0569 C 0.05434 -0.05782 0.06128 -0.05828 0.06806 -0.05875 C 0.08542 -0.05967 0.10278 -0.0599 0.12014 -0.0606 C 0.13403 -0.06268 0.13212 -0.05967 0.13507 -0.07332 C 0.13559 -0.08234 0.13646 -0.09159 0.13646 -0.10061 C 0.13646 -0.16074 0.1408 -0.13368 0.2092 -0.1353 C 0.21858 -0.14385 0.22465 -0.15426 0.23247 -0.16467 C 0.23611 -0.17993 0.23247 -0.16235 0.23247 -0.19751 C 0.23247 -0.20468 0.23281 -0.21208 0.23351 -0.21925 C 0.23438 -0.2278 0.23663 -0.22665 0.2434 -0.2322 C 0.24479 -0.23335 0.24757 -0.23567 0.24757 -0.23543 C 0.25781 -0.25764 0.30503 -0.24677 0.30503 -0.24654 C 0.30781 -0.24792 0.31042 -0.24908 0.31319 -0.25024 C 0.31892 -0.25278 0.32066 -0.25879 0.3283 -0.26134 C 0.33247 -0.26689 0.33611 -0.26874 0.33785 -0.27591 C 0.33872 -0.30967 0.3316 -0.33002 0.34757 -0.35061 C 0.35382 -0.36818 0.34618 -0.35107 0.35434 -0.35986 C 0.35573 -0.36124 0.3559 -0.36402 0.35712 -0.36541 C 0.36076 -0.3698 0.36476 -0.3742 0.36944 -0.37628 C 0.36997 -0.37651 0.37951 -0.3809 0.38177 -0.38183 C 0.38316 -0.38229 0.38576 -0.38345 0.38576 -0.38321 C 0.40469 -0.38252 0.41979 -0.3809 0.43785 -0.37813 C 0.44045 -0.37697 0.45017 -0.37165 0.45017 -0.36888 " pathEditMode="relative" rAng="0" ptsTypes="fffffffffffffffffffffffffffA">
                                      <p:cBhvr>
                                        <p:cTn id="110" dur="20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00" y="-2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017 -0.36887 C 0.44583 -0.37673 0.44496 -0.38691 0.44323 -0.39593 C 0.44375 -0.40448 0.44323 -0.41304 0.44462 -0.42114 C 0.44566 -0.42715 0.45139 -0.43085 0.45434 -0.43409 C 0.46475 -0.44519 0.47743 -0.44334 0.49097 -0.44473 C 0.5158 -0.45536 0.56232 -0.44473 0.59236 -0.44658 C 0.59896 -0.45906 0.59722 -0.45328 0.5993 -0.46276 C 0.6 -0.46831 0.60069 -0.47363 0.60087 -0.47918 C 0.60156 -0.49422 0.60104 -0.50925 0.60225 -0.52428 C 0.60295 -0.53307 0.61771 -0.53978 0.62344 -0.54232 C 0.62882 -0.54718 0.6342 -0.54695 0.64028 -0.54972 C 0.66128 -0.54903 0.68264 -0.54995 0.70364 -0.54787 C 0.70798 -0.54741 0.71024 -0.5333 0.71076 -0.53145 C 0.71128 -0.5296 0.71232 -0.52613 0.71232 -0.5259 " pathEditMode="relative" rAng="0" ptsTypes="fffffffffffffA">
                                      <p:cBhvr>
                                        <p:cTn id="113" dur="20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00" y="-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1233 -0.52591 C 0.71285 -0.54719 0.71303 -0.56846 0.71372 -0.58974 C 0.71389 -0.5946 0.71441 -0.59945 0.71511 -0.60431 C 0.71893 -0.63414 0.74254 -0.63414 0.76025 -0.639 C 0.77691 -0.63761 0.79306 -0.63437 0.80955 -0.63715 C 0.81094 -0.63784 0.81233 -0.63808 0.81372 -0.639 C 0.81511 -0.63993 0.81771 -0.6427 0.81771 -0.6427 " pathEditMode="relative" ptsTypes="ffffffA">
                                      <p:cBhvr>
                                        <p:cTn id="116" dur="20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7348" grpId="0" animBg="1"/>
      <p:bldP spid="57349" grpId="0" animBg="1"/>
      <p:bldP spid="57350" grpId="0" animBg="1"/>
      <p:bldP spid="57351" grpId="0" animBg="1"/>
      <p:bldP spid="57352" grpId="0" animBg="1"/>
      <p:bldP spid="57353" grpId="0" animBg="1"/>
      <p:bldP spid="57354" grpId="0" animBg="1"/>
      <p:bldP spid="57355" grpId="0" animBg="1"/>
      <p:bldP spid="57356" grpId="0" animBg="1"/>
      <p:bldP spid="57357" grpId="0" animBg="1"/>
      <p:bldP spid="57358" grpId="0" animBg="1"/>
      <p:bldP spid="57359" grpId="0" animBg="1"/>
      <p:bldP spid="57360" grpId="0" animBg="1"/>
      <p:bldP spid="57362" grpId="0" animBg="1"/>
      <p:bldP spid="57363" grpId="0" animBg="1"/>
      <p:bldP spid="57365" grpId="0" animBg="1"/>
      <p:bldP spid="57366" grpId="0" animBg="1"/>
      <p:bldP spid="57367" grpId="0" build="allAtOnce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1" name="Picture 3" descr="j02513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124200"/>
            <a:ext cx="3033713" cy="3055938"/>
          </a:xfrm>
          <a:prstGeom prst="rect">
            <a:avLst/>
          </a:prstGeom>
          <a:noFill/>
        </p:spPr>
      </p:pic>
      <p:sp>
        <p:nvSpPr>
          <p:cNvPr id="58388" name="Line 20"/>
          <p:cNvSpPr>
            <a:spLocks noChangeShapeType="1"/>
          </p:cNvSpPr>
          <p:nvPr/>
        </p:nvSpPr>
        <p:spPr bwMode="auto">
          <a:xfrm flipV="1">
            <a:off x="7162800" y="2286000"/>
            <a:ext cx="152400" cy="396240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8389" name="AutoShape 21"/>
          <p:cNvSpPr>
            <a:spLocks noChangeArrowheads="1"/>
          </p:cNvSpPr>
          <p:nvPr/>
        </p:nvSpPr>
        <p:spPr bwMode="auto">
          <a:xfrm>
            <a:off x="4256088" y="2133600"/>
            <a:ext cx="2971800" cy="2209800"/>
          </a:xfrm>
          <a:prstGeom prst="flowChartPunchedTape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8390" name="Text Box 22"/>
          <p:cNvSpPr txBox="1">
            <a:spLocks noChangeArrowheads="1"/>
          </p:cNvSpPr>
          <p:nvPr/>
        </p:nvSpPr>
        <p:spPr bwMode="auto">
          <a:xfrm>
            <a:off x="4343400" y="2590800"/>
            <a:ext cx="3048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i="1">
                <a:solidFill>
                  <a:schemeClr val="hlink"/>
                </a:solidFill>
              </a:rPr>
              <a:t>Страна знаний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8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8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8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8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5837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83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2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83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83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83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9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8389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1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58389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1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8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3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8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8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8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8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9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58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83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4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83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83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83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8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8388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7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58388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88" grpId="0" animBg="1"/>
      <p:bldP spid="58388" grpId="1" animBg="1"/>
      <p:bldP spid="58389" grpId="0" animBg="1"/>
      <p:bldP spid="58389" grpId="1" animBg="1"/>
      <p:bldP spid="58390" grpId="0" build="allAtOnce"/>
      <p:bldP spid="58390" grpId="1" build="allAtOnce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Литература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05000"/>
            <a:ext cx="91440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/>
              <a:t>Физические викторины. </a:t>
            </a:r>
            <a:r>
              <a:rPr lang="ru-RU" sz="2800" dirty="0" err="1"/>
              <a:t>Б.Ф.Билимович</a:t>
            </a:r>
            <a:r>
              <a:rPr lang="ru-RU" sz="2800" dirty="0"/>
              <a:t> 1977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Как подготовить и провести открытый урок   М.М. Поташник, М.В. Левит   2003.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Мир физики в художественной литературе  С.А. Тихомиров, И.А. Богородицкая 1988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Урок физики в современной школе </a:t>
            </a:r>
            <a:r>
              <a:rPr lang="ru-RU" sz="2800" dirty="0" err="1"/>
              <a:t>Э.М.Браверман</a:t>
            </a:r>
            <a:r>
              <a:rPr lang="ru-RU" sz="2800" dirty="0"/>
              <a:t> 1993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Дидактический материал по физике в 7-8 классах  Н.А. </a:t>
            </a:r>
            <a:r>
              <a:rPr lang="ru-RU" sz="2800" dirty="0" err="1"/>
              <a:t>Радина</a:t>
            </a:r>
            <a:r>
              <a:rPr lang="ru-RU" sz="2800" dirty="0"/>
              <a:t> 1991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"/>
            <a:ext cx="8229600" cy="5867400"/>
          </a:xfrm>
        </p:spPr>
        <p:txBody>
          <a:bodyPr/>
          <a:lstStyle/>
          <a:p>
            <a:pPr>
              <a:buFontTx/>
              <a:buNone/>
            </a:pPr>
            <a:r>
              <a:rPr lang="ru-RU" sz="6000" dirty="0"/>
              <a:t>1. Что называют электромагнитом ?</a:t>
            </a:r>
          </a:p>
        </p:txBody>
      </p:sp>
      <p:sp>
        <p:nvSpPr>
          <p:cNvPr id="2458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96200" y="5486400"/>
            <a:ext cx="1042988" cy="1042988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384300"/>
          </a:xfrm>
        </p:spPr>
        <p:txBody>
          <a:bodyPr/>
          <a:lstStyle/>
          <a:p>
            <a:r>
              <a:rPr lang="ru-RU" sz="9600" dirty="0"/>
              <a:t>       </a:t>
            </a:r>
            <a:r>
              <a:rPr lang="en-US" sz="9600" dirty="0"/>
              <a:t> I </a:t>
            </a:r>
            <a:r>
              <a:rPr lang="ru-RU" sz="9600" dirty="0"/>
              <a:t> тур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438400"/>
          </a:xfrm>
        </p:spPr>
        <p:txBody>
          <a:bodyPr/>
          <a:lstStyle/>
          <a:p>
            <a:pPr>
              <a:buFontTx/>
              <a:buNone/>
            </a:pPr>
            <a:r>
              <a:rPr lang="ru-RU" sz="8800" dirty="0"/>
              <a:t>Проверь себя</a:t>
            </a:r>
          </a:p>
        </p:txBody>
      </p:sp>
      <p:pic>
        <p:nvPicPr>
          <p:cNvPr id="6149" name="Picture 5" descr="j03012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429000"/>
            <a:ext cx="3352800" cy="2867025"/>
          </a:xfrm>
          <a:prstGeom prst="rect">
            <a:avLst/>
          </a:prstGeom>
          <a:noFill/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6270625" y="6316663"/>
            <a:ext cx="24161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 2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5791200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dirty="0"/>
              <a:t>2. Полюса магнита – это …… .    </a:t>
            </a:r>
          </a:p>
        </p:txBody>
      </p:sp>
      <p:sp>
        <p:nvSpPr>
          <p:cNvPr id="2560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48600" y="5562600"/>
            <a:ext cx="1042988" cy="1042988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5791200"/>
          </a:xfrm>
        </p:spPr>
        <p:txBody>
          <a:bodyPr/>
          <a:lstStyle/>
          <a:p>
            <a:pPr>
              <a:buFontTx/>
              <a:buNone/>
            </a:pPr>
            <a:r>
              <a:rPr lang="ru-RU" sz="5400" dirty="0"/>
              <a:t>3. Какие линии называют магнитными силовыми линиями? </a:t>
            </a:r>
          </a:p>
        </p:txBody>
      </p:sp>
      <p:sp>
        <p:nvSpPr>
          <p:cNvPr id="2662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334000"/>
            <a:ext cx="1042988" cy="1042988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81000"/>
            <a:ext cx="8229600" cy="6019800"/>
          </a:xfrm>
        </p:spPr>
        <p:txBody>
          <a:bodyPr/>
          <a:lstStyle/>
          <a:p>
            <a:pPr>
              <a:buFontTx/>
              <a:buNone/>
            </a:pPr>
            <a:r>
              <a:rPr lang="ru-RU" sz="5400" dirty="0"/>
              <a:t>4. Сформулируйте первое правило правой руки.</a:t>
            </a:r>
          </a:p>
        </p:txBody>
      </p:sp>
      <p:sp>
        <p:nvSpPr>
          <p:cNvPr id="2765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2400" y="5410200"/>
            <a:ext cx="1042988" cy="1042988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5715000"/>
          </a:xfrm>
        </p:spPr>
        <p:txBody>
          <a:bodyPr/>
          <a:lstStyle/>
          <a:p>
            <a:pPr>
              <a:buFontTx/>
              <a:buNone/>
            </a:pPr>
            <a:r>
              <a:rPr lang="ru-RU" sz="5400" dirty="0"/>
              <a:t>5. Сформулируйте второе правило правой руки.</a:t>
            </a:r>
          </a:p>
        </p:txBody>
      </p:sp>
      <p:sp>
        <p:nvSpPr>
          <p:cNvPr id="28676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2400" y="5486400"/>
            <a:ext cx="1042988" cy="1042988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5791200"/>
          </a:xfrm>
        </p:spPr>
        <p:txBody>
          <a:bodyPr/>
          <a:lstStyle/>
          <a:p>
            <a:pPr>
              <a:buFontTx/>
              <a:buNone/>
            </a:pPr>
            <a:r>
              <a:rPr lang="ru-RU" sz="5400" dirty="0"/>
              <a:t>6. Сформулируйте правило левой руки.</a:t>
            </a:r>
          </a:p>
        </p:txBody>
      </p:sp>
      <p:sp>
        <p:nvSpPr>
          <p:cNvPr id="2970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2400" y="5486400"/>
            <a:ext cx="1042988" cy="1042988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5715000"/>
          </a:xfrm>
        </p:spPr>
        <p:txBody>
          <a:bodyPr/>
          <a:lstStyle/>
          <a:p>
            <a:pPr>
              <a:buFontTx/>
              <a:buNone/>
            </a:pPr>
            <a:r>
              <a:rPr lang="ru-RU" sz="5400" dirty="0"/>
              <a:t>7. Что называется электромагнитной индукцией?</a:t>
            </a:r>
          </a:p>
        </p:txBody>
      </p:sp>
      <p:sp>
        <p:nvSpPr>
          <p:cNvPr id="3072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72400" y="5562600"/>
            <a:ext cx="1042988" cy="1042988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64008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sz="5400" dirty="0"/>
              <a:t>Между проводниками с током возникают силы взаимодействия.      Как эти силы называются?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5400" dirty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900" dirty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900" dirty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900" dirty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900" dirty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900" dirty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900" dirty="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3600" dirty="0"/>
              <a:t>Правильный ответ: магнитные силы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3600" dirty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900" dirty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900" dirty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900" dirty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900" dirty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900" dirty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900" dirty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900" dirty="0"/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6324600" y="61722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 3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"/>
            <a:ext cx="8229600" cy="58674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ru-RU" sz="4400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4400" dirty="0"/>
              <a:t>2. Магнитная стрелка имеет два полюса: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4400" dirty="0"/>
          </a:p>
          <a:p>
            <a:pPr>
              <a:lnSpc>
                <a:spcPct val="80000"/>
              </a:lnSpc>
              <a:buFontTx/>
              <a:buNone/>
            </a:pPr>
            <a:endParaRPr lang="ru-RU" sz="4400" dirty="0"/>
          </a:p>
          <a:p>
            <a:pPr>
              <a:lnSpc>
                <a:spcPct val="80000"/>
              </a:lnSpc>
              <a:buFontTx/>
              <a:buNone/>
            </a:pPr>
            <a:endParaRPr lang="ru-RU" sz="1600" dirty="0"/>
          </a:p>
          <a:p>
            <a:pPr>
              <a:lnSpc>
                <a:spcPct val="80000"/>
              </a:lnSpc>
              <a:buFontTx/>
              <a:buNone/>
            </a:pPr>
            <a:endParaRPr lang="ru-RU" sz="1600" dirty="0"/>
          </a:p>
          <a:p>
            <a:pPr>
              <a:lnSpc>
                <a:spcPct val="80000"/>
              </a:lnSpc>
              <a:buFontTx/>
              <a:buNone/>
            </a:pPr>
            <a:endParaRPr lang="ru-RU" sz="1600" dirty="0"/>
          </a:p>
          <a:p>
            <a:pPr>
              <a:lnSpc>
                <a:spcPct val="80000"/>
              </a:lnSpc>
              <a:buFontTx/>
              <a:buNone/>
            </a:pPr>
            <a:endParaRPr lang="ru-RU" sz="1600" dirty="0"/>
          </a:p>
          <a:p>
            <a:pPr>
              <a:lnSpc>
                <a:spcPct val="80000"/>
              </a:lnSpc>
              <a:buFontTx/>
              <a:buNone/>
            </a:pPr>
            <a:endParaRPr lang="ru-RU" sz="1600" dirty="0"/>
          </a:p>
          <a:p>
            <a:pPr>
              <a:lnSpc>
                <a:spcPct val="80000"/>
              </a:lnSpc>
              <a:buFontTx/>
              <a:buNone/>
            </a:pPr>
            <a:endParaRPr lang="ru-RU" sz="1600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/>
              <a:t>Правильный ответ: северный и южный полюса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6096000" y="6172200"/>
            <a:ext cx="22098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 4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"/>
            <a:ext cx="8229600" cy="65532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4800" dirty="0"/>
              <a:t>3.Магнитное поле существует вокруг любого проводника с током, т. е.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4800" dirty="0"/>
              <a:t> вокруг …………  электрических зарядов.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4800" dirty="0"/>
          </a:p>
          <a:p>
            <a:pPr>
              <a:lnSpc>
                <a:spcPct val="80000"/>
              </a:lnSpc>
              <a:buFontTx/>
              <a:buNone/>
            </a:pPr>
            <a:endParaRPr lang="ru-RU" sz="4800" dirty="0"/>
          </a:p>
          <a:p>
            <a:pPr>
              <a:lnSpc>
                <a:spcPct val="80000"/>
              </a:lnSpc>
              <a:buFontTx/>
              <a:buNone/>
            </a:pPr>
            <a:endParaRPr lang="ru-RU" sz="1200" dirty="0"/>
          </a:p>
          <a:p>
            <a:pPr>
              <a:lnSpc>
                <a:spcPct val="80000"/>
              </a:lnSpc>
              <a:buFontTx/>
              <a:buNone/>
            </a:pPr>
            <a:endParaRPr lang="ru-RU" sz="1200" dirty="0"/>
          </a:p>
          <a:p>
            <a:pPr>
              <a:lnSpc>
                <a:spcPct val="80000"/>
              </a:lnSpc>
              <a:buFontTx/>
              <a:buNone/>
            </a:pPr>
            <a:endParaRPr lang="ru-RU" sz="1200" dirty="0"/>
          </a:p>
          <a:p>
            <a:pPr>
              <a:lnSpc>
                <a:spcPct val="80000"/>
              </a:lnSpc>
              <a:buFontTx/>
              <a:buNone/>
            </a:pPr>
            <a:endParaRPr lang="ru-RU" sz="1200" dirty="0"/>
          </a:p>
          <a:p>
            <a:pPr>
              <a:lnSpc>
                <a:spcPct val="80000"/>
              </a:lnSpc>
              <a:buFontTx/>
              <a:buNone/>
            </a:pPr>
            <a:endParaRPr lang="ru-RU" sz="1200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/>
              <a:t>Правильный ответ: подвижных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6248400" y="6477000"/>
            <a:ext cx="27432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 5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6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477000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4. Вокруг неподвижных электрических зарядов существует только………. поле.</a:t>
            </a:r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r>
              <a:rPr lang="ru-RU" dirty="0"/>
              <a:t>Правильный ответ: электрическое</a:t>
            </a:r>
          </a:p>
        </p:txBody>
      </p:sp>
      <p:sp>
        <p:nvSpPr>
          <p:cNvPr id="37894" name="Oval 6"/>
          <p:cNvSpPr>
            <a:spLocks noChangeArrowheads="1"/>
          </p:cNvSpPr>
          <p:nvPr/>
        </p:nvSpPr>
        <p:spPr bwMode="auto">
          <a:xfrm>
            <a:off x="3505200" y="2667000"/>
            <a:ext cx="1905000" cy="1905000"/>
          </a:xfrm>
          <a:prstGeom prst="ellipse">
            <a:avLst/>
          </a:prstGeom>
          <a:solidFill>
            <a:srgbClr val="00FF00"/>
          </a:solidFill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>
            <a:off x="3886200" y="3581400"/>
            <a:ext cx="1143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6" name="Line 8"/>
          <p:cNvSpPr>
            <a:spLocks noChangeShapeType="1"/>
          </p:cNvSpPr>
          <p:nvPr/>
        </p:nvSpPr>
        <p:spPr bwMode="auto">
          <a:xfrm>
            <a:off x="3886200" y="3657600"/>
            <a:ext cx="1143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7" name="Line 9"/>
          <p:cNvSpPr>
            <a:spLocks noChangeShapeType="1"/>
          </p:cNvSpPr>
          <p:nvPr/>
        </p:nvSpPr>
        <p:spPr bwMode="auto">
          <a:xfrm>
            <a:off x="3886200" y="3733800"/>
            <a:ext cx="1143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8" name="Line 10"/>
          <p:cNvSpPr>
            <a:spLocks noChangeShapeType="1"/>
          </p:cNvSpPr>
          <p:nvPr/>
        </p:nvSpPr>
        <p:spPr bwMode="auto">
          <a:xfrm>
            <a:off x="3886200" y="3733800"/>
            <a:ext cx="1143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899" name="Line 11"/>
          <p:cNvSpPr>
            <a:spLocks noChangeShapeType="1"/>
          </p:cNvSpPr>
          <p:nvPr/>
        </p:nvSpPr>
        <p:spPr bwMode="auto">
          <a:xfrm flipH="1">
            <a:off x="5334000" y="1752600"/>
            <a:ext cx="1143000" cy="990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0" name="Line 12"/>
          <p:cNvSpPr>
            <a:spLocks noChangeShapeType="1"/>
          </p:cNvSpPr>
          <p:nvPr/>
        </p:nvSpPr>
        <p:spPr bwMode="auto">
          <a:xfrm>
            <a:off x="5562600" y="3657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1" name="Line 13"/>
          <p:cNvSpPr>
            <a:spLocks noChangeShapeType="1"/>
          </p:cNvSpPr>
          <p:nvPr/>
        </p:nvSpPr>
        <p:spPr bwMode="auto">
          <a:xfrm flipH="1">
            <a:off x="5638800" y="3429000"/>
            <a:ext cx="1828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2" name="Line 14"/>
          <p:cNvSpPr>
            <a:spLocks noChangeShapeType="1"/>
          </p:cNvSpPr>
          <p:nvPr/>
        </p:nvSpPr>
        <p:spPr bwMode="auto">
          <a:xfrm flipH="1" flipV="1">
            <a:off x="5486400" y="4419600"/>
            <a:ext cx="1447800" cy="914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3" name="Line 15"/>
          <p:cNvSpPr>
            <a:spLocks noChangeShapeType="1"/>
          </p:cNvSpPr>
          <p:nvPr/>
        </p:nvSpPr>
        <p:spPr bwMode="auto">
          <a:xfrm flipV="1">
            <a:off x="4572000" y="4800600"/>
            <a:ext cx="0" cy="1143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4" name="Line 16"/>
          <p:cNvSpPr>
            <a:spLocks noChangeShapeType="1"/>
          </p:cNvSpPr>
          <p:nvPr/>
        </p:nvSpPr>
        <p:spPr bwMode="auto">
          <a:xfrm flipV="1">
            <a:off x="2590800" y="4419600"/>
            <a:ext cx="990600" cy="914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5" name="Line 17"/>
          <p:cNvSpPr>
            <a:spLocks noChangeShapeType="1"/>
          </p:cNvSpPr>
          <p:nvPr/>
        </p:nvSpPr>
        <p:spPr bwMode="auto">
          <a:xfrm flipV="1">
            <a:off x="1905000" y="3733800"/>
            <a:ext cx="1447800" cy="152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6" name="Line 18"/>
          <p:cNvSpPr>
            <a:spLocks noChangeShapeType="1"/>
          </p:cNvSpPr>
          <p:nvPr/>
        </p:nvSpPr>
        <p:spPr bwMode="auto">
          <a:xfrm>
            <a:off x="2057400" y="2082800"/>
            <a:ext cx="1524000" cy="762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7" name="Line 19"/>
          <p:cNvSpPr>
            <a:spLocks noChangeShapeType="1"/>
          </p:cNvSpPr>
          <p:nvPr/>
        </p:nvSpPr>
        <p:spPr bwMode="auto">
          <a:xfrm>
            <a:off x="4114800" y="1397000"/>
            <a:ext cx="228600" cy="1143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8" name="Text Box 20"/>
          <p:cNvSpPr txBox="1">
            <a:spLocks noChangeArrowheads="1"/>
          </p:cNvSpPr>
          <p:nvPr/>
        </p:nvSpPr>
        <p:spPr bwMode="auto">
          <a:xfrm>
            <a:off x="5943600" y="6324600"/>
            <a:ext cx="28194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 6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790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3790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3789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3790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3790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3790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3790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3790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37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9" grpId="0" animBg="1"/>
      <p:bldP spid="37901" grpId="0" animBg="1"/>
      <p:bldP spid="37902" grpId="0" animBg="1"/>
      <p:bldP spid="37903" grpId="0" animBg="1"/>
      <p:bldP spid="37904" grpId="0" animBg="1"/>
      <p:bldP spid="37905" grpId="0" animBg="1"/>
      <p:bldP spid="37906" grpId="0" animBg="1"/>
      <p:bldP spid="3790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"/>
            <a:ext cx="8229600" cy="5867400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5. Вокруг движущихся зарядов существует ……… поле.</a:t>
            </a:r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r>
              <a:rPr lang="ru-RU" dirty="0"/>
              <a:t>Правильный ответ: магнитное</a:t>
            </a:r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pPr>
              <a:buFontTx/>
              <a:buNone/>
            </a:pPr>
            <a:endParaRPr lang="ru-RU" dirty="0"/>
          </a:p>
        </p:txBody>
      </p:sp>
      <p:sp>
        <p:nvSpPr>
          <p:cNvPr id="38916" name="Oval 4"/>
          <p:cNvSpPr>
            <a:spLocks noChangeArrowheads="1"/>
          </p:cNvSpPr>
          <p:nvPr/>
        </p:nvSpPr>
        <p:spPr bwMode="auto">
          <a:xfrm>
            <a:off x="1295400" y="1905000"/>
            <a:ext cx="609600" cy="609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1447800" y="2209800"/>
            <a:ext cx="304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18" name="Line 6"/>
          <p:cNvSpPr>
            <a:spLocks noChangeShapeType="1"/>
          </p:cNvSpPr>
          <p:nvPr/>
        </p:nvSpPr>
        <p:spPr bwMode="auto">
          <a:xfrm>
            <a:off x="1600200" y="2057400"/>
            <a:ext cx="0" cy="304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19" name="Oval 7"/>
          <p:cNvSpPr>
            <a:spLocks noChangeArrowheads="1"/>
          </p:cNvSpPr>
          <p:nvPr/>
        </p:nvSpPr>
        <p:spPr bwMode="auto">
          <a:xfrm>
            <a:off x="3962400" y="1905000"/>
            <a:ext cx="609600" cy="609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20" name="Line 8"/>
          <p:cNvSpPr>
            <a:spLocks noChangeShapeType="1"/>
          </p:cNvSpPr>
          <p:nvPr/>
        </p:nvSpPr>
        <p:spPr bwMode="auto">
          <a:xfrm>
            <a:off x="4114800" y="2209800"/>
            <a:ext cx="304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1" name="Line 9"/>
          <p:cNvSpPr>
            <a:spLocks noChangeShapeType="1"/>
          </p:cNvSpPr>
          <p:nvPr/>
        </p:nvSpPr>
        <p:spPr bwMode="auto">
          <a:xfrm>
            <a:off x="4267200" y="2057400"/>
            <a:ext cx="0" cy="304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2" name="Oval 10"/>
          <p:cNvSpPr>
            <a:spLocks noChangeArrowheads="1"/>
          </p:cNvSpPr>
          <p:nvPr/>
        </p:nvSpPr>
        <p:spPr bwMode="auto">
          <a:xfrm>
            <a:off x="2209800" y="3048000"/>
            <a:ext cx="609600" cy="609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23" name="Line 11"/>
          <p:cNvSpPr>
            <a:spLocks noChangeShapeType="1"/>
          </p:cNvSpPr>
          <p:nvPr/>
        </p:nvSpPr>
        <p:spPr bwMode="auto">
          <a:xfrm>
            <a:off x="2362200" y="3352800"/>
            <a:ext cx="304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4" name="Line 12"/>
          <p:cNvSpPr>
            <a:spLocks noChangeShapeType="1"/>
          </p:cNvSpPr>
          <p:nvPr/>
        </p:nvSpPr>
        <p:spPr bwMode="auto">
          <a:xfrm>
            <a:off x="2514600" y="3200400"/>
            <a:ext cx="0" cy="304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5" name="Oval 13"/>
          <p:cNvSpPr>
            <a:spLocks noChangeArrowheads="1"/>
          </p:cNvSpPr>
          <p:nvPr/>
        </p:nvSpPr>
        <p:spPr bwMode="auto">
          <a:xfrm>
            <a:off x="4572000" y="3352800"/>
            <a:ext cx="609600" cy="609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26" name="Line 14"/>
          <p:cNvSpPr>
            <a:spLocks noChangeShapeType="1"/>
          </p:cNvSpPr>
          <p:nvPr/>
        </p:nvSpPr>
        <p:spPr bwMode="auto">
          <a:xfrm>
            <a:off x="4724400" y="3657600"/>
            <a:ext cx="304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7" name="Line 15"/>
          <p:cNvSpPr>
            <a:spLocks noChangeShapeType="1"/>
          </p:cNvSpPr>
          <p:nvPr/>
        </p:nvSpPr>
        <p:spPr bwMode="auto">
          <a:xfrm>
            <a:off x="4876800" y="3505200"/>
            <a:ext cx="0" cy="304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8" name="Oval 16"/>
          <p:cNvSpPr>
            <a:spLocks noChangeArrowheads="1"/>
          </p:cNvSpPr>
          <p:nvPr/>
        </p:nvSpPr>
        <p:spPr bwMode="auto">
          <a:xfrm>
            <a:off x="6019800" y="1828800"/>
            <a:ext cx="609600" cy="609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29" name="Line 17"/>
          <p:cNvSpPr>
            <a:spLocks noChangeShapeType="1"/>
          </p:cNvSpPr>
          <p:nvPr/>
        </p:nvSpPr>
        <p:spPr bwMode="auto">
          <a:xfrm>
            <a:off x="6172200" y="2133600"/>
            <a:ext cx="304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30" name="Line 18"/>
          <p:cNvSpPr>
            <a:spLocks noChangeShapeType="1"/>
          </p:cNvSpPr>
          <p:nvPr/>
        </p:nvSpPr>
        <p:spPr bwMode="auto">
          <a:xfrm>
            <a:off x="6324600" y="1981200"/>
            <a:ext cx="0" cy="304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31" name="Oval 19"/>
          <p:cNvSpPr>
            <a:spLocks noChangeArrowheads="1"/>
          </p:cNvSpPr>
          <p:nvPr/>
        </p:nvSpPr>
        <p:spPr bwMode="auto">
          <a:xfrm>
            <a:off x="5105400" y="4419600"/>
            <a:ext cx="609600" cy="609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32" name="Line 20"/>
          <p:cNvSpPr>
            <a:spLocks noChangeShapeType="1"/>
          </p:cNvSpPr>
          <p:nvPr/>
        </p:nvSpPr>
        <p:spPr bwMode="auto">
          <a:xfrm>
            <a:off x="5257800" y="4724400"/>
            <a:ext cx="304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33" name="Line 21"/>
          <p:cNvSpPr>
            <a:spLocks noChangeShapeType="1"/>
          </p:cNvSpPr>
          <p:nvPr/>
        </p:nvSpPr>
        <p:spPr bwMode="auto">
          <a:xfrm>
            <a:off x="5410200" y="4572000"/>
            <a:ext cx="0" cy="304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34" name="Oval 22"/>
          <p:cNvSpPr>
            <a:spLocks noChangeArrowheads="1"/>
          </p:cNvSpPr>
          <p:nvPr/>
        </p:nvSpPr>
        <p:spPr bwMode="auto">
          <a:xfrm>
            <a:off x="1371600" y="4038600"/>
            <a:ext cx="609600" cy="609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35" name="Line 23"/>
          <p:cNvSpPr>
            <a:spLocks noChangeShapeType="1"/>
          </p:cNvSpPr>
          <p:nvPr/>
        </p:nvSpPr>
        <p:spPr bwMode="auto">
          <a:xfrm>
            <a:off x="1524000" y="4343400"/>
            <a:ext cx="304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36" name="Line 24"/>
          <p:cNvSpPr>
            <a:spLocks noChangeShapeType="1"/>
          </p:cNvSpPr>
          <p:nvPr/>
        </p:nvSpPr>
        <p:spPr bwMode="auto">
          <a:xfrm>
            <a:off x="1676400" y="4191000"/>
            <a:ext cx="0" cy="304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37" name="Oval 25"/>
          <p:cNvSpPr>
            <a:spLocks noChangeArrowheads="1"/>
          </p:cNvSpPr>
          <p:nvPr/>
        </p:nvSpPr>
        <p:spPr bwMode="auto">
          <a:xfrm>
            <a:off x="3200400" y="2895600"/>
            <a:ext cx="609600" cy="609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38" name="Line 26"/>
          <p:cNvSpPr>
            <a:spLocks noChangeShapeType="1"/>
          </p:cNvSpPr>
          <p:nvPr/>
        </p:nvSpPr>
        <p:spPr bwMode="auto">
          <a:xfrm>
            <a:off x="3352800" y="3200400"/>
            <a:ext cx="304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39" name="Oval 27"/>
          <p:cNvSpPr>
            <a:spLocks noChangeArrowheads="1"/>
          </p:cNvSpPr>
          <p:nvPr/>
        </p:nvSpPr>
        <p:spPr bwMode="auto">
          <a:xfrm>
            <a:off x="4724400" y="2438400"/>
            <a:ext cx="609600" cy="609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40" name="Line 28"/>
          <p:cNvSpPr>
            <a:spLocks noChangeShapeType="1"/>
          </p:cNvSpPr>
          <p:nvPr/>
        </p:nvSpPr>
        <p:spPr bwMode="auto">
          <a:xfrm>
            <a:off x="4876800" y="2743200"/>
            <a:ext cx="304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41" name="Oval 29"/>
          <p:cNvSpPr>
            <a:spLocks noChangeArrowheads="1"/>
          </p:cNvSpPr>
          <p:nvPr/>
        </p:nvSpPr>
        <p:spPr bwMode="auto">
          <a:xfrm>
            <a:off x="1143000" y="2971800"/>
            <a:ext cx="609600" cy="609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42" name="Line 30"/>
          <p:cNvSpPr>
            <a:spLocks noChangeShapeType="1"/>
          </p:cNvSpPr>
          <p:nvPr/>
        </p:nvSpPr>
        <p:spPr bwMode="auto">
          <a:xfrm>
            <a:off x="1295400" y="3276600"/>
            <a:ext cx="304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43" name="Oval 31"/>
          <p:cNvSpPr>
            <a:spLocks noChangeArrowheads="1"/>
          </p:cNvSpPr>
          <p:nvPr/>
        </p:nvSpPr>
        <p:spPr bwMode="auto">
          <a:xfrm>
            <a:off x="5791200" y="3505200"/>
            <a:ext cx="609600" cy="609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44" name="Line 32"/>
          <p:cNvSpPr>
            <a:spLocks noChangeShapeType="1"/>
          </p:cNvSpPr>
          <p:nvPr/>
        </p:nvSpPr>
        <p:spPr bwMode="auto">
          <a:xfrm>
            <a:off x="5943600" y="3810000"/>
            <a:ext cx="304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45" name="Oval 33"/>
          <p:cNvSpPr>
            <a:spLocks noChangeArrowheads="1"/>
          </p:cNvSpPr>
          <p:nvPr/>
        </p:nvSpPr>
        <p:spPr bwMode="auto">
          <a:xfrm>
            <a:off x="2362200" y="1905000"/>
            <a:ext cx="609600" cy="609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46" name="Line 34"/>
          <p:cNvSpPr>
            <a:spLocks noChangeShapeType="1"/>
          </p:cNvSpPr>
          <p:nvPr/>
        </p:nvSpPr>
        <p:spPr bwMode="auto">
          <a:xfrm>
            <a:off x="2514600" y="2209800"/>
            <a:ext cx="304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47" name="Oval 35"/>
          <p:cNvSpPr>
            <a:spLocks noChangeArrowheads="1"/>
          </p:cNvSpPr>
          <p:nvPr/>
        </p:nvSpPr>
        <p:spPr bwMode="auto">
          <a:xfrm>
            <a:off x="2743200" y="4038600"/>
            <a:ext cx="609600" cy="609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48" name="Line 36"/>
          <p:cNvSpPr>
            <a:spLocks noChangeShapeType="1"/>
          </p:cNvSpPr>
          <p:nvPr/>
        </p:nvSpPr>
        <p:spPr bwMode="auto">
          <a:xfrm>
            <a:off x="2895600" y="4343400"/>
            <a:ext cx="304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49" name="Oval 37"/>
          <p:cNvSpPr>
            <a:spLocks noChangeArrowheads="1"/>
          </p:cNvSpPr>
          <p:nvPr/>
        </p:nvSpPr>
        <p:spPr bwMode="auto">
          <a:xfrm>
            <a:off x="6553200" y="2667000"/>
            <a:ext cx="609600" cy="609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50" name="Line 38"/>
          <p:cNvSpPr>
            <a:spLocks noChangeShapeType="1"/>
          </p:cNvSpPr>
          <p:nvPr/>
        </p:nvSpPr>
        <p:spPr bwMode="auto">
          <a:xfrm>
            <a:off x="6705600" y="2971800"/>
            <a:ext cx="304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51" name="Oval 39"/>
          <p:cNvSpPr>
            <a:spLocks noChangeArrowheads="1"/>
          </p:cNvSpPr>
          <p:nvPr/>
        </p:nvSpPr>
        <p:spPr bwMode="auto">
          <a:xfrm>
            <a:off x="4038600" y="4038600"/>
            <a:ext cx="609600" cy="609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52" name="Line 40"/>
          <p:cNvSpPr>
            <a:spLocks noChangeShapeType="1"/>
          </p:cNvSpPr>
          <p:nvPr/>
        </p:nvSpPr>
        <p:spPr bwMode="auto">
          <a:xfrm>
            <a:off x="4191000" y="4343400"/>
            <a:ext cx="304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53" name="Text Box 41"/>
          <p:cNvSpPr txBox="1">
            <a:spLocks noChangeArrowheads="1"/>
          </p:cNvSpPr>
          <p:nvPr/>
        </p:nvSpPr>
        <p:spPr bwMode="auto">
          <a:xfrm>
            <a:off x="6324600" y="6172200"/>
            <a:ext cx="23622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Приложение 7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9" dur="5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1" dur="5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3" dur="5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5" dur="5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7" dur="5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9" dur="5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1" dur="5000" fill="hold"/>
                                        <p:tgtEl>
                                          <p:spTgt spid="389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3" dur="5000" fill="hold"/>
                                        <p:tgtEl>
                                          <p:spTgt spid="389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5" dur="50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7" dur="50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9" dur="50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31" dur="50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33" dur="50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35" dur="50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37" dur="5000" fill="hold"/>
                                        <p:tgtEl>
                                          <p:spTgt spid="389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39" dur="5000" fill="hold"/>
                                        <p:tgtEl>
                                          <p:spTgt spid="389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41" dur="50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43" dur="50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45" dur="50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47" dur="5000" fill="hold"/>
                                        <p:tgtEl>
                                          <p:spTgt spid="389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49" dur="5000" fill="hold"/>
                                        <p:tgtEl>
                                          <p:spTgt spid="389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51" dur="5000" fill="hold"/>
                                        <p:tgtEl>
                                          <p:spTgt spid="389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53" dur="5000" fill="hold"/>
                                        <p:tgtEl>
                                          <p:spTgt spid="389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8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55" dur="50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8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57" dur="50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8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59" dur="50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1" dur="5000" fill="hold"/>
                                        <p:tgtEl>
                                          <p:spTgt spid="389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3" dur="5000" fill="hold"/>
                                        <p:tgtEl>
                                          <p:spTgt spid="389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5" dur="5000" fill="hold"/>
                                        <p:tgtEl>
                                          <p:spTgt spid="389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7" dur="5000" fill="hold"/>
                                        <p:tgtEl>
                                          <p:spTgt spid="389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9" dur="5000" fill="hold"/>
                                        <p:tgtEl>
                                          <p:spTgt spid="389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71" dur="5000" fill="hold"/>
                                        <p:tgtEl>
                                          <p:spTgt spid="389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73" dur="50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75" dur="5000" fill="hold"/>
                                        <p:tgtEl>
                                          <p:spTgt spid="389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77" dur="5000" fill="hold"/>
                                        <p:tgtEl>
                                          <p:spTgt spid="389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79" dur="5000" fill="hold"/>
                                        <p:tgtEl>
                                          <p:spTgt spid="389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81" dur="5000" fill="hold"/>
                                        <p:tgtEl>
                                          <p:spTgt spid="389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83" dur="5000" fill="hold"/>
                                        <p:tgtEl>
                                          <p:spTgt spid="389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85" dur="5000" fill="hold"/>
                                        <p:tgtEl>
                                          <p:spTgt spid="389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87" dur="5000" fill="hold"/>
                                        <p:tgtEl>
                                          <p:spTgt spid="389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89" dur="5000" fill="hold"/>
                                        <p:tgtEl>
                                          <p:spTgt spid="389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91" dur="5000" fill="hold"/>
                                        <p:tgtEl>
                                          <p:spTgt spid="389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93" dur="5000" fill="hold"/>
                                        <p:tgtEl>
                                          <p:spTgt spid="389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95" dur="50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97" dur="50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99" dur="50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01" dur="5000" fill="hold"/>
                                        <p:tgtEl>
                                          <p:spTgt spid="389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03" dur="5000" fill="hold"/>
                                        <p:tgtEl>
                                          <p:spTgt spid="389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05" dur="50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07" dur="50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09" dur="50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11" dur="5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13" dur="50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15" dur="5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17" dur="5000" fill="hold"/>
                                        <p:tgtEl>
                                          <p:spTgt spid="389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19" dur="5000" fill="hold"/>
                                        <p:tgtEl>
                                          <p:spTgt spid="389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21" dur="5000" fill="hold"/>
                                        <p:tgtEl>
                                          <p:spTgt spid="389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23" dur="5000" fill="hold"/>
                                        <p:tgtEl>
                                          <p:spTgt spid="389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25" dur="5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27" dur="5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29" dur="5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0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31" dur="5000" fill="hold"/>
                                        <p:tgtEl>
                                          <p:spTgt spid="389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2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33" dur="5000" fill="hold"/>
                                        <p:tgtEl>
                                          <p:spTgt spid="389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35" dur="5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37" dur="5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39" dur="5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41" dur="5000" fill="hold"/>
                                        <p:tgtEl>
                                          <p:spTgt spid="389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43" dur="50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45" dur="5000" fill="hold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6" presetID="8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47" dur="5000" fill="hold"/>
                                        <p:tgtEl>
                                          <p:spTgt spid="389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8" presetID="8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49" dur="5000" fill="hold"/>
                                        <p:tgtEl>
                                          <p:spTgt spid="389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0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51" dur="5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2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53" dur="5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4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55" dur="5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57" dur="5000" fill="hold"/>
                                        <p:tgtEl>
                                          <p:spTgt spid="389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59" dur="50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61" dur="5000" fill="hold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2" presetID="8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63" dur="5000" fill="hold"/>
                                        <p:tgtEl>
                                          <p:spTgt spid="389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4" presetID="8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65" dur="5000" fill="hold"/>
                                        <p:tgtEl>
                                          <p:spTgt spid="389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3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3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uiExpand="1" build="p"/>
      <p:bldP spid="38916" grpId="0" animBg="1"/>
      <p:bldP spid="38916" grpId="1" animBg="1"/>
      <p:bldP spid="38916" grpId="2" animBg="1"/>
      <p:bldP spid="38917" grpId="0" animBg="1"/>
      <p:bldP spid="38917" grpId="1" animBg="1"/>
      <p:bldP spid="38917" grpId="2" animBg="1"/>
      <p:bldP spid="38918" grpId="0" animBg="1"/>
      <p:bldP spid="38918" grpId="1" animBg="1"/>
      <p:bldP spid="38918" grpId="2" animBg="1"/>
      <p:bldP spid="38919" grpId="0" animBg="1"/>
      <p:bldP spid="38919" grpId="1" animBg="1"/>
      <p:bldP spid="38920" grpId="0" animBg="1"/>
      <p:bldP spid="38920" grpId="1" animBg="1"/>
      <p:bldP spid="38921" grpId="0" animBg="1"/>
      <p:bldP spid="38921" grpId="1" animBg="1"/>
      <p:bldP spid="38922" grpId="0" animBg="1"/>
      <p:bldP spid="38923" grpId="0" animBg="1"/>
      <p:bldP spid="38924" grpId="0" animBg="1"/>
      <p:bldP spid="38925" grpId="0" animBg="1"/>
      <p:bldP spid="38925" grpId="1" animBg="1"/>
      <p:bldP spid="38926" grpId="0" animBg="1"/>
      <p:bldP spid="38926" grpId="1" animBg="1"/>
      <p:bldP spid="38927" grpId="0" animBg="1"/>
      <p:bldP spid="38927" grpId="1" animBg="1"/>
      <p:bldP spid="38928" grpId="0" animBg="1"/>
      <p:bldP spid="38928" grpId="1" animBg="1"/>
      <p:bldP spid="38928" grpId="2" animBg="1"/>
      <p:bldP spid="38928" grpId="3" animBg="1"/>
      <p:bldP spid="38929" grpId="0" animBg="1"/>
      <p:bldP spid="38929" grpId="1" animBg="1"/>
      <p:bldP spid="38929" grpId="2" animBg="1"/>
      <p:bldP spid="38929" grpId="3" animBg="1"/>
      <p:bldP spid="38930" grpId="0" animBg="1"/>
      <p:bldP spid="38930" grpId="1" animBg="1"/>
      <p:bldP spid="38930" grpId="2" animBg="1"/>
      <p:bldP spid="38930" grpId="3" animBg="1"/>
      <p:bldP spid="38931" grpId="0" animBg="1"/>
      <p:bldP spid="38932" grpId="0" animBg="1"/>
      <p:bldP spid="38933" grpId="0" animBg="1"/>
      <p:bldP spid="38934" grpId="0" animBg="1"/>
      <p:bldP spid="38934" grpId="1" animBg="1"/>
      <p:bldP spid="38935" grpId="0" animBg="1"/>
      <p:bldP spid="38935" grpId="1" animBg="1"/>
      <p:bldP spid="38936" grpId="0" animBg="1"/>
      <p:bldP spid="38936" grpId="1" animBg="1"/>
      <p:bldP spid="38937" grpId="0" animBg="1"/>
      <p:bldP spid="38938" grpId="0" animBg="1"/>
      <p:bldP spid="38939" grpId="0" animBg="1"/>
      <p:bldP spid="38940" grpId="0" animBg="1"/>
      <p:bldP spid="38941" grpId="0" animBg="1"/>
      <p:bldP spid="38941" grpId="1" animBg="1"/>
      <p:bldP spid="38941" grpId="2" animBg="1"/>
      <p:bldP spid="38941" grpId="3" animBg="1"/>
      <p:bldP spid="38942" grpId="0" animBg="1"/>
      <p:bldP spid="38942" grpId="1" animBg="1"/>
      <p:bldP spid="38942" grpId="2" animBg="1"/>
      <p:bldP spid="38942" grpId="3" animBg="1"/>
      <p:bldP spid="38943" grpId="0" animBg="1"/>
      <p:bldP spid="38943" grpId="1" animBg="1"/>
      <p:bldP spid="38944" grpId="0" animBg="1"/>
      <p:bldP spid="38944" grpId="1" animBg="1"/>
      <p:bldP spid="38945" grpId="0" animBg="1"/>
      <p:bldP spid="38945" grpId="1" animBg="1"/>
      <p:bldP spid="38945" grpId="2" animBg="1"/>
      <p:bldP spid="38945" grpId="3" animBg="1"/>
      <p:bldP spid="38946" grpId="0" animBg="1"/>
      <p:bldP spid="38946" grpId="1" animBg="1"/>
      <p:bldP spid="38946" grpId="2" animBg="1"/>
      <p:bldP spid="38946" grpId="3" animBg="1"/>
      <p:bldP spid="38947" grpId="0" animBg="1"/>
      <p:bldP spid="38948" grpId="0" animBg="1"/>
      <p:bldP spid="38949" grpId="0" animBg="1"/>
      <p:bldP spid="38949" grpId="1" animBg="1"/>
      <p:bldP spid="38949" grpId="2" animBg="1"/>
      <p:bldP spid="38950" grpId="0" animBg="1"/>
      <p:bldP spid="38950" grpId="1" animBg="1"/>
      <p:bldP spid="38950" grpId="2" animBg="1"/>
      <p:bldP spid="38951" grpId="0" animBg="1"/>
      <p:bldP spid="38952" grpId="0" animBg="1"/>
    </p:bld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520</TotalTime>
  <Words>1399</Words>
  <Application>Microsoft Office PowerPoint</Application>
  <PresentationFormat>Екран (4:3)</PresentationFormat>
  <Paragraphs>501</Paragraphs>
  <Slides>45</Slides>
  <Notes>37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45</vt:i4>
      </vt:variant>
    </vt:vector>
  </HeadingPairs>
  <TitlesOfParts>
    <vt:vector size="46" baseType="lpstr">
      <vt:lpstr>Океан</vt:lpstr>
      <vt:lpstr>Магнитные явления  </vt:lpstr>
      <vt:lpstr>Презентація PowerPoint</vt:lpstr>
      <vt:lpstr>             План восхождения</vt:lpstr>
      <vt:lpstr>        I  тур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             План восхождения</vt:lpstr>
      <vt:lpstr>      II тур</vt:lpstr>
      <vt:lpstr>Презентація PowerPoint</vt:lpstr>
      <vt:lpstr>Презентація PowerPoint</vt:lpstr>
      <vt:lpstr>             План восхождения</vt:lpstr>
      <vt:lpstr>      III  тур</vt:lpstr>
      <vt:lpstr>Презентація PowerPoint</vt:lpstr>
      <vt:lpstr>Презентація PowerPoint</vt:lpstr>
      <vt:lpstr>Презентація PowerPoint</vt:lpstr>
      <vt:lpstr>             План восхождения</vt:lpstr>
      <vt:lpstr>     IV тур</vt:lpstr>
      <vt:lpstr>Презентація PowerPoint</vt:lpstr>
      <vt:lpstr>             План восхождения</vt:lpstr>
      <vt:lpstr>    V  тур «Преодолей препятствия»</vt:lpstr>
      <vt:lpstr>Презентація PowerPoint</vt:lpstr>
      <vt:lpstr>Презентація PowerPoint</vt:lpstr>
      <vt:lpstr>Презентація PowerPoint</vt:lpstr>
      <vt:lpstr>Презентація PowerPoint</vt:lpstr>
      <vt:lpstr>             План восхождения</vt:lpstr>
      <vt:lpstr>VI  тур          « Найди дорогу»</vt:lpstr>
      <vt:lpstr>Презентація PowerPoint</vt:lpstr>
      <vt:lpstr>Презентація PowerPoint</vt:lpstr>
      <vt:lpstr>             План восхождения</vt:lpstr>
      <vt:lpstr>Презентація PowerPoint</vt:lpstr>
      <vt:lpstr>          Литература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Виктория</dc:creator>
  <cp:lastModifiedBy>LEGION</cp:lastModifiedBy>
  <cp:revision>10</cp:revision>
  <cp:lastPrinted>1601-01-01T00:00:00Z</cp:lastPrinted>
  <dcterms:created xsi:type="dcterms:W3CDTF">2008-12-23T20:54:07Z</dcterms:created>
  <dcterms:modified xsi:type="dcterms:W3CDTF">2015-03-30T08:50:13Z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