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66" r:id="rId4"/>
    <p:sldId id="288" r:id="rId5"/>
    <p:sldId id="281" r:id="rId6"/>
    <p:sldId id="280" r:id="rId7"/>
    <p:sldId id="268" r:id="rId8"/>
    <p:sldId id="269" r:id="rId9"/>
    <p:sldId id="258" r:id="rId10"/>
    <p:sldId id="270" r:id="rId11"/>
    <p:sldId id="296" r:id="rId12"/>
    <p:sldId id="271" r:id="rId13"/>
    <p:sldId id="287" r:id="rId14"/>
    <p:sldId id="279" r:id="rId15"/>
    <p:sldId id="259" r:id="rId16"/>
    <p:sldId id="273" r:id="rId17"/>
    <p:sldId id="267" r:id="rId18"/>
    <p:sldId id="272" r:id="rId19"/>
    <p:sldId id="274" r:id="rId20"/>
    <p:sldId id="275" r:id="rId21"/>
    <p:sldId id="289" r:id="rId22"/>
    <p:sldId id="290" r:id="rId23"/>
    <p:sldId id="291" r:id="rId24"/>
    <p:sldId id="292" r:id="rId25"/>
    <p:sldId id="276" r:id="rId26"/>
    <p:sldId id="293" r:id="rId27"/>
    <p:sldId id="295" r:id="rId28"/>
    <p:sldId id="260" r:id="rId29"/>
    <p:sldId id="277" r:id="rId30"/>
    <p:sldId id="261" r:id="rId31"/>
    <p:sldId id="262" r:id="rId32"/>
    <p:sldId id="263" r:id="rId33"/>
    <p:sldId id="264" r:id="rId34"/>
    <p:sldId id="282" r:id="rId35"/>
    <p:sldId id="294" r:id="rId36"/>
    <p:sldId id="297" r:id="rId37"/>
    <p:sldId id="265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00"/>
    <a:srgbClr val="FFFF66"/>
    <a:srgbClr val="FF99FF"/>
    <a:srgbClr val="99FF66"/>
    <a:srgbClr val="9900CC"/>
    <a:srgbClr val="0000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6265" autoAdjust="0"/>
  </p:normalViewPr>
  <p:slideViewPr>
    <p:cSldViewPr>
      <p:cViewPr varScale="1">
        <p:scale>
          <a:sx n="63" d="100"/>
          <a:sy n="63" d="100"/>
        </p:scale>
        <p:origin x="-6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46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43F6B-E353-4C7B-9A68-25CC5C4B0258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BC405-CFDC-4EB0-B08A-A1E241B6F9B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7567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Relationship Id="rId4" Type="http://schemas.openxmlformats.org/officeDocument/2006/relationships/slide" Target="../slides/slide8.xml"/></Relationships>
</file>

<file path=ppt/notesSlides/_rels/notes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trotime.ru/neuton.html" TargetMode="External"/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artsemble.ru/pix/kosmos/26/2.jpg" TargetMode="External"/><Relationship Id="rId4" Type="http://schemas.openxmlformats.org/officeDocument/2006/relationships/hyperlink" Target="http://s46.radikal.ru/i113/0903/a8/42212598f9a0t.jpg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Механика Ньютона</a:t>
            </a:r>
            <a:br>
              <a:rPr lang="ru-RU" b="1" dirty="0" smtClean="0">
                <a:solidFill>
                  <a:srgbClr val="0000FF"/>
                </a:solidFill>
              </a:rPr>
            </a:br>
            <a:endParaRPr lang="ru-RU" b="1" dirty="0" smtClean="0">
              <a:solidFill>
                <a:srgbClr val="0000FF"/>
              </a:solidFill>
            </a:endParaRPr>
          </a:p>
          <a:p>
            <a:r>
              <a:rPr lang="ru-RU" sz="1200" i="1" dirty="0" smtClean="0">
                <a:solidFill>
                  <a:srgbClr val="9900CC"/>
                </a:solidFill>
              </a:rPr>
              <a:t>Пособие для учащихся 10 класса</a:t>
            </a:r>
          </a:p>
          <a:p>
            <a:r>
              <a:rPr lang="ru-RU" sz="1200" i="1" dirty="0" smtClean="0">
                <a:solidFill>
                  <a:srgbClr val="9900CC"/>
                </a:solidFill>
              </a:rPr>
              <a:t>Автор: Беляева Т. В.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29319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90000"/>
              </a:lnSpc>
            </a:pPr>
            <a:r>
              <a:rPr lang="ru-RU" sz="1200" dirty="0" smtClean="0"/>
              <a:t>Любая система отсчета, движущаяся относительно ИСО равномерно и прямолинейно, также является инерциальной. Таким образом, существует бесконечно много ИСО, которые движутся относительно друг друга с неизменными по величине и направлению скоростями.</a:t>
            </a:r>
            <a:endParaRPr lang="ru-RU" sz="1200" b="1" dirty="0" smtClean="0"/>
          </a:p>
          <a:p>
            <a:pPr>
              <a:lnSpc>
                <a:spcPct val="90000"/>
              </a:lnSpc>
            </a:pPr>
            <a:r>
              <a:rPr lang="ru-RU" sz="1200" b="1" dirty="0" smtClean="0">
                <a:solidFill>
                  <a:srgbClr val="CC0000"/>
                </a:solidFill>
              </a:rPr>
              <a:t>Инерция </a:t>
            </a:r>
            <a:r>
              <a:rPr lang="ru-RU" sz="1200" dirty="0" smtClean="0">
                <a:solidFill>
                  <a:srgbClr val="CC0000"/>
                </a:solidFill>
              </a:rPr>
              <a:t>- свойство тел сохранять свою скорость неизменной до тех пор, пока на него не подействуют другие тела.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5305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srgbClr val="FFFF00"/>
                </a:solidFill>
              </a:rPr>
              <a:t>НЕСКОЛЬКО ФОКУСОВ С ИНЕРЦИЕЙ</a:t>
            </a:r>
            <a:r>
              <a:rPr lang="ru-RU" sz="1600" b="1" dirty="0" smtClean="0">
                <a:solidFill>
                  <a:srgbClr val="FFFF00"/>
                </a:solidFill>
              </a:rPr>
              <a:t/>
            </a:r>
            <a:br>
              <a:rPr lang="ru-RU" sz="1600" b="1" dirty="0" smtClean="0">
                <a:solidFill>
                  <a:srgbClr val="FFFF00"/>
                </a:solidFill>
              </a:rPr>
            </a:br>
            <a:endParaRPr lang="ru-RU" sz="1600" b="1" dirty="0">
              <a:solidFill>
                <a:srgbClr val="FFFF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80009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r>
              <a:rPr lang="ru-RU" sz="1200" dirty="0" smtClean="0"/>
              <a:t>Пока на тело не подействует какая-нибудь сила, оно будет продолжать двигаться с той же скоростью или будет продолжать стоять на месте. Покой в отсутствии сил - покой по инерции. 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Движение тела в отсутствии сил - движение по инерции. 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А если на тело одновременно действуют две силы, одинаковые по величине, но направленные в противоположные стороны? 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 Эти силы уравновешивают друг друга и в результате не производят никакого действия на тело. В этом случае тело также движется по инерции.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4776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dirty="0" smtClean="0">
                <a:solidFill>
                  <a:srgbClr val="FFFF00"/>
                </a:solidFill>
              </a:rPr>
              <a:t>В каком из перечисленных ниже случаев наблюдается инерция: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endParaRPr lang="ru-RU" sz="1400" b="1" dirty="0" smtClean="0"/>
          </a:p>
          <a:p>
            <a:pPr>
              <a:lnSpc>
                <a:spcPct val="90000"/>
              </a:lnSpc>
            </a:pPr>
            <a:r>
              <a:rPr lang="ru-RU" sz="1200" b="1" dirty="0" smtClean="0"/>
              <a:t>1. камень падает свободно;</a:t>
            </a:r>
          </a:p>
          <a:p>
            <a:pPr>
              <a:lnSpc>
                <a:spcPct val="90000"/>
              </a:lnSpc>
            </a:pPr>
            <a:r>
              <a:rPr lang="ru-RU" sz="1200" b="1" dirty="0" smtClean="0"/>
              <a:t>2. катер движется после выключения двигателя;</a:t>
            </a:r>
          </a:p>
          <a:p>
            <a:pPr>
              <a:lnSpc>
                <a:spcPct val="90000"/>
              </a:lnSpc>
            </a:pPr>
            <a:r>
              <a:rPr lang="ru-RU" sz="1200" b="1" dirty="0" smtClean="0"/>
              <a:t>3. всадник перелетает через голову споткнувшегося коня;</a:t>
            </a:r>
          </a:p>
          <a:p>
            <a:pPr>
              <a:lnSpc>
                <a:spcPct val="90000"/>
              </a:lnSpc>
            </a:pPr>
            <a:r>
              <a:rPr lang="ru-RU" sz="1200" b="1" dirty="0" smtClean="0"/>
              <a:t>4. автомобиль движется равномерно прямолинейно;</a:t>
            </a:r>
          </a:p>
          <a:p>
            <a:pPr>
              <a:lnSpc>
                <a:spcPct val="90000"/>
              </a:lnSpc>
            </a:pPr>
            <a:r>
              <a:rPr lang="ru-RU" sz="1200" b="1" dirty="0" smtClean="0"/>
              <a:t>5. спутник движется по орбите;</a:t>
            </a:r>
          </a:p>
          <a:p>
            <a:pPr>
              <a:lnSpc>
                <a:spcPct val="90000"/>
              </a:lnSpc>
            </a:pPr>
            <a:r>
              <a:rPr lang="ru-RU" sz="1200" b="1" dirty="0" smtClean="0"/>
              <a:t>6. искры слетают с точильного круга?  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45029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FF00"/>
                </a:solidFill>
              </a:rPr>
              <a:t>Приведите примеры проявления инерции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02108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Второй закон Ньютона</a:t>
            </a:r>
          </a:p>
          <a:p>
            <a:r>
              <a:rPr lang="ru-RU" sz="1200" dirty="0" smtClean="0"/>
              <a:t>Описывает взаимосвязь между приложенной к материальной точке силой и её ускорением. </a:t>
            </a:r>
            <a:r>
              <a:rPr lang="ru-RU" sz="1200" b="1" dirty="0" smtClean="0">
                <a:solidFill>
                  <a:srgbClr val="CC0000"/>
                </a:solidFill>
              </a:rPr>
              <a:t>В инерциальной системе отсчета ускорение, которое получает материальная точка, прямо пропорционально приложенной силе и обратно пропорционально массе.</a:t>
            </a:r>
            <a:r>
              <a:rPr lang="ru-RU" sz="1200" dirty="0" smtClean="0"/>
              <a:t> Этот закон, по сути, вводит понятие </a:t>
            </a:r>
            <a:r>
              <a:rPr lang="ru-RU" sz="1200" i="1" dirty="0" smtClean="0"/>
              <a:t>силы – как меры взаимодействия тел.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60862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II</a:t>
            </a:r>
            <a:r>
              <a:rPr lang="ru-RU" dirty="0" smtClean="0">
                <a:solidFill>
                  <a:srgbClr val="FFFF00"/>
                </a:solidFill>
              </a:rPr>
              <a:t> закон Ньютона</a:t>
            </a:r>
          </a:p>
          <a:p>
            <a:pPr>
              <a:lnSpc>
                <a:spcPct val="90000"/>
              </a:lnSpc>
            </a:pPr>
            <a:r>
              <a:rPr lang="ru-RU" sz="1200" b="1" dirty="0" smtClean="0"/>
              <a:t>В ИСО ускорение тела пропорционально полной силе, действующей на тело, и обратно пропорционально массе тела.</a:t>
            </a:r>
            <a:endParaRPr lang="ru-RU" sz="1200" dirty="0" smtClean="0"/>
          </a:p>
          <a:p>
            <a:pPr>
              <a:lnSpc>
                <a:spcPct val="90000"/>
              </a:lnSpc>
            </a:pPr>
            <a:r>
              <a:rPr lang="ru-RU" sz="1200" dirty="0" smtClean="0"/>
              <a:t>где F – равнодействующая всех сил, которая равна геометрической сумме всех сил, приложенных к телу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09581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/>
              <a:t>В тех случаях, когда на тело действует другое физическое тело, говорят, что на тело подействовала сила. Никаких сил, существующих отдельно от физических тел в природе нет.</a:t>
            </a:r>
            <a:r>
              <a:rPr lang="ru-RU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17465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Измерение сил</a:t>
            </a:r>
            <a:r>
              <a:rPr lang="ru-RU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77137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FFFF00"/>
                </a:solidFill>
              </a:rPr>
              <a:t>Смысл второго закона Ньютона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заключается в том, что он определяет динамический принцип классической физики: ускорение тела определяется действующими на него силами, которые, в свою очередь, независимым образом определяются из опыта.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9528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90000"/>
              </a:lnSpc>
            </a:pPr>
            <a:r>
              <a:rPr lang="ru-RU" sz="1200" dirty="0" smtClean="0"/>
              <a:t>Механика это наука о движении и взаимодействии тел. Впервые принципы механики было сформулированы еще Ньютоном в конце 17 века. Законы Ньютона считались абсолютно точными вплоть до начала 20 века, когда на смену им не пришла теория относительности.</a:t>
            </a:r>
            <a:r>
              <a:rPr lang="ru-RU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66393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Сложение сил</a:t>
            </a:r>
            <a:r>
              <a:rPr lang="ru-RU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ru-RU" sz="1200" b="1" dirty="0" smtClean="0"/>
              <a:t>Когда в товарищах согласья нет, </a:t>
            </a:r>
          </a:p>
          <a:p>
            <a:pPr>
              <a:lnSpc>
                <a:spcPct val="80000"/>
              </a:lnSpc>
            </a:pPr>
            <a:r>
              <a:rPr lang="ru-RU" sz="1200" b="1" dirty="0" smtClean="0"/>
              <a:t>На лад их дело не пойдет. И выйдет из него не дело, только мука. </a:t>
            </a:r>
          </a:p>
          <a:p>
            <a:pPr>
              <a:lnSpc>
                <a:spcPct val="80000"/>
              </a:lnSpc>
            </a:pPr>
            <a:r>
              <a:rPr lang="ru-RU" sz="1200" b="1" dirty="0" smtClean="0"/>
              <a:t>Однажды Лебедь, Рак да Щука </a:t>
            </a:r>
          </a:p>
          <a:p>
            <a:pPr>
              <a:lnSpc>
                <a:spcPct val="80000"/>
              </a:lnSpc>
            </a:pPr>
            <a:r>
              <a:rPr lang="ru-RU" sz="1200" b="1" dirty="0" smtClean="0"/>
              <a:t>Везти с поклажей воз взялись, </a:t>
            </a:r>
          </a:p>
          <a:p>
            <a:pPr>
              <a:lnSpc>
                <a:spcPct val="80000"/>
              </a:lnSpc>
            </a:pPr>
            <a:r>
              <a:rPr lang="ru-RU" sz="1200" b="1" dirty="0" smtClean="0"/>
              <a:t>И вместе трое все в него впряглись. </a:t>
            </a:r>
          </a:p>
          <a:p>
            <a:pPr>
              <a:lnSpc>
                <a:spcPct val="80000"/>
              </a:lnSpc>
            </a:pPr>
            <a:r>
              <a:rPr lang="ru-RU" sz="1200" b="1" dirty="0" smtClean="0"/>
              <a:t>Из кожи лезут вон, а возу все нет ходу! </a:t>
            </a:r>
          </a:p>
          <a:p>
            <a:pPr>
              <a:lnSpc>
                <a:spcPct val="80000"/>
              </a:lnSpc>
            </a:pPr>
            <a:r>
              <a:rPr lang="ru-RU" sz="1200" b="1" dirty="0" smtClean="0"/>
              <a:t>Поклажа бы для них казалась и легка, </a:t>
            </a:r>
          </a:p>
          <a:p>
            <a:pPr>
              <a:lnSpc>
                <a:spcPct val="80000"/>
              </a:lnSpc>
            </a:pPr>
            <a:r>
              <a:rPr lang="ru-RU" sz="1200" b="1" dirty="0" smtClean="0"/>
              <a:t>Да Лебедь тянет в облака,</a:t>
            </a:r>
          </a:p>
          <a:p>
            <a:pPr>
              <a:lnSpc>
                <a:spcPct val="80000"/>
              </a:lnSpc>
            </a:pPr>
            <a:r>
              <a:rPr lang="ru-RU" sz="1200" b="1" dirty="0" smtClean="0"/>
              <a:t> Рак пятится назад,</a:t>
            </a:r>
          </a:p>
          <a:p>
            <a:pPr>
              <a:lnSpc>
                <a:spcPct val="80000"/>
              </a:lnSpc>
            </a:pPr>
            <a:r>
              <a:rPr lang="ru-RU" sz="1200" b="1" dirty="0" smtClean="0"/>
              <a:t> А Щука тянет в воду. </a:t>
            </a:r>
          </a:p>
          <a:p>
            <a:pPr>
              <a:lnSpc>
                <a:spcPct val="80000"/>
              </a:lnSpc>
            </a:pPr>
            <a:r>
              <a:rPr lang="ru-RU" sz="1200" b="1" dirty="0" smtClean="0"/>
              <a:t>Кто виноват из них, кто прав - судить не нам:</a:t>
            </a:r>
          </a:p>
          <a:p>
            <a:pPr>
              <a:lnSpc>
                <a:spcPct val="80000"/>
              </a:lnSpc>
            </a:pPr>
            <a:r>
              <a:rPr lang="ru-RU" sz="1200" b="1" dirty="0" smtClean="0"/>
              <a:t>Да только воз и ныне там.</a:t>
            </a:r>
            <a:r>
              <a:rPr lang="ru-RU" sz="800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93962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Равнодействующая сила</a:t>
            </a:r>
            <a:r>
              <a:rPr lang="ru-RU" dirty="0" smtClean="0"/>
              <a:t> </a:t>
            </a:r>
          </a:p>
          <a:p>
            <a:r>
              <a:rPr lang="ru-RU" sz="1200" dirty="0" smtClean="0"/>
              <a:t>В реальных условиях редко встречаются случаи, когда на тело действует только одна сила, Обычно их несколько. Сила, равная геометрической сумме всех приложенных к телу сил, называется равнодействующей.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47343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90000"/>
              </a:lnSpc>
            </a:pPr>
            <a:r>
              <a:rPr lang="ru-RU" sz="1200" dirty="0" smtClean="0"/>
              <a:t>Равнодействующая сил, направленных по одной прямой в одну сторону, направлена в ту же сторону, а ее модуль равен сумме модулей составляющих сил.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81854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90000"/>
              </a:lnSpc>
            </a:pPr>
            <a:r>
              <a:rPr lang="ru-RU" sz="1200" dirty="0" smtClean="0"/>
              <a:t>Равнодействующая двух сил, направленных по одной прямой в противоположные стороны, направлена в одну сторону большей по модулю силы, а ее модуль равен разности модулей составляющих сил. 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44276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r>
              <a:rPr lang="ru-RU" sz="1200" dirty="0" smtClean="0"/>
              <a:t>Если на тело действует несколько сил, то их равнодействующая определяется, как их векторная сумма.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22229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FF00"/>
                </a:solidFill>
              </a:rPr>
              <a:t>Графическим построением найти равнодействующую силу: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85201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r>
              <a:rPr lang="ru-RU" sz="1200" dirty="0" smtClean="0"/>
              <a:t>И.А. Крылов утверждал, что «воз и ныне там», другими словами, что равнодействующая всех сил равна 0.</a:t>
            </a:r>
            <a:br>
              <a:rPr lang="ru-RU" sz="1200" dirty="0" smtClean="0"/>
            </a:br>
            <a:r>
              <a:rPr lang="ru-RU" sz="1200" dirty="0" smtClean="0"/>
              <a:t>F = </a:t>
            </a:r>
            <a:r>
              <a:rPr lang="ru-RU" sz="1200" dirty="0" err="1" smtClean="0"/>
              <a:t>Fл+Fщ+Fр</a:t>
            </a:r>
            <a:r>
              <a:rPr lang="ru-RU" sz="1200" dirty="0" smtClean="0"/>
              <a:t>=0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86313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Задача о Лебеде, Раке и Щуке</a:t>
            </a:r>
            <a:r>
              <a:rPr lang="ru-RU" sz="2000" dirty="0" smtClean="0">
                <a:solidFill>
                  <a:srgbClr val="FFFF00"/>
                </a:solidFill>
              </a:rPr>
              <a:t/>
            </a:r>
            <a:br>
              <a:rPr lang="ru-RU" sz="2000" dirty="0" smtClean="0">
                <a:solidFill>
                  <a:srgbClr val="FFFF00"/>
                </a:solidFill>
              </a:rPr>
            </a:br>
            <a:endParaRPr lang="ru-RU" sz="2000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200" dirty="0" smtClean="0"/>
              <a:t>История о том, как «лебедь, рак да щука везти с поклажей воз взялись», известна всем. Но едва ли кто пробовал рассматривать эту басню с точки зрения механики. Результат получится вовсе непохожий на вывод баснописца Крылова.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Перед нами механическая задача на сложение нескольких сил, действующих под углом одна к другой. Одна сила, тяга лебедя, направлена вверх; другая, тяга рака – назад; третья, тяга щуки – вбок. Не забудем, что есть еще и четвертая сила – вес воза, которая направлена отвесно вниз. Басня утверждает, что «воз и ныне там», другими словами, что равнодействующая всех приложенных к возу сил равна нулю.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Так ли это?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46123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Третий закон Ньютона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объясняет, что происходит с двумя взаимодействующими телами. Возьмём для примера замкнутую систему, состоящую из двух тел. Первое тело может действовать на второе с некоторой силой F12, а второе — на первое с силой F21. </a:t>
            </a:r>
            <a:r>
              <a:rPr lang="ru-RU" sz="1200" b="1" dirty="0" smtClean="0">
                <a:solidFill>
                  <a:srgbClr val="CC0000"/>
                </a:solidFill>
              </a:rPr>
              <a:t>Тела действуют друг на друга с силами, направленными вдоль одной и той же прямой, равными по модулю и противоположными по направлению.</a:t>
            </a:r>
            <a:r>
              <a:rPr lang="ru-RU" sz="1200" b="1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28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22047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dirty="0" smtClean="0"/>
              <a:t>По III закону Ньютона, силы взаимодействия любой пары тел равны по величине и противоположно направлены. Эти силы приложены к разным телам.</a:t>
            </a:r>
            <a:r>
              <a:rPr lang="ru-RU" sz="1200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29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2135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90000"/>
              </a:lnSpc>
            </a:pPr>
            <a:r>
              <a:rPr lang="ru-RU" sz="1200" dirty="0" smtClean="0"/>
              <a:t>Наивысшим достижением гения Ньютона были исследования в области физики и небесной механики, кульминацией которых стала теория тяготения. Исследования этого вопроса Ньютон начал еще во время чумного карантина. История о том, как в 1666 г. он открыл закон тяготения, наблюдая в саду за падающим яблоком, просто миф. В этом году им были сформулированы три знаменитых закона движения. 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15060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90000"/>
              </a:lnSpc>
            </a:pPr>
            <a:r>
              <a:rPr lang="ru-RU" sz="1200" dirty="0" smtClean="0"/>
              <a:t>Законы Ньютона, строго говоря, справедливы только в инерциальных системах отсчета. Представим на секунду, что Ньютон писал бы свои законы находясь в трюме корабля в шторм. Получилось бы примерно так: любые тела могут самопроизвольно приходить в движение без какого либо внешнего воздействия. Однако, даже для трюма кораблю можно пользоваться законами Ньютона, если положить в качестве системы отсчета в данной задаче дно океана, например.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30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88037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Закон всемирного тяготения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sz="1200" dirty="0" smtClean="0"/>
              <a:t>Здесь G — гравитационная постоянная, равная  6,67 * 10-11м3/(кг * с2).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31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494777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90000"/>
              </a:lnSpc>
            </a:pPr>
            <a:r>
              <a:rPr lang="ru-RU" sz="1200" dirty="0" smtClean="0"/>
              <a:t>Именно гравитационное взаимодействие ответственно за процесс образование звезд и галактик. В гравитации участвует абсолютно все объекты во Вселенной. В рамках </a:t>
            </a:r>
            <a:r>
              <a:rPr lang="ru-RU" sz="1200" dirty="0" err="1" smtClean="0"/>
              <a:t>ньютоновской</a:t>
            </a:r>
            <a:r>
              <a:rPr lang="ru-RU" sz="1200" dirty="0" smtClean="0"/>
              <a:t> механики гравитационное взаимодействие является дальнодействующим. Это означает, что как бы массивное тело ни двигалось, в любой точке пространства гравитационное взаимодействие зависит только от положения тела в данный момент времени.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32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606370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На основе этих законов Кеплер рассчитал правила по которым двигаются объекты во вселенной. Эти правила называются </a:t>
            </a:r>
            <a:r>
              <a:rPr lang="ru-RU" b="1" dirty="0" smtClean="0"/>
              <a:t>законы Кеплера</a:t>
            </a:r>
            <a:r>
              <a:rPr lang="ru-RU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33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38167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FF00"/>
                </a:solidFill>
              </a:rPr>
              <a:t>Запишите вопрос к рисунку: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34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395236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Вспомните, что такое </a:t>
            </a:r>
            <a:r>
              <a:rPr lang="ru-RU" dirty="0" smtClean="0">
                <a:hlinkClick r:id="rId3" action="ppaction://hlinksldjump"/>
              </a:rPr>
              <a:t>ИНЕРЦИЯ</a:t>
            </a:r>
            <a:r>
              <a:rPr lang="ru-RU" dirty="0" smtClean="0"/>
              <a:t>?</a:t>
            </a:r>
          </a:p>
          <a:p>
            <a:r>
              <a:rPr lang="ru-RU" dirty="0" smtClean="0"/>
              <a:t>Вернитесь к </a:t>
            </a:r>
            <a:r>
              <a:rPr lang="en-US" dirty="0" smtClean="0">
                <a:hlinkClick r:id="rId4" action="ppaction://hlinksldjump"/>
              </a:rPr>
              <a:t>1</a:t>
            </a:r>
            <a:r>
              <a:rPr lang="ru-RU" dirty="0" smtClean="0">
                <a:hlinkClick r:id="rId4" action="ppaction://hlinksldjump"/>
              </a:rPr>
              <a:t> Закону Ньютона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Подумайте, чем отличается ИНЕРЦИЯ от ДВИЖЕНИЯ ПО ИНЕРЦИИ?</a:t>
            </a:r>
          </a:p>
          <a:p>
            <a:r>
              <a:rPr lang="ru-RU" dirty="0" smtClean="0"/>
              <a:t>Загляните в учебник на стр. 64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36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644912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hlinkClick r:id="rId3"/>
              </a:rPr>
              <a:t>http://www.astrotime.ru/neuton.html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http://s46.radikal.ru/i113/0903/a8/42212598f9a0t.jpg</a:t>
            </a:r>
            <a:endParaRPr lang="ru-RU" dirty="0" smtClean="0"/>
          </a:p>
          <a:p>
            <a:r>
              <a:rPr lang="ru-RU" dirty="0" smtClean="0">
                <a:hlinkClick r:id="rId5"/>
              </a:rPr>
              <a:t>http://artsemble.ru/pix/kosmos/26/2.jpg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37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79459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 smtClean="0">
                <a:solidFill>
                  <a:srgbClr val="FFFF66"/>
                </a:solidFill>
              </a:rPr>
              <a:t>Исаак Ньютон(1643-1727гг.)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 smtClean="0"/>
          </a:p>
          <a:p>
            <a:pPr>
              <a:buFontTx/>
              <a:buNone/>
            </a:pPr>
            <a:r>
              <a:rPr lang="ru-RU" sz="1200" dirty="0" smtClean="0"/>
              <a:t>«Сделал, что мог, пусть другие сделают лучше.</a:t>
            </a:r>
          </a:p>
          <a:p>
            <a:pPr>
              <a:buFontTx/>
              <a:buNone/>
            </a:pPr>
            <a:r>
              <a:rPr lang="ru-RU" sz="1200" dirty="0" smtClean="0"/>
              <a:t>Не знаю, чем я могу казаться миру,</a:t>
            </a:r>
          </a:p>
          <a:p>
            <a:pPr>
              <a:buFontTx/>
              <a:buNone/>
            </a:pPr>
            <a:r>
              <a:rPr lang="ru-RU" sz="1200" dirty="0" smtClean="0"/>
              <a:t>но самому себе я кажусь мальчиком, играющим у моря,</a:t>
            </a:r>
          </a:p>
          <a:p>
            <a:pPr>
              <a:buFontTx/>
              <a:buNone/>
            </a:pPr>
            <a:r>
              <a:rPr lang="ru-RU" sz="1200" dirty="0" smtClean="0"/>
              <a:t>которому удалось найти более красивый</a:t>
            </a:r>
          </a:p>
          <a:p>
            <a:pPr>
              <a:buFontTx/>
              <a:buNone/>
            </a:pPr>
            <a:r>
              <a:rPr lang="ru-RU" sz="1200" dirty="0" smtClean="0"/>
              <a:t>камешек, чем другим:</a:t>
            </a:r>
          </a:p>
          <a:p>
            <a:pPr>
              <a:buFontTx/>
              <a:buNone/>
            </a:pPr>
            <a:r>
              <a:rPr lang="ru-RU" sz="1200" dirty="0" smtClean="0"/>
              <a:t>но океан неизвестного лежит передо мной.»</a:t>
            </a:r>
          </a:p>
          <a:p>
            <a:pPr>
              <a:buFontTx/>
              <a:buNone/>
            </a:pPr>
            <a:r>
              <a:rPr lang="ru-RU" sz="1200" dirty="0" smtClean="0"/>
              <a:t> 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5539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36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r>
              <a:rPr lang="ru-RU" sz="1200" dirty="0" smtClean="0"/>
              <a:t>На склоне своих дней Исаак Ньютон рассказал, как он открыл Закон всемирного тяготения: “я гулял по яблоневому саду в поместье своих родителей и вдруг увидел луну в дневном небе. И тут же на моих глазах с ветки оторвалось и упало на землю яблоко. Поскольку я в это самое время работал над законами движения, то уже знал, что яблоко упало под воздействием гравитационного поля Земли. Знал я и о том, что Луна не просто висит в небе, а вращается по орбите вокруг Земли, и, следовательно, на нее воздействует какая-то сила, которая удерживает ее от того, чтобы сорваться с орбиты и улететь по прямой прочь, в открытый космос. Тут мне и пришло в голову, что, возможно, это одна и та же сила заставляет и яблоко падать на землю, и Луну оставаться на околоземной орбите”.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Прозрение Ньютона заключалось в том, что он объединил эти два типа гравитации в своем сознании. С этого исторического момента искусственное и ложное разделение Земли и остальной Вселенной прекратило свое существование. Результаты </a:t>
            </a:r>
            <a:r>
              <a:rPr lang="ru-RU" sz="1200" dirty="0" err="1" smtClean="0"/>
              <a:t>ньютоновских</a:t>
            </a:r>
            <a:r>
              <a:rPr lang="ru-RU" sz="1200" dirty="0" smtClean="0"/>
              <a:t> расчетов теперь называют законом всемирного тяготения Ньютона. Согласно этому закону между любой парой тел во Вселенной действует сила взаимного притяжения.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Правду ли рассказывал на склоне своих дней Ньютон? Действительно ли всё произошло именно так? Никаких документальных свидетельств того, что Ньютон действительно занимался проблемой гравитации в тот период, к которому он сам относит свое открытие, сегодня нет, но документам свойственно теряться. С другой стороны, общеизвестно, что Ньютон был человеком малоприятным и крайне дотошным во всем, что касалось закрепления за ним приоритетов в науке, и это было бы очень в его характере — затемнить истину, если он вдруг почувствовал, что его научному приоритету хоть что-то угрожает.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Как бы то ни было, яблоко Ньютона остается красивой притчей и блестящей метафорой, описывающей непредсказуемость и таинство творческого познания природы человеком. А является ли этот рассказ исторически достоверным — это уже вопрос вторичный.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1530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66"/>
                </a:solidFill>
              </a:rPr>
              <a:t>Аристотель:</a:t>
            </a:r>
          </a:p>
          <a:p>
            <a:r>
              <a:rPr lang="ru-RU" sz="1200" dirty="0" smtClean="0"/>
              <a:t>«При отсутствии внешнего воздействия тело может только покоиться. Чтобы тело двигалось с постоянной скоростью, на него постоянно должна действовать сила.»</a:t>
            </a:r>
          </a:p>
          <a:p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4631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66"/>
                </a:solidFill>
              </a:rPr>
              <a:t>Галилей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«При отсутствии внешних воздействий тело может не только покоиться, но и двигаться прямолинейно и равномерно, а сила, которая к нему прикладывается необходима только для компенсации других сил (трения, тяжести и т.д.).»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88990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66"/>
                </a:solidFill>
              </a:rPr>
              <a:t>Ньютон: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обобщил вывода Галилея, сформулировал закон инерции (</a:t>
            </a:r>
            <a:r>
              <a:rPr lang="ru-RU" sz="1200" b="1" dirty="0" smtClean="0">
                <a:solidFill>
                  <a:srgbClr val="CC0000"/>
                </a:solidFill>
              </a:rPr>
              <a:t>I закон Ньютона</a:t>
            </a:r>
            <a:r>
              <a:rPr lang="ru-RU" sz="1200" dirty="0" smtClean="0"/>
              <a:t>).</a:t>
            </a:r>
            <a:endParaRPr lang="ru-RU" sz="1200" b="1" dirty="0" smtClean="0"/>
          </a:p>
          <a:p>
            <a:pPr>
              <a:lnSpc>
                <a:spcPct val="80000"/>
              </a:lnSpc>
            </a:pPr>
            <a:r>
              <a:rPr lang="ru-RU" sz="1200" b="1" dirty="0" smtClean="0">
                <a:solidFill>
                  <a:srgbClr val="CC0000"/>
                </a:solidFill>
              </a:rPr>
              <a:t>Если сумма всех негравитационных сил, действующих на тело, равна нулю, то существует такая система отсчета, относительно которой поступательно движущееся тело сохраняет свою скорость неизменной.</a:t>
            </a:r>
            <a:r>
              <a:rPr lang="ru-RU" sz="1200" b="1" dirty="0" smtClean="0"/>
              <a:t> </a:t>
            </a:r>
            <a:r>
              <a:rPr lang="ru-RU" sz="1200" dirty="0" smtClean="0"/>
              <a:t>Такая система отсчета называется </a:t>
            </a:r>
            <a:r>
              <a:rPr lang="ru-RU" sz="1200" u="sng" dirty="0" smtClean="0"/>
              <a:t>инерциальной системой отсчета (ИСО).</a:t>
            </a:r>
            <a:r>
              <a:rPr lang="ru-RU" sz="1200" dirty="0" smtClean="0"/>
              <a:t> Иногда первый закон Ньютона называют законом инерции, а равномерное движение тела относительно ИСО называют движением по инерции.      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3772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90000"/>
              </a:lnSpc>
            </a:pPr>
            <a:r>
              <a:rPr lang="ru-RU" sz="1200" b="1" dirty="0" smtClean="0"/>
              <a:t>Первый закон Ньютона</a:t>
            </a:r>
            <a:r>
              <a:rPr lang="ru-RU" sz="1200" dirty="0" smtClean="0"/>
              <a:t> говорит – инерциальные системы отсчета существуют. Инерциальные системы отсчета это системы отсчета, не испытывающие ускорения. Всякая система отсчета, движущаяся относительно инерциальной равномерно и прямолинейно, является инерциальной. В таких системах справедлив </a:t>
            </a:r>
            <a:r>
              <a:rPr lang="ru-RU" sz="1200" u="sng" dirty="0" smtClean="0"/>
              <a:t>закон инерции</a:t>
            </a:r>
            <a:r>
              <a:rPr lang="ru-RU" sz="1200" dirty="0" smtClean="0"/>
              <a:t>: </a:t>
            </a:r>
            <a:r>
              <a:rPr lang="ru-RU" sz="1200" dirty="0" smtClean="0">
                <a:solidFill>
                  <a:srgbClr val="CC0000"/>
                </a:solidFill>
              </a:rPr>
              <a:t>любое тело, на которое не действуют внешние силы или действие этих сил компенсируется, находится в состоянии покоя или равномерного прямолинейного движения. </a:t>
            </a:r>
          </a:p>
          <a:p>
            <a:pPr>
              <a:lnSpc>
                <a:spcPct val="90000"/>
              </a:lnSpc>
            </a:pPr>
            <a:r>
              <a:rPr lang="ru-RU" sz="1200" i="1" dirty="0" smtClean="0"/>
              <a:t>Фактически первый закон Ньютона говорит, что нет разницы между покоем тела и равномерным прямолинейным движением.</a:t>
            </a: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BC405-CFDC-4EB0-B08A-A1E241B6F9B3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3646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4A11E-5BE8-4767-B5BA-89E57E536A0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EE8E6D-986B-45C4-A20B-6DB2ACF820E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8B579-9DFE-4852-B7A4-1FC8FD7A410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9BFB61C-7390-44D6-945D-5B3BAC9F8B2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8782C4E-DB97-4F20-95D0-16456A0CBD0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1B6D452-7160-45B9-ADEF-6D34DDB0ABC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4A4FB3E-A0E0-4F0F-9CFC-CE497C8ADE6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3159282-2548-4018-A7A8-F75AF88DB6B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B1A7-6400-490F-B029-4127D939DDE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631DE-C75E-4D22-BFCC-BEA725E145A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A2CCBD-15F8-4119-92F1-432D4BB8590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02C29-34F8-4E05-B64C-E1D00B2A042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8CA40-9143-4352-89BF-9CF18E57622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6DA8C-6AD2-44F8-B004-F971ECBC5A2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B57391-115D-4F25-BC63-4E09B7DB216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9929E-E32B-4456-9B76-857B692C32E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CE34FDD-C208-4D8A-A07B-9DD8501BD0F6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>
    <p:push dir="r"/>
  </p:transition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6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cilavekt.sw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1.swf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Relationship Id="rId5" Type="http://schemas.openxmlformats.org/officeDocument/2006/relationships/slide" Target="slide28.xml"/><Relationship Id="rId4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slide" Target="slide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trotime.ru/neuton.html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rtsemble.ru/pix/kosmos/26/2.jpg" TargetMode="External"/><Relationship Id="rId4" Type="http://schemas.openxmlformats.org/officeDocument/2006/relationships/hyperlink" Target="http://s46.radikal.ru/i113/0903/a8/42212598f9a0t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472" y="1214422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rgbClr val="0000FF"/>
                </a:solidFill>
              </a:rPr>
              <a:t>Механика Ньютона</a:t>
            </a:r>
            <a:br>
              <a:rPr lang="ru-RU" b="1" dirty="0">
                <a:solidFill>
                  <a:srgbClr val="0000FF"/>
                </a:solidFill>
              </a:rPr>
            </a:b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71964" y="5643578"/>
            <a:ext cx="4772036" cy="828684"/>
          </a:xfrm>
        </p:spPr>
        <p:txBody>
          <a:bodyPr/>
          <a:lstStyle/>
          <a:p>
            <a:r>
              <a:rPr lang="ru-RU" sz="2000" i="1" dirty="0">
                <a:solidFill>
                  <a:srgbClr val="9900CC"/>
                </a:solidFill>
              </a:rPr>
              <a:t>Пособие для учащихся 10 класса</a:t>
            </a:r>
          </a:p>
          <a:p>
            <a:r>
              <a:rPr lang="ru-RU" sz="2000" i="1" dirty="0">
                <a:solidFill>
                  <a:srgbClr val="9900CC"/>
                </a:solidFill>
              </a:rPr>
              <a:t>Автор: Беляева Т. В. </a:t>
            </a:r>
          </a:p>
        </p:txBody>
      </p:sp>
      <p:pic>
        <p:nvPicPr>
          <p:cNvPr id="6" name="Picture 7" descr="nut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214678" y="2071678"/>
            <a:ext cx="2556802" cy="3500462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5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7570787" cy="40655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Любая система отсчета, движущаяся относительно ИСО равномерно и прямолинейно, также является инерциальной. Таким образом, существует бесконечно много ИСО, которые движутся относительно друг друга с неизменными по величине и направлению скоростями.</a:t>
            </a:r>
            <a:endParaRPr lang="ru-RU" sz="2800" b="1" dirty="0"/>
          </a:p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CC0000"/>
                </a:solidFill>
              </a:rPr>
              <a:t>Инерция </a:t>
            </a:r>
            <a:r>
              <a:rPr lang="ru-RU" sz="2800" dirty="0">
                <a:solidFill>
                  <a:srgbClr val="CC0000"/>
                </a:solidFill>
              </a:rPr>
              <a:t>- свойство тел сохранять свою скорость неизменной до тех пор, пока на него не подействуют другие тела.</a:t>
            </a:r>
          </a:p>
        </p:txBody>
      </p:sp>
      <p:pic>
        <p:nvPicPr>
          <p:cNvPr id="20484" name="Picture 4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4175" y="1844675"/>
            <a:ext cx="2085975" cy="1392238"/>
          </a:xfrm>
          <a:prstGeom prst="rect">
            <a:avLst/>
          </a:prstGeom>
          <a:noFill/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6227763" y="5589588"/>
            <a:ext cx="1906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>
                <a:hlinkClick r:id="rId4" action="ppaction://hlinksldjump"/>
              </a:rPr>
              <a:t>Дополнительно</a:t>
            </a:r>
            <a:r>
              <a:rPr lang="ru-RU"/>
              <a:t>:</a:t>
            </a:r>
          </a:p>
        </p:txBody>
      </p:sp>
      <p:sp>
        <p:nvSpPr>
          <p:cNvPr id="20486" name="AutoShape 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42988" y="5876925"/>
            <a:ext cx="611187" cy="6111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7" name="AutoShape 7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4581525"/>
            <a:ext cx="609600" cy="5762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rgbClr val="FFFF00"/>
                </a:solidFill>
              </a:rPr>
              <a:t>НЕСКОЛЬКО ФОКУСОВ С ИНЕРЦИЕЙ</a:t>
            </a:r>
            <a:r>
              <a:rPr lang="ru-RU" sz="4000" b="1" dirty="0">
                <a:solidFill>
                  <a:srgbClr val="FFFF00"/>
                </a:solidFill>
              </a:rPr>
              <a:t/>
            </a:r>
            <a:br>
              <a:rPr lang="ru-RU" sz="4000" b="1" dirty="0">
                <a:solidFill>
                  <a:srgbClr val="FFFF00"/>
                </a:solidFill>
              </a:rPr>
            </a:b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71684" name="Picture 4" descr="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1484313"/>
            <a:ext cx="2808287" cy="2452687"/>
          </a:xfrm>
          <a:prstGeom prst="rect">
            <a:avLst/>
          </a:prstGeom>
          <a:noFill/>
        </p:spPr>
      </p:pic>
      <p:pic>
        <p:nvPicPr>
          <p:cNvPr id="71685" name="Picture 5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1412875"/>
            <a:ext cx="2301875" cy="1920875"/>
          </a:xfrm>
          <a:prstGeom prst="rect">
            <a:avLst/>
          </a:prstGeom>
          <a:noFill/>
        </p:spPr>
      </p:pic>
      <p:pic>
        <p:nvPicPr>
          <p:cNvPr id="71686" name="Picture 6" descr="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8038" y="3789363"/>
            <a:ext cx="3302000" cy="2395537"/>
          </a:xfrm>
          <a:prstGeom prst="rect">
            <a:avLst/>
          </a:prstGeom>
          <a:noFill/>
        </p:spPr>
      </p:pic>
      <p:sp>
        <p:nvSpPr>
          <p:cNvPr id="71687" name="AutoShape 7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5876925"/>
            <a:ext cx="611188" cy="6111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268413"/>
            <a:ext cx="4608512" cy="52895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dirty="0"/>
              <a:t>Пока на тело не подействует какая-нибудь сила, оно будет продолжать двигаться с той же скоростью или будет продолжать стоять на месте. Покой в отсутствии сил - покой по инерции. 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Движение тела в отсутствии сил - движение по инерции. 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А если на тело одновременно действуют две силы, одинаковые по величине, но направленные в противоположные стороны? 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 Эти силы уравновешивают друг друга и в результате не производят никакого действия на тело. В этом случае тело также движется по инерции. </a:t>
            </a:r>
          </a:p>
        </p:txBody>
      </p:sp>
      <p:pic>
        <p:nvPicPr>
          <p:cNvPr id="21511" name="Picture 7" descr="inerz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19700" y="333375"/>
            <a:ext cx="3097213" cy="2427288"/>
          </a:xfrm>
        </p:spPr>
      </p:pic>
      <p:pic>
        <p:nvPicPr>
          <p:cNvPr id="21512" name="Picture 8" descr="inerz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725" y="2924175"/>
            <a:ext cx="2941638" cy="345598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649287"/>
          </a:xfrm>
        </p:spPr>
        <p:txBody>
          <a:bodyPr/>
          <a:lstStyle/>
          <a:p>
            <a:r>
              <a:rPr lang="ru-RU" sz="3200" b="1" dirty="0">
                <a:solidFill>
                  <a:srgbClr val="FFFF00"/>
                </a:solidFill>
              </a:rPr>
              <a:t>В каком из перечисленных ниже случаев наблюдается инерция: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2481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 dirty="0"/>
              <a:t>1. камень падает свободно;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2. катер движется после выключения двигателя;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3. всадник перелетает через голову споткнувшегося коня;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4. автомобиль движется равномерно прямолинейно;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5. спутник движется по орбите;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6. искры слетают с точильного круга?   </a:t>
            </a: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5795963" y="5445125"/>
            <a:ext cx="2700337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ru-RU" b="1">
                <a:hlinkClick r:id="rId3" action="ppaction://hlinksldjump"/>
              </a:rPr>
              <a:t>Советы, если не можешь ответить</a:t>
            </a:r>
            <a:endParaRPr lang="ru-RU" b="1"/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lang="ru-RU" b="1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FFFF00"/>
                </a:solidFill>
              </a:rPr>
              <a:t>Приведите примеры проявления инерции</a:t>
            </a:r>
            <a:r>
              <a:rPr lang="ru-RU" dirty="0">
                <a:solidFill>
                  <a:schemeClr val="tx1"/>
                </a:solidFill>
              </a:rPr>
              <a:t> </a:t>
            </a:r>
          </a:p>
        </p:txBody>
      </p:sp>
      <p:graphicFrame>
        <p:nvGraphicFramePr>
          <p:cNvPr id="38915" name="Group 3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114800"/>
        </p:xfrm>
        <a:graphic>
          <a:graphicData uri="http://schemas.openxmlformats.org/drawingml/2006/table">
            <a:tbl>
              <a:tblPr/>
              <a:tblGrid>
                <a:gridCol w="806450"/>
                <a:gridCol w="2339975"/>
                <a:gridCol w="2581275"/>
                <a:gridCol w="2501900"/>
              </a:tblGrid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Инерция в быту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Инерция в технике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Инерция в спорте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Второй закон Ньютона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194300" cy="4525963"/>
          </a:xfrm>
        </p:spPr>
        <p:txBody>
          <a:bodyPr/>
          <a:lstStyle/>
          <a:p>
            <a:r>
              <a:rPr lang="ru-RU" sz="2400" dirty="0"/>
              <a:t>Описывает взаимосвязь между приложенной к материальной точке силой и её ускорением. </a:t>
            </a:r>
            <a:r>
              <a:rPr lang="ru-RU" sz="2400" b="1" dirty="0">
                <a:solidFill>
                  <a:srgbClr val="CC0000"/>
                </a:solidFill>
              </a:rPr>
              <a:t>В инерциальной системе отсчета ускорение, которое получает материальная точка, прямо пропорционально приложенной силе и обратно пропорционально массе.</a:t>
            </a:r>
            <a:r>
              <a:rPr lang="ru-RU" sz="2400" dirty="0"/>
              <a:t> Этот закон, по сути, вводит понятие </a:t>
            </a:r>
            <a:r>
              <a:rPr lang="ru-RU" sz="2400" i="1" dirty="0"/>
              <a:t>силы – как меры взаимодействия тел. </a:t>
            </a:r>
          </a:p>
        </p:txBody>
      </p:sp>
      <p:pic>
        <p:nvPicPr>
          <p:cNvPr id="5125" name="Picture 5" descr="shuk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67400" y="2386013"/>
            <a:ext cx="2711450" cy="2093912"/>
          </a:xfrm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II</a:t>
            </a:r>
            <a:r>
              <a:rPr lang="ru-RU" dirty="0">
                <a:solidFill>
                  <a:srgbClr val="FFFF00"/>
                </a:solidFill>
              </a:rPr>
              <a:t> закон Ньютона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dirty="0"/>
              <a:t>В ИСО ускорение тела пропорционально полной силе, действующей на тело, и обратно пропорционально массе тела.</a:t>
            </a:r>
            <a:endParaRPr lang="ru-RU" sz="2400" dirty="0"/>
          </a:p>
          <a:p>
            <a:pPr>
              <a:lnSpc>
                <a:spcPct val="90000"/>
              </a:lnSpc>
            </a:pPr>
            <a:r>
              <a:rPr lang="ru-RU" sz="2400" dirty="0"/>
              <a:t>где F – равнодействующая всех сил, которая равна геометрической сумме всех сил, приложенных к телу</a:t>
            </a:r>
          </a:p>
        </p:txBody>
      </p:sp>
      <p:pic>
        <p:nvPicPr>
          <p:cNvPr id="26633" name="Picture 9" descr="shuk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56150" y="2386013"/>
            <a:ext cx="3822700" cy="2952750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/>
              <a:t>В тех случаях, когда на тело действует другое физическое тело, говорят, что на тело подействовала сила. Никаких сил, существующих отдельно от физических тел в природе нет.</a:t>
            </a:r>
            <a:r>
              <a:rPr lang="ru-RU" dirty="0"/>
              <a:t> 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700338" y="404813"/>
            <a:ext cx="27352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FF00"/>
                </a:solidFill>
              </a:rPr>
              <a:t>СИЛА</a:t>
            </a:r>
          </a:p>
        </p:txBody>
      </p:sp>
      <p:sp>
        <p:nvSpPr>
          <p:cNvPr id="15365" name="AutoShape 5">
            <a:hlinkClick r:id="rId3" action="ppaction://hlinkfile" highlightClick="1"/>
          </p:cNvPr>
          <p:cNvSpPr>
            <a:spLocks noChangeArrowheads="1"/>
          </p:cNvSpPr>
          <p:nvPr/>
        </p:nvSpPr>
        <p:spPr bwMode="auto">
          <a:xfrm>
            <a:off x="1331913" y="5661025"/>
            <a:ext cx="719137" cy="5762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FF00"/>
                </a:solidFill>
              </a:rPr>
              <a:t>Измерение сил</a:t>
            </a:r>
            <a:r>
              <a:rPr lang="ru-RU" dirty="0"/>
              <a:t> </a:t>
            </a:r>
          </a:p>
        </p:txBody>
      </p:sp>
      <p:pic>
        <p:nvPicPr>
          <p:cNvPr id="23559" name="Picture 7" descr="din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90625" y="1989138"/>
            <a:ext cx="2557463" cy="3725862"/>
          </a:xfrm>
        </p:spPr>
      </p:pic>
      <p:pic>
        <p:nvPicPr>
          <p:cNvPr id="23561" name="Picture 9" descr="din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8200" y="2060575"/>
            <a:ext cx="4038600" cy="3673475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srgbClr val="FFFF00"/>
                </a:solidFill>
              </a:rPr>
              <a:t>Смысл второго закона Ньютона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34845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/>
              <a:t>заключается в том, что он определяет динамический принцип классической физики: ускорение тела определяется действующими на него силами, которые, в свою очередь, независимым образом определяются из опыта. </a:t>
            </a:r>
          </a:p>
        </p:txBody>
      </p:sp>
      <p:pic>
        <p:nvPicPr>
          <p:cNvPr id="28677" name="Picture 5" descr="ckor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4213" y="1484313"/>
            <a:ext cx="3311525" cy="2649537"/>
          </a:xfrm>
          <a:noFill/>
        </p:spPr>
      </p:pic>
      <p:pic>
        <p:nvPicPr>
          <p:cNvPr id="28678" name="Picture 6" descr="uck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4149725"/>
            <a:ext cx="2597150" cy="2078038"/>
          </a:xfrm>
          <a:prstGeom prst="rect">
            <a:avLst/>
          </a:prstGeom>
          <a:noFill/>
        </p:spPr>
      </p:pic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3132138" y="5646738"/>
            <a:ext cx="5530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 b="1"/>
              <a:t>Ускорение</a:t>
            </a:r>
            <a:r>
              <a:rPr lang="ru-RU" sz="2000"/>
              <a:t> - результат взаимодействия тел.</a:t>
            </a:r>
            <a:r>
              <a:rPr lang="ru-RU"/>
              <a:t>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3600" dirty="0"/>
              <a:t>Механика это наука о движении и взаимодействии тел. Впервые принципы механики было сформулированы еще Ньютоном в конце 17 века. Законы Ньютона считались абсолютно точными вплоть до начала 20 века, когда на смену им не пришла теория относительности.</a:t>
            </a:r>
            <a:r>
              <a:rPr lang="ru-RU" dirty="0"/>
              <a:t>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Сложение сил</a:t>
            </a:r>
            <a:r>
              <a:rPr lang="ru-RU" dirty="0"/>
              <a:t> 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4038600" cy="52562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b="1" dirty="0"/>
              <a:t>Когда в товарищах согласья нет, </a:t>
            </a:r>
          </a:p>
          <a:p>
            <a:pPr>
              <a:lnSpc>
                <a:spcPct val="80000"/>
              </a:lnSpc>
            </a:pPr>
            <a:r>
              <a:rPr lang="ru-RU" sz="1600" b="1" dirty="0"/>
              <a:t>На лад их дело не пойдет. И выйдет из него не дело, только мука. </a:t>
            </a:r>
          </a:p>
          <a:p>
            <a:pPr>
              <a:lnSpc>
                <a:spcPct val="80000"/>
              </a:lnSpc>
            </a:pPr>
            <a:r>
              <a:rPr lang="ru-RU" sz="1600" b="1" dirty="0"/>
              <a:t>Однажды Лебедь, Рак да Щука </a:t>
            </a:r>
          </a:p>
          <a:p>
            <a:pPr>
              <a:lnSpc>
                <a:spcPct val="80000"/>
              </a:lnSpc>
            </a:pPr>
            <a:r>
              <a:rPr lang="ru-RU" sz="1600" b="1" dirty="0"/>
              <a:t>Везти с поклажей воз взялись, </a:t>
            </a:r>
          </a:p>
          <a:p>
            <a:pPr>
              <a:lnSpc>
                <a:spcPct val="80000"/>
              </a:lnSpc>
            </a:pPr>
            <a:r>
              <a:rPr lang="ru-RU" sz="1600" b="1" dirty="0"/>
              <a:t>И вместе трое все в него впряглись. </a:t>
            </a:r>
          </a:p>
          <a:p>
            <a:pPr>
              <a:lnSpc>
                <a:spcPct val="80000"/>
              </a:lnSpc>
            </a:pPr>
            <a:r>
              <a:rPr lang="ru-RU" sz="1600" b="1" dirty="0"/>
              <a:t>Из кожи лезут вон, а возу все нет ходу! </a:t>
            </a:r>
          </a:p>
          <a:p>
            <a:pPr>
              <a:lnSpc>
                <a:spcPct val="80000"/>
              </a:lnSpc>
            </a:pPr>
            <a:r>
              <a:rPr lang="ru-RU" sz="1600" b="1" dirty="0"/>
              <a:t>Поклажа бы для них казалась и легка, </a:t>
            </a:r>
          </a:p>
          <a:p>
            <a:pPr>
              <a:lnSpc>
                <a:spcPct val="80000"/>
              </a:lnSpc>
            </a:pPr>
            <a:r>
              <a:rPr lang="ru-RU" sz="1600" b="1" dirty="0"/>
              <a:t>Да Лебедь тянет в облака,</a:t>
            </a:r>
          </a:p>
          <a:p>
            <a:pPr>
              <a:lnSpc>
                <a:spcPct val="80000"/>
              </a:lnSpc>
            </a:pPr>
            <a:r>
              <a:rPr lang="ru-RU" sz="1600" b="1" dirty="0"/>
              <a:t> Рак пятится назад,</a:t>
            </a:r>
          </a:p>
          <a:p>
            <a:pPr>
              <a:lnSpc>
                <a:spcPct val="80000"/>
              </a:lnSpc>
            </a:pPr>
            <a:r>
              <a:rPr lang="ru-RU" sz="1600" b="1" dirty="0"/>
              <a:t> А Щука тянет в воду. </a:t>
            </a:r>
          </a:p>
          <a:p>
            <a:pPr>
              <a:lnSpc>
                <a:spcPct val="80000"/>
              </a:lnSpc>
            </a:pPr>
            <a:r>
              <a:rPr lang="ru-RU" sz="1600" b="1" dirty="0"/>
              <a:t>Кто виноват из них, кто прав - судить не нам:</a:t>
            </a:r>
          </a:p>
          <a:p>
            <a:pPr>
              <a:lnSpc>
                <a:spcPct val="80000"/>
              </a:lnSpc>
            </a:pPr>
            <a:r>
              <a:rPr lang="ru-RU" sz="1600" b="1" dirty="0"/>
              <a:t>Да только воз и ныне там.</a:t>
            </a:r>
            <a:r>
              <a:rPr lang="ru-RU" sz="900" dirty="0"/>
              <a:t> </a:t>
            </a:r>
          </a:p>
        </p:txBody>
      </p:sp>
      <p:pic>
        <p:nvPicPr>
          <p:cNvPr id="30726" name="Picture 6" descr="clof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11638" y="1512888"/>
            <a:ext cx="4691062" cy="4148137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7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7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7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7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7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7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7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7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7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7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7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7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7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7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7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7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7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7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7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7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7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7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07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7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7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7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7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7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Равнодействующая сила</a:t>
            </a:r>
            <a:r>
              <a:rPr lang="ru-RU" dirty="0"/>
              <a:t> 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dirty="0"/>
              <a:t>В реальных условиях редко встречаются случаи, когда на тело действует только одна сила, Обычно их несколько. Сила, равная геометрической сумме всех приложенных к телу сил, называется равнодействующей. </a:t>
            </a:r>
          </a:p>
        </p:txBody>
      </p:sp>
      <p:sp>
        <p:nvSpPr>
          <p:cNvPr id="57350" name="AutoShape 6">
            <a:hlinkClick r:id="rId3" action="ppaction://hlinkfile" highlightClick="1"/>
          </p:cNvPr>
          <p:cNvSpPr>
            <a:spLocks noChangeArrowheads="1"/>
          </p:cNvSpPr>
          <p:nvPr/>
        </p:nvSpPr>
        <p:spPr bwMode="auto">
          <a:xfrm>
            <a:off x="7885113" y="5734050"/>
            <a:ext cx="898525" cy="898525"/>
          </a:xfrm>
          <a:prstGeom prst="actionButtonMovi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7353" name="Picture 9" descr="56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95288" y="1484313"/>
            <a:ext cx="4392612" cy="4681537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196975"/>
            <a:ext cx="8229600" cy="16811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Равнодействующая сил, направленных по одной прямой в одну сторону, направлена в ту же сторону, а ее модуль равен сумме модулей составляющих сил. </a:t>
            </a:r>
          </a:p>
        </p:txBody>
      </p:sp>
      <p:pic>
        <p:nvPicPr>
          <p:cNvPr id="59399" name="Picture 7" descr="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750" y="3284538"/>
            <a:ext cx="8229600" cy="1944687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Равнодействующая двух сил, направленных по одной прямой в противоположные стороны, направлена в одну сторону большей по модулю силы, а ее модуль равен разности модулей составляющих сил. </a:t>
            </a:r>
          </a:p>
        </p:txBody>
      </p:sp>
      <p:pic>
        <p:nvPicPr>
          <p:cNvPr id="61447" name="Picture 7" descr="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3933825"/>
            <a:ext cx="8686800" cy="2159000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25538"/>
            <a:ext cx="8229600" cy="1439862"/>
          </a:xfrm>
        </p:spPr>
        <p:txBody>
          <a:bodyPr/>
          <a:lstStyle/>
          <a:p>
            <a:r>
              <a:rPr lang="ru-RU" sz="2800" dirty="0"/>
              <a:t>Если на тело действует несколько сил, то их равнодействующая определяется, как их векторная сумма. </a:t>
            </a:r>
          </a:p>
        </p:txBody>
      </p:sp>
      <p:pic>
        <p:nvPicPr>
          <p:cNvPr id="63495" name="Picture 7" descr="resultiru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58888" y="2781300"/>
            <a:ext cx="6696075" cy="3311525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706437"/>
          </a:xfrm>
        </p:spPr>
        <p:txBody>
          <a:bodyPr/>
          <a:lstStyle/>
          <a:p>
            <a:r>
              <a:rPr lang="ru-RU" sz="3200" dirty="0">
                <a:solidFill>
                  <a:srgbClr val="FFFF00"/>
                </a:solidFill>
              </a:rPr>
              <a:t>Графическим построением найти равнодействующую силу:</a:t>
            </a:r>
          </a:p>
        </p:txBody>
      </p:sp>
      <p:pic>
        <p:nvPicPr>
          <p:cNvPr id="34821" name="Picture 5" descr="si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1773238"/>
            <a:ext cx="6264275" cy="44640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 dirty="0"/>
              <a:t>И.А. Крылов утверждал, что «воз и ныне там», другими словами, что равнодействующая всех сил равна 0.</a:t>
            </a:r>
            <a:br>
              <a:rPr lang="ru-RU" sz="2800" dirty="0"/>
            </a:br>
            <a:r>
              <a:rPr lang="ru-RU" sz="2800" dirty="0"/>
              <a:t>F = </a:t>
            </a:r>
            <a:r>
              <a:rPr lang="ru-RU" sz="2800" dirty="0" err="1"/>
              <a:t>Fл+Fщ+Fр</a:t>
            </a:r>
            <a:r>
              <a:rPr lang="ru-RU" sz="2800" dirty="0"/>
              <a:t>=0 </a:t>
            </a:r>
          </a:p>
        </p:txBody>
      </p:sp>
      <p:pic>
        <p:nvPicPr>
          <p:cNvPr id="65546" name="Picture 10" descr="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76825" y="3284538"/>
            <a:ext cx="3313113" cy="2538412"/>
          </a:xfrm>
        </p:spPr>
      </p:pic>
      <p:pic>
        <p:nvPicPr>
          <p:cNvPr id="65547" name="Picture 11" descr="basny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219700" y="620713"/>
            <a:ext cx="3090863" cy="2185987"/>
          </a:xfrm>
        </p:spPr>
      </p:pic>
      <p:sp>
        <p:nvSpPr>
          <p:cNvPr id="65548" name="Rectangle 12"/>
          <p:cNvSpPr>
            <a:spLocks noChangeArrowheads="1"/>
          </p:cNvSpPr>
          <p:nvPr/>
        </p:nvSpPr>
        <p:spPr bwMode="auto">
          <a:xfrm>
            <a:off x="3132138" y="5734050"/>
            <a:ext cx="1906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>
                <a:hlinkClick r:id="" action="ppaction://noaction"/>
              </a:rPr>
              <a:t>Дополнительно:</a:t>
            </a:r>
            <a:endParaRPr lang="ru-RU"/>
          </a:p>
        </p:txBody>
      </p:sp>
      <p:sp>
        <p:nvSpPr>
          <p:cNvPr id="65549" name="AutoShape 1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35825" y="5805488"/>
            <a:ext cx="503238" cy="5762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FFFF00"/>
                </a:solidFill>
              </a:rPr>
              <a:t>Задача о Лебеде, Раке и Щуке</a:t>
            </a:r>
            <a:r>
              <a:rPr lang="ru-RU" sz="4000" dirty="0">
                <a:solidFill>
                  <a:srgbClr val="FFFF00"/>
                </a:solidFill>
              </a:rPr>
              <a:t/>
            </a:r>
            <a:br>
              <a:rPr lang="ru-RU" sz="4000" dirty="0">
                <a:solidFill>
                  <a:srgbClr val="FFFF00"/>
                </a:solidFill>
              </a:rPr>
            </a:b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/>
              <a:t>История о том, как «лебедь, рак да щука везти с поклажей воз взялись», известна всем. Но едва ли кто пробовал рассматривать эту басню с точки зрения механики. Результат получится вовсе непохожий на вывод баснописца Крылова.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Перед нами механическая задача на сложение нескольких сил, действующих под углом одна к другой. Одна сила, тяга лебедя, направлена вверх; другая, тяга рака – назад; третья, тяга щуки – вбок. Не забудем, что есть еще и четвертая сила – вес воза, которая направлена отвесно вниз. Басня утверждает, что «воз и ныне там», другими словами, что равнодействующая всех приложенных к возу сил равна нулю.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Так ли это? </a:t>
            </a:r>
          </a:p>
        </p:txBody>
      </p:sp>
      <p:sp>
        <p:nvSpPr>
          <p:cNvPr id="7066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300788" y="5300663"/>
            <a:ext cx="1042987" cy="104298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0661" name="Picture 5" descr="basny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275" y="5300663"/>
            <a:ext cx="1577975" cy="1116012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Третий закон Ньютона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619625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dirty="0"/>
              <a:t>объясняет, что происходит с двумя взаимодействующими телами. Возьмём для примера замкнутую систему, состоящую из двух тел. Первое тело может действовать на второе с некоторой силой F12, а второе — на первое с силой F21. </a:t>
            </a:r>
            <a:r>
              <a:rPr lang="ru-RU" sz="2000" b="1" dirty="0">
                <a:solidFill>
                  <a:srgbClr val="CC0000"/>
                </a:solidFill>
              </a:rPr>
              <a:t>Тела действуют друг на друга с силами, направленными вдоль одной и той же прямой, равными по модулю и противоположными по направлению.</a:t>
            </a:r>
            <a:r>
              <a:rPr lang="ru-RU" sz="2000" b="1" dirty="0"/>
              <a:t> </a:t>
            </a:r>
          </a:p>
        </p:txBody>
      </p:sp>
      <p:pic>
        <p:nvPicPr>
          <p:cNvPr id="6151" name="Picture 7" descr="vz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8263" y="1989138"/>
            <a:ext cx="3167062" cy="1768475"/>
          </a:xfrm>
        </p:spPr>
      </p:pic>
      <p:pic>
        <p:nvPicPr>
          <p:cNvPr id="6152" name="Picture 8" descr="tren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4051300"/>
            <a:ext cx="2665413" cy="244792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1196975"/>
            <a:ext cx="4176712" cy="3240088"/>
          </a:xfrm>
        </p:spPr>
        <p:txBody>
          <a:bodyPr/>
          <a:lstStyle/>
          <a:p>
            <a:r>
              <a:rPr lang="ru-RU" sz="2400" b="1" dirty="0"/>
              <a:t>По III закону Ньютона, силы взаимодействия любой пары тел равны по величине и противоположно направлены. Эти силы приложены к разным телам.</a:t>
            </a:r>
            <a:r>
              <a:rPr lang="ru-RU" sz="2400" dirty="0"/>
              <a:t> </a:t>
            </a:r>
          </a:p>
        </p:txBody>
      </p:sp>
      <p:pic>
        <p:nvPicPr>
          <p:cNvPr id="35847" name="Picture 7" descr="tr2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361950"/>
            <a:ext cx="3821112" cy="3057525"/>
          </a:xfrm>
        </p:spPr>
      </p:pic>
      <p:pic>
        <p:nvPicPr>
          <p:cNvPr id="35848" name="Picture 8" descr="ttttt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3357563"/>
            <a:ext cx="4105275" cy="3284537"/>
          </a:xfrm>
          <a:prstGeom prst="rect">
            <a:avLst/>
          </a:prstGeom>
          <a:noFill/>
        </p:spPr>
      </p:pic>
      <p:pic>
        <p:nvPicPr>
          <p:cNvPr id="35849" name="Picture 9" descr="5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363" y="4508500"/>
            <a:ext cx="3571875" cy="1905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4038600" cy="48577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dirty="0"/>
              <a:t>Наивысшим достижением гения Ньютона были исследования в области физики и небесной механики, кульминацией которых стала теория тяготения. Исследования этого вопроса Ньютон начал еще во время чумного карантина. История о том, как в 1666 г. он открыл закон тяготения, наблюдая в саду за падающим яблоком, просто миф. В этом году им были сформулированы три знаменитых закона движения. </a:t>
            </a:r>
          </a:p>
        </p:txBody>
      </p:sp>
      <p:pic>
        <p:nvPicPr>
          <p:cNvPr id="13319" name="Picture 7" descr="nuton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19700" y="1557338"/>
            <a:ext cx="3049588" cy="4175125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Законы Ньютона, строго говоря, справедливы только в инерциальных системах отсчета. Представим на секунду, что Ньютон писал бы свои законы находясь в трюме корабля в шторм. Получилось бы примерно так: любые тела могут самопроизвольно приходить в движение без какого либо внешнего воздействия. Однако, даже для трюма кораблю можно пользоваться законами Ньютона, если положить в качестве системы отсчета в данной задаче дно океана, например.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Закон всемирного тяготения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 dirty="0"/>
              <a:t>Здесь G — гравитационная постоянная, равная  6,67 * 10-11м3/(кг * с2). </a:t>
            </a:r>
          </a:p>
        </p:txBody>
      </p:sp>
      <p:pic>
        <p:nvPicPr>
          <p:cNvPr id="8198" name="Picture 6" descr="neuton_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2781300"/>
            <a:ext cx="3673475" cy="1360488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Именно гравитационное взаимодействие ответственно за процесс образование звезд и галактик. В гравитации участвует абсолютно все объекты во Вселенной. В рамках </a:t>
            </a:r>
            <a:r>
              <a:rPr lang="ru-RU" sz="2800" dirty="0" err="1"/>
              <a:t>ньютоновской</a:t>
            </a:r>
            <a:r>
              <a:rPr lang="ru-RU" sz="2800" dirty="0"/>
              <a:t> механики гравитационное взаимодействие является дальнодействующим. Это означает, что как бы массивное тело ни двигалось, в любой точке пространства гравитационное взаимодействие зависит только от положения тела в данный момент времени.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268413"/>
            <a:ext cx="8229600" cy="2044700"/>
          </a:xfrm>
        </p:spPr>
        <p:txBody>
          <a:bodyPr/>
          <a:lstStyle/>
          <a:p>
            <a:r>
              <a:rPr lang="ru-RU" dirty="0"/>
              <a:t>На основе этих законов Кеплер рассчитал правила по которым двигаются объекты во вселенной. Эти правила называются </a:t>
            </a:r>
            <a:r>
              <a:rPr lang="ru-RU" b="1" dirty="0"/>
              <a:t>законы Кеплера</a:t>
            </a:r>
            <a:r>
              <a:rPr lang="ru-RU" dirty="0"/>
              <a:t> </a:t>
            </a:r>
          </a:p>
        </p:txBody>
      </p:sp>
      <p:pic>
        <p:nvPicPr>
          <p:cNvPr id="11268" name="Picture 4" descr="42212598f9a0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429000"/>
            <a:ext cx="3736975" cy="2873375"/>
          </a:xfrm>
          <a:prstGeom prst="rect">
            <a:avLst/>
          </a:prstGeom>
          <a:noFill/>
        </p:spPr>
      </p:pic>
      <p:pic>
        <p:nvPicPr>
          <p:cNvPr id="11269" name="Picture 5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3429000"/>
            <a:ext cx="3671887" cy="2754313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03-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1143000"/>
            <a:ext cx="6972300" cy="5229225"/>
          </a:xfrm>
          <a:prstGeom prst="rect">
            <a:avLst/>
          </a:prstGeom>
          <a:noFill/>
        </p:spPr>
      </p:pic>
      <p:sp>
        <p:nvSpPr>
          <p:cNvPr id="45061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4000" dirty="0">
                <a:solidFill>
                  <a:srgbClr val="FFFF00"/>
                </a:solidFill>
              </a:rPr>
              <a:t>Запишите вопрос к рисунку:</a:t>
            </a:r>
          </a:p>
        </p:txBody>
      </p:sp>
      <p:pic>
        <p:nvPicPr>
          <p:cNvPr id="45062" name="Picture 6" descr="03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908050"/>
            <a:ext cx="7620000" cy="5378450"/>
          </a:xfrm>
          <a:prstGeom prst="rect">
            <a:avLst/>
          </a:prstGeom>
          <a:noFill/>
        </p:spPr>
      </p:pic>
      <p:pic>
        <p:nvPicPr>
          <p:cNvPr id="45063" name="Picture 7" descr="03-0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7900" y="981075"/>
            <a:ext cx="7620000" cy="5521325"/>
          </a:xfrm>
          <a:prstGeom prst="rect">
            <a:avLst/>
          </a:prstGeom>
          <a:noFill/>
        </p:spPr>
      </p:pic>
      <p:pic>
        <p:nvPicPr>
          <p:cNvPr id="45064" name="Picture 8" descr="03-0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3800" y="1003300"/>
            <a:ext cx="7620000" cy="5715000"/>
          </a:xfrm>
          <a:prstGeom prst="rect">
            <a:avLst/>
          </a:prstGeom>
          <a:noFill/>
        </p:spPr>
      </p:pic>
      <p:pic>
        <p:nvPicPr>
          <p:cNvPr id="45065" name="Picture 9" descr="03-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550" y="981075"/>
            <a:ext cx="7620000" cy="5715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6" dur="2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56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0"/>
            <a:ext cx="6562725" cy="6858000"/>
          </a:xfrm>
          <a:prstGeom prst="rect">
            <a:avLst/>
          </a:prstGeom>
          <a:noFill/>
        </p:spPr>
      </p:pic>
      <p:sp>
        <p:nvSpPr>
          <p:cNvPr id="69637" name="Rectangle 5"/>
          <p:cNvSpPr>
            <a:spLocks noChangeArrowheads="1"/>
          </p:cNvSpPr>
          <p:nvPr/>
        </p:nvSpPr>
        <p:spPr bwMode="auto">
          <a:xfrm rot="17889126">
            <a:off x="-658812" y="2466975"/>
            <a:ext cx="3800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CC00FF"/>
                </a:solidFill>
              </a:rPr>
              <a:t>Составь такой же список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Вспомните, что такое </a:t>
            </a:r>
            <a:r>
              <a:rPr lang="ru-RU" dirty="0">
                <a:hlinkClick r:id="rId3" action="ppaction://hlinksldjump"/>
              </a:rPr>
              <a:t>ИНЕРЦИЯ</a:t>
            </a:r>
            <a:r>
              <a:rPr lang="ru-RU" dirty="0"/>
              <a:t>?</a:t>
            </a:r>
          </a:p>
          <a:p>
            <a:r>
              <a:rPr lang="ru-RU" dirty="0"/>
              <a:t>Вернитесь к </a:t>
            </a:r>
            <a:r>
              <a:rPr lang="en-US" dirty="0">
                <a:hlinkClick r:id="rId4" action="ppaction://hlinksldjump"/>
              </a:rPr>
              <a:t>1</a:t>
            </a:r>
            <a:r>
              <a:rPr lang="ru-RU" dirty="0">
                <a:hlinkClick r:id="rId4" action="ppaction://hlinksldjump"/>
              </a:rPr>
              <a:t> Закону Ньютона</a:t>
            </a:r>
            <a:r>
              <a:rPr lang="ru-RU" dirty="0"/>
              <a:t>.</a:t>
            </a:r>
          </a:p>
          <a:p>
            <a:r>
              <a:rPr lang="ru-RU" dirty="0"/>
              <a:t>Подумайте, чем отличается ИНЕРЦИЯ от ДВИЖЕНИЯ ПО ИНЕРЦИИ?</a:t>
            </a:r>
          </a:p>
          <a:p>
            <a:r>
              <a:rPr lang="ru-RU" dirty="0"/>
              <a:t>Загляните в учебник на стр. 64</a:t>
            </a:r>
          </a:p>
          <a:p>
            <a:endParaRPr lang="ru-RU" dirty="0"/>
          </a:p>
        </p:txBody>
      </p:sp>
      <p:sp>
        <p:nvSpPr>
          <p:cNvPr id="76804" name="AutoShape 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156325" y="5084763"/>
            <a:ext cx="898525" cy="865187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hlinkClick r:id="rId3"/>
              </a:rPr>
              <a:t>http://www.astrotime.ru/neuton.html</a:t>
            </a:r>
            <a:endParaRPr lang="ru-RU" dirty="0"/>
          </a:p>
          <a:p>
            <a:r>
              <a:rPr lang="ru-RU" dirty="0">
                <a:hlinkClick r:id="rId4"/>
              </a:rPr>
              <a:t>http://s46.radikal.ru/i113/0903/a8/42212598f9a0t.jpg</a:t>
            </a:r>
            <a:endParaRPr lang="ru-RU" dirty="0"/>
          </a:p>
          <a:p>
            <a:r>
              <a:rPr lang="ru-RU" dirty="0">
                <a:hlinkClick r:id="rId5"/>
              </a:rPr>
              <a:t>http://artsemble.ru/pix/kosmos/26/2.jpg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srgbClr val="FFFF66"/>
                </a:solidFill>
              </a:rPr>
              <a:t>Исаак Ньютон(1643-1727гг.)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 dirty="0"/>
              <a:t>«Сделал, что мог, пусть другие сделают лучше.</a:t>
            </a:r>
          </a:p>
          <a:p>
            <a:pPr>
              <a:buFontTx/>
              <a:buNone/>
            </a:pPr>
            <a:r>
              <a:rPr lang="ru-RU" sz="2800" dirty="0"/>
              <a:t>Не знаю, чем я могу казаться миру,</a:t>
            </a:r>
          </a:p>
          <a:p>
            <a:pPr>
              <a:buFontTx/>
              <a:buNone/>
            </a:pPr>
            <a:r>
              <a:rPr lang="ru-RU" sz="2800" dirty="0"/>
              <a:t>но самому себе я кажусь мальчиком, играющим у моря,</a:t>
            </a:r>
          </a:p>
          <a:p>
            <a:pPr>
              <a:buFontTx/>
              <a:buNone/>
            </a:pPr>
            <a:r>
              <a:rPr lang="ru-RU" sz="2800" dirty="0"/>
              <a:t>которому удалось найти более красивый</a:t>
            </a:r>
          </a:p>
          <a:p>
            <a:pPr>
              <a:buFontTx/>
              <a:buNone/>
            </a:pPr>
            <a:r>
              <a:rPr lang="ru-RU" sz="2800" dirty="0"/>
              <a:t>камешек, чем другим:</a:t>
            </a:r>
          </a:p>
          <a:p>
            <a:pPr>
              <a:buFontTx/>
              <a:buNone/>
            </a:pPr>
            <a:r>
              <a:rPr lang="ru-RU" sz="2800" dirty="0"/>
              <a:t>но океан неизвестного лежит передо мной.»</a:t>
            </a:r>
          </a:p>
          <a:p>
            <a:pPr>
              <a:buFontTx/>
              <a:buNone/>
            </a:pPr>
            <a:r>
              <a:rPr lang="ru-RU" sz="2800" dirty="0"/>
              <a:t> </a:t>
            </a:r>
          </a:p>
        </p:txBody>
      </p:sp>
      <p:sp>
        <p:nvSpPr>
          <p:cNvPr id="5632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5805488"/>
            <a:ext cx="684213" cy="6826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3779838" y="5734050"/>
            <a:ext cx="1906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>
                <a:hlinkClick r:id="rId4" action="ppaction://hlinksldjump"/>
              </a:rPr>
              <a:t>Дополнительно</a:t>
            </a:r>
            <a:r>
              <a:rPr lang="ru-RU"/>
              <a:t>: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913"/>
            <a:ext cx="8229600" cy="59372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dirty="0"/>
              <a:t>На склоне своих дней Исаак Ньютон рассказал, как он открыл Закон всемирного тяготения: “я гулял по яблоневому саду в поместье своих родителей и вдруг увидел луну в дневном небе. И тут же на моих глазах с ветки оторвалось и упало на землю яблоко. Поскольку я в это самое время работал над законами движения, то уже знал, что яблоко упало под воздействием гравитационного поля Земли. Знал я и о том, что Луна не просто висит в небе, а вращается по орбите вокруг Земли, и, следовательно, на нее воздействует какая-то сила, которая удерживает ее от того, чтобы сорваться с орбиты и улететь по прямой прочь, в открытый космос. Тут мне и пришло в голову, что, возможно, это одна и та же сила заставляет и яблоко падать на землю, и Луну оставаться на околоземной орбите”.</a:t>
            </a:r>
          </a:p>
          <a:p>
            <a:pPr>
              <a:lnSpc>
                <a:spcPct val="80000"/>
              </a:lnSpc>
            </a:pPr>
            <a:r>
              <a:rPr lang="ru-RU" sz="1600" dirty="0"/>
              <a:t>Прозрение Ньютона заключалось в том, что он объединил эти два типа гравитации в своем сознании. С этого исторического момента искусственное и ложное разделение Земли и остальной Вселенной прекратило свое существование. Результаты </a:t>
            </a:r>
            <a:r>
              <a:rPr lang="ru-RU" sz="1600" dirty="0" err="1"/>
              <a:t>ньютоновских</a:t>
            </a:r>
            <a:r>
              <a:rPr lang="ru-RU" sz="1600" dirty="0"/>
              <a:t> расчетов теперь называют законом всемирного тяготения Ньютона. Согласно этому закону между любой парой тел во Вселенной действует сила взаимного притяжения.</a:t>
            </a:r>
          </a:p>
          <a:p>
            <a:pPr>
              <a:lnSpc>
                <a:spcPct val="80000"/>
              </a:lnSpc>
            </a:pPr>
            <a:r>
              <a:rPr lang="ru-RU" sz="1600" dirty="0"/>
              <a:t>Правду ли рассказывал на склоне своих дней Ньютон? Действительно ли всё произошло именно так? Никаких документальных свидетельств того, что Ньютон действительно занимался проблемой гравитации в тот период, к которому он сам относит свое открытие, сегодня нет, но документам свойственно теряться. С другой стороны, общеизвестно, что Ньютон был человеком малоприятным и крайне дотошным во всем, что касалось закрепления за ним приоритетов в науке, и это было бы очень в его характере — затемнить истину, если он вдруг почувствовал, что его научному приоритету хоть что-то угрожает.</a:t>
            </a:r>
          </a:p>
          <a:p>
            <a:pPr>
              <a:lnSpc>
                <a:spcPct val="80000"/>
              </a:lnSpc>
            </a:pPr>
            <a:r>
              <a:rPr lang="ru-RU" sz="1600" dirty="0"/>
              <a:t>Как бы то ни было, яблоко Ньютона остается красивой притчей и блестящей метафорой, описывающей непредсказуемость и таинство творческого познания природы человеком. А является ли этот рассказ исторически достоверным — это уже вопрос вторичный.</a:t>
            </a:r>
          </a:p>
        </p:txBody>
      </p:sp>
      <p:sp>
        <p:nvSpPr>
          <p:cNvPr id="4403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300788" y="6165850"/>
            <a:ext cx="539750" cy="49371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66"/>
                </a:solidFill>
              </a:rPr>
              <a:t>Аристотель: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dirty="0"/>
              <a:t>«При отсутствии внешнего воздействия тело может только покоиться. Чтобы тело двигалось с постоянной скоростью, на него постоянно должна действовать сила.»</a:t>
            </a:r>
          </a:p>
          <a:p>
            <a:endParaRPr lang="ru-RU" sz="2800" dirty="0"/>
          </a:p>
        </p:txBody>
      </p:sp>
      <p:pic>
        <p:nvPicPr>
          <p:cNvPr id="39943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27075" y="1916113"/>
            <a:ext cx="2913063" cy="3241675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66"/>
                </a:solidFill>
              </a:rPr>
              <a:t>Галилей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 dirty="0"/>
              <a:t>«При отсутствии внешних воздействий тело может не только покоиться, но и двигаться прямолинейно и равномерно, а сила, которая к нему прикладывается необходима только для компенсации других сил (трения, тяжести и т.д.).»</a:t>
            </a:r>
          </a:p>
        </p:txBody>
      </p:sp>
      <p:pic>
        <p:nvPicPr>
          <p:cNvPr id="16394" name="Picture 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5388" y="1862138"/>
            <a:ext cx="3324225" cy="4000500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66"/>
                </a:solidFill>
              </a:rPr>
              <a:t>Ньютон: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/>
              <a:t>обобщил вывода Галилея, сформулировал закон инерции (</a:t>
            </a:r>
            <a:r>
              <a:rPr lang="ru-RU" sz="2800" b="1" dirty="0">
                <a:solidFill>
                  <a:srgbClr val="CC0000"/>
                </a:solidFill>
              </a:rPr>
              <a:t>I закон Ньютона</a:t>
            </a:r>
            <a:r>
              <a:rPr lang="ru-RU" sz="2800" dirty="0"/>
              <a:t>).</a:t>
            </a:r>
            <a:endParaRPr lang="ru-RU" sz="2800" b="1" dirty="0"/>
          </a:p>
          <a:p>
            <a:pPr>
              <a:lnSpc>
                <a:spcPct val="80000"/>
              </a:lnSpc>
            </a:pPr>
            <a:r>
              <a:rPr lang="ru-RU" sz="2800" b="1" dirty="0">
                <a:solidFill>
                  <a:srgbClr val="CC0000"/>
                </a:solidFill>
              </a:rPr>
              <a:t>Если сумма всех негравитационных сил, действующих на тело, равна нулю, то существует такая система отсчета, относительно которой поступательно движущееся тело сохраняет свою скорость неизменной.</a:t>
            </a:r>
            <a:r>
              <a:rPr lang="ru-RU" sz="2800" b="1" dirty="0"/>
              <a:t> </a:t>
            </a:r>
            <a:r>
              <a:rPr lang="ru-RU" sz="2800" dirty="0"/>
              <a:t>Такая система отсчета называется </a:t>
            </a:r>
            <a:r>
              <a:rPr lang="ru-RU" sz="2800" u="sng" dirty="0"/>
              <a:t>инерциальной системой отсчета (ИСО).</a:t>
            </a:r>
            <a:r>
              <a:rPr lang="ru-RU" sz="2800" dirty="0"/>
              <a:t> Иногда первый закон Ньютона называют законом инерции, а равномерное движение тела относительно ИСО называют движением по инерции.      </a:t>
            </a:r>
          </a:p>
        </p:txBody>
      </p:sp>
      <p:sp>
        <p:nvSpPr>
          <p:cNvPr id="1946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734050"/>
            <a:ext cx="609600" cy="5762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dirty="0"/>
              <a:t>Первый закон Ньютона</a:t>
            </a:r>
            <a:r>
              <a:rPr lang="ru-RU" sz="2400" dirty="0"/>
              <a:t> говорит – инерциальные системы отсчета существуют. Инерциальные системы отсчета это системы отсчета, не испытывающие ускорения. Всякая система отсчета, движущаяся относительно инерциальной равномерно и прямолинейно, является инерциальной. В таких системах справедлив </a:t>
            </a:r>
            <a:r>
              <a:rPr lang="ru-RU" sz="2400" u="sng" dirty="0"/>
              <a:t>закон инерции</a:t>
            </a:r>
            <a:r>
              <a:rPr lang="ru-RU" sz="2400" dirty="0"/>
              <a:t>: </a:t>
            </a:r>
            <a:r>
              <a:rPr lang="ru-RU" sz="2400" dirty="0">
                <a:solidFill>
                  <a:srgbClr val="CC0000"/>
                </a:solidFill>
              </a:rPr>
              <a:t>любое тело, на которое не действуют внешние силы или действие этих сил компенсируется, находится в состоянии покоя или равномерного прямолинейного движения. </a:t>
            </a:r>
          </a:p>
          <a:p>
            <a:pPr>
              <a:lnSpc>
                <a:spcPct val="90000"/>
              </a:lnSpc>
            </a:pPr>
            <a:r>
              <a:rPr lang="ru-RU" sz="2400" i="1" dirty="0"/>
              <a:t>Фактически первый закон Ньютона говорит, что нет разницы между покоем тела и равномерным прямолинейным движением.</a:t>
            </a:r>
            <a:r>
              <a:rPr lang="ru-RU" sz="2400" dirty="0"/>
              <a:t>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3308</Words>
  <Application>Microsoft Office PowerPoint</Application>
  <PresentationFormat>Екран (4:3)</PresentationFormat>
  <Paragraphs>287</Paragraphs>
  <Slides>37</Slides>
  <Notes>36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37</vt:i4>
      </vt:variant>
    </vt:vector>
  </HeadingPairs>
  <TitlesOfParts>
    <vt:vector size="38" baseType="lpstr">
      <vt:lpstr>Оформление по умолчанию</vt:lpstr>
      <vt:lpstr>Механика Ньютона </vt:lpstr>
      <vt:lpstr>Презентація PowerPoint</vt:lpstr>
      <vt:lpstr>Презентація PowerPoint</vt:lpstr>
      <vt:lpstr>Исаак Ньютон(1643-1727гг.) </vt:lpstr>
      <vt:lpstr>Презентація PowerPoint</vt:lpstr>
      <vt:lpstr>Аристотель:</vt:lpstr>
      <vt:lpstr>Галилей</vt:lpstr>
      <vt:lpstr>Ньютон:</vt:lpstr>
      <vt:lpstr>Презентація PowerPoint</vt:lpstr>
      <vt:lpstr>Презентація PowerPoint</vt:lpstr>
      <vt:lpstr>НЕСКОЛЬКО ФОКУСОВ С ИНЕРЦИЕЙ </vt:lpstr>
      <vt:lpstr>Презентація PowerPoint</vt:lpstr>
      <vt:lpstr>В каком из перечисленных ниже случаев наблюдается инерция: </vt:lpstr>
      <vt:lpstr>Приведите примеры проявления инерции </vt:lpstr>
      <vt:lpstr>Второй закон Ньютона</vt:lpstr>
      <vt:lpstr>II закон Ньютона</vt:lpstr>
      <vt:lpstr>Презентація PowerPoint</vt:lpstr>
      <vt:lpstr>Измерение сил </vt:lpstr>
      <vt:lpstr>Смысл второго закона Ньютона</vt:lpstr>
      <vt:lpstr>Сложение сил </vt:lpstr>
      <vt:lpstr>Равнодействующая сила </vt:lpstr>
      <vt:lpstr>Презентація PowerPoint</vt:lpstr>
      <vt:lpstr>Презентація PowerPoint</vt:lpstr>
      <vt:lpstr>Презентація PowerPoint</vt:lpstr>
      <vt:lpstr>Графическим построением найти равнодействующую силу:</vt:lpstr>
      <vt:lpstr>Презентація PowerPoint</vt:lpstr>
      <vt:lpstr>Задача о Лебеде, Раке и Щуке </vt:lpstr>
      <vt:lpstr>Третий закон Ньютона</vt:lpstr>
      <vt:lpstr>Презентація PowerPoint</vt:lpstr>
      <vt:lpstr>Презентація PowerPoint</vt:lpstr>
      <vt:lpstr>Закон всемирного тяготения</vt:lpstr>
      <vt:lpstr>Презентація PowerPoint</vt:lpstr>
      <vt:lpstr>Презентація PowerPoint</vt:lpstr>
      <vt:lpstr>Запишите вопрос к рисунку:</vt:lpstr>
      <vt:lpstr>Презентація PowerPoint</vt:lpstr>
      <vt:lpstr>Презентація PowerPoint</vt:lpstr>
      <vt:lpstr>Презентація PowerPoint</vt:lpstr>
    </vt:vector>
  </TitlesOfParts>
  <Company>Организация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Механика Ньютона </dc:title>
  <dc:creator>Customer</dc:creator>
  <cp:lastModifiedBy>LEGION</cp:lastModifiedBy>
  <cp:revision>27</cp:revision>
  <dcterms:created xsi:type="dcterms:W3CDTF">2009-10-05T12:29:20Z</dcterms:created>
  <dcterms:modified xsi:type="dcterms:W3CDTF">2015-03-30T08:51:17Z</dcterms:modified>
</cp:coreProperties>
</file>