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13" r:id="rId2"/>
    <p:sldId id="317" r:id="rId3"/>
    <p:sldId id="294" r:id="rId4"/>
    <p:sldId id="280" r:id="rId5"/>
    <p:sldId id="282" r:id="rId6"/>
    <p:sldId id="281" r:id="rId7"/>
    <p:sldId id="293" r:id="rId8"/>
    <p:sldId id="279" r:id="rId9"/>
    <p:sldId id="304" r:id="rId10"/>
    <p:sldId id="287" r:id="rId11"/>
    <p:sldId id="289" r:id="rId12"/>
    <p:sldId id="300" r:id="rId13"/>
    <p:sldId id="296" r:id="rId14"/>
    <p:sldId id="285" r:id="rId15"/>
    <p:sldId id="306" r:id="rId16"/>
    <p:sldId id="286" r:id="rId17"/>
    <p:sldId id="266" r:id="rId18"/>
    <p:sldId id="315" r:id="rId19"/>
    <p:sldId id="322" r:id="rId20"/>
    <p:sldId id="299" r:id="rId21"/>
    <p:sldId id="278" r:id="rId22"/>
    <p:sldId id="297" r:id="rId23"/>
    <p:sldId id="307" r:id="rId24"/>
    <p:sldId id="290" r:id="rId25"/>
    <p:sldId id="308" r:id="rId26"/>
    <p:sldId id="298" r:id="rId27"/>
    <p:sldId id="309" r:id="rId28"/>
    <p:sldId id="323" r:id="rId29"/>
    <p:sldId id="320" r:id="rId30"/>
    <p:sldId id="295" r:id="rId31"/>
    <p:sldId id="311" r:id="rId32"/>
    <p:sldId id="318" r:id="rId33"/>
    <p:sldId id="319" r:id="rId34"/>
    <p:sldId id="314" r:id="rId35"/>
    <p:sldId id="302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A50021"/>
    <a:srgbClr val="004D86"/>
    <a:srgbClr val="004376"/>
    <a:srgbClr val="003E6C"/>
    <a:srgbClr val="CC0000"/>
    <a:srgbClr val="FFFFCC"/>
    <a:srgbClr val="FFFF99"/>
    <a:srgbClr val="FFCC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0" autoAdjust="0"/>
    <p:restoredTop sz="55676" autoAdjust="0"/>
  </p:normalViewPr>
  <p:slideViewPr>
    <p:cSldViewPr>
      <p:cViewPr varScale="1">
        <p:scale>
          <a:sx n="60" d="100"/>
          <a:sy n="60" d="100"/>
        </p:scale>
        <p:origin x="-66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508EE0A-65E0-4AA1-9549-3CFF48533DB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672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50000">
                      <a:srgbClr val="800000"/>
                    </a:gs>
                    <a:gs pos="100000">
                      <a:srgbClr val="FFFFCC"/>
                    </a:gs>
                  </a:gsLst>
                  <a:lin ang="18900000" scaled="1"/>
                </a:gra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Технология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284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13500000">
                    <a:srgbClr val="4D0000"/>
                  </a:prstShdw>
                </a:effectLst>
                <a:latin typeface="Times New Roman"/>
                <a:cs typeface="Times New Roman"/>
              </a:rPr>
              <a:t>Знакомство с учебником</a:t>
            </a:r>
          </a:p>
          <a:p>
            <a:pPr algn="ctr"/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13500000">
                    <a:srgbClr val="4D0000"/>
                  </a:prstShdw>
                </a:effectLst>
                <a:latin typeface="Times New Roman"/>
                <a:cs typeface="Times New Roman"/>
              </a:rPr>
              <a:t>"Технология"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535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990000"/>
                </a:solidFill>
                <a:latin typeface="Times New Roman" pitchFamily="18" charset="0"/>
              </a:rPr>
              <a:t>Оборудование, инструменты и приспособления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945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cap="none" spc="0" dirty="0" smtClean="0">
                <a:ln w="1905"/>
                <a:solidFill>
                  <a:srgbClr val="99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Швейный цех</a:t>
            </a:r>
            <a:endParaRPr lang="ru-RU" sz="1200" b="1" cap="none" spc="0" dirty="0">
              <a:ln w="1905"/>
              <a:solidFill>
                <a:srgbClr val="99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140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800000"/>
                </a:solidFill>
              </a:rPr>
              <a:t>Движения для здоровья!</a:t>
            </a:r>
            <a:endParaRPr lang="ru-RU" sz="1200" b="1" dirty="0">
              <a:solidFill>
                <a:srgbClr val="80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5684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ctr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ИНСТРУКЦИЯ</a:t>
            </a:r>
          </a:p>
          <a:p>
            <a:pPr marL="342900" indent="-342900" algn="ctr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ПО ОХРАНЕ ТРУДА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>
                <a:solidFill>
                  <a:srgbClr val="990000"/>
                </a:solidFill>
              </a:rPr>
              <a:t>Общие требования. Опасные факторы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>
                <a:solidFill>
                  <a:srgbClr val="990000"/>
                </a:solidFill>
              </a:rPr>
              <a:t>Действия перед началом работы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>
                <a:solidFill>
                  <a:srgbClr val="990000"/>
                </a:solidFill>
              </a:rPr>
              <a:t>Действия</a:t>
            </a:r>
            <a:r>
              <a:rPr lang="ru-RU" sz="1200" dirty="0" smtClean="0"/>
              <a:t> </a:t>
            </a:r>
            <a:r>
              <a:rPr lang="ru-RU" sz="1200" b="1" dirty="0" smtClean="0">
                <a:solidFill>
                  <a:srgbClr val="990000"/>
                </a:solidFill>
              </a:rPr>
              <a:t>во время работы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>
                <a:solidFill>
                  <a:srgbClr val="990000"/>
                </a:solidFill>
              </a:rPr>
              <a:t>Действия</a:t>
            </a:r>
            <a:r>
              <a:rPr lang="ru-RU" sz="1200" dirty="0" smtClean="0"/>
              <a:t> </a:t>
            </a:r>
            <a:r>
              <a:rPr lang="ru-RU" sz="1200" b="1" dirty="0" smtClean="0">
                <a:solidFill>
                  <a:srgbClr val="990000"/>
                </a:solidFill>
              </a:rPr>
              <a:t>в аварийных ситуациях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>
                <a:solidFill>
                  <a:srgbClr val="990000"/>
                </a:solidFill>
              </a:rPr>
              <a:t>Действия</a:t>
            </a:r>
            <a:r>
              <a:rPr lang="ru-RU" dirty="0" smtClean="0"/>
              <a:t> </a:t>
            </a:r>
            <a:r>
              <a:rPr lang="ru-RU" sz="1200" b="1" dirty="0" smtClean="0">
                <a:solidFill>
                  <a:srgbClr val="990000"/>
                </a:solidFill>
              </a:rPr>
              <a:t>по окончании работы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>
                <a:solidFill>
                  <a:srgbClr val="CC0000"/>
                </a:solidFill>
              </a:rPr>
              <a:t>Инструкция по пожарной безопасности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ru-RU" sz="1200" b="1" dirty="0" smtClean="0">
                <a:solidFill>
                  <a:srgbClr val="CC0000"/>
                </a:solidFill>
              </a:rPr>
              <a:t>Инструкция при работе с тканью (иголками, булавками, швейной машиной)</a:t>
            </a:r>
          </a:p>
          <a:p>
            <a:pPr marL="342900" indent="-342900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3.  Инструкция при работе с электрическим утюгом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7579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00"/>
                </a:solidFill>
              </a:rPr>
              <a:t>Инструкция по пожарной безопасности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u="sng" dirty="0" smtClean="0">
                <a:solidFill>
                  <a:srgbClr val="CC0000"/>
                </a:solidFill>
              </a:rPr>
              <a:t>Общие требования: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Мастерская должна содержаться в чистоте.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Эвакуационные проходы не загромождать предметами.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Учащиеся должны знать план эвакуации из здания.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По окончании занятия убрать рабочие места, обесточить электросеть.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ru-RU" b="1" u="sng" dirty="0" smtClean="0">
                <a:solidFill>
                  <a:srgbClr val="CC0000"/>
                </a:solidFill>
              </a:rPr>
              <a:t>Запрещается: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Хранить в здании легковоспламеняющиеся жидкости и материалы.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Оставлять без присмотра включенные в сеть электроприборы.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3"/>
            </a:pPr>
            <a:r>
              <a:rPr lang="ru-RU" b="1" u="sng" dirty="0" smtClean="0">
                <a:solidFill>
                  <a:srgbClr val="CC0000"/>
                </a:solidFill>
              </a:rPr>
              <a:t>Действия при возникновении пожара</a:t>
            </a:r>
            <a:r>
              <a:rPr lang="ru-RU" b="1" dirty="0" smtClean="0">
                <a:solidFill>
                  <a:srgbClr val="CC0000"/>
                </a:solidFill>
              </a:rPr>
              <a:t>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Сообщить о пожаре по телефону </a:t>
            </a:r>
            <a:r>
              <a:rPr lang="ru-RU" sz="1400" b="1" dirty="0" smtClean="0"/>
              <a:t>01 </a:t>
            </a:r>
            <a:r>
              <a:rPr lang="ru-RU" b="1" dirty="0" smtClean="0"/>
              <a:t>в пожарную часть.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Немедленно оповестить людей о пожаре.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Эвакуироваться согласно плану эвакуации из здания.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6010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00"/>
                </a:solidFill>
              </a:rPr>
              <a:t>Повтори правила, используя слова-подсказки</a:t>
            </a:r>
          </a:p>
          <a:p>
            <a:pPr>
              <a:spcBef>
                <a:spcPct val="50000"/>
              </a:spcBef>
            </a:pPr>
            <a:r>
              <a:rPr lang="ru-RU" sz="1200" b="1" u="sng" dirty="0" smtClean="0">
                <a:solidFill>
                  <a:srgbClr val="800000"/>
                </a:solidFill>
              </a:rPr>
              <a:t>Общие требования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000066"/>
                </a:solidFill>
              </a:rPr>
              <a:t>1 - ...содержаться...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000066"/>
                </a:solidFill>
              </a:rPr>
              <a:t>2 - ...не загромождать...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000066"/>
                </a:solidFill>
              </a:rPr>
              <a:t>3 - ...должны знать...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000066"/>
                </a:solidFill>
              </a:rPr>
              <a:t>4 - ...убрать, обесточить...</a:t>
            </a:r>
          </a:p>
          <a:p>
            <a:pPr algn="ctr">
              <a:spcBef>
                <a:spcPct val="50000"/>
              </a:spcBef>
            </a:pPr>
            <a:r>
              <a:rPr lang="ru-RU" sz="1200" b="1" u="sng" dirty="0" smtClean="0">
                <a:solidFill>
                  <a:srgbClr val="800000"/>
                </a:solidFill>
              </a:rPr>
              <a:t>Запрещается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000066"/>
                </a:solidFill>
              </a:rPr>
              <a:t>1 - ...хранить...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000066"/>
                </a:solidFill>
              </a:rPr>
              <a:t>2 - ... оставлять без присмотра...</a:t>
            </a:r>
          </a:p>
          <a:p>
            <a:pPr algn="ctr">
              <a:spcBef>
                <a:spcPct val="50000"/>
              </a:spcBef>
            </a:pPr>
            <a:r>
              <a:rPr lang="ru-RU" sz="1200" b="1" u="sng" dirty="0" smtClean="0">
                <a:solidFill>
                  <a:srgbClr val="800000"/>
                </a:solidFill>
              </a:rPr>
              <a:t>Действия при возникновении пожара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000066"/>
                </a:solidFill>
              </a:rPr>
              <a:t>1 - сообщить...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000066"/>
                </a:solidFill>
              </a:rPr>
              <a:t>2 - оповестить...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000066"/>
                </a:solidFill>
              </a:rPr>
              <a:t>3 – эвакуироваться...</a:t>
            </a:r>
          </a:p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ПРАВИЛА ТЫ ЭТИ ЗНАЙ, </a:t>
            </a:r>
          </a:p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В ЖИЗНИ СТРОГО ВЫПОЛНЯЙ!</a:t>
            </a:r>
            <a:endParaRPr lang="ru-RU" sz="1200" dirty="0" smtClean="0">
              <a:solidFill>
                <a:srgbClr val="FF0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5868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00"/>
                </a:solidFill>
              </a:rPr>
              <a:t>ЗАПОМНИ !</a:t>
            </a:r>
          </a:p>
          <a:p>
            <a:r>
              <a:rPr lang="ru-RU" sz="1200" b="1" dirty="0" smtClean="0">
                <a:solidFill>
                  <a:srgbClr val="A50021"/>
                </a:solidFill>
              </a:rPr>
              <a:t>Если же стряслась беда,</a:t>
            </a:r>
          </a:p>
          <a:p>
            <a:r>
              <a:rPr lang="ru-RU" sz="1200" b="1" dirty="0" smtClean="0">
                <a:solidFill>
                  <a:srgbClr val="A50021"/>
                </a:solidFill>
              </a:rPr>
              <a:t>Что тогда Вам делать?</a:t>
            </a:r>
          </a:p>
          <a:p>
            <a:r>
              <a:rPr lang="ru-RU" sz="1200" b="1" dirty="0" smtClean="0">
                <a:solidFill>
                  <a:srgbClr val="A50021"/>
                </a:solidFill>
              </a:rPr>
              <a:t>Не теряться никогда, действовать умело:</a:t>
            </a:r>
          </a:p>
          <a:p>
            <a:r>
              <a:rPr lang="ru-RU" sz="1200" b="1" dirty="0" smtClean="0">
                <a:solidFill>
                  <a:srgbClr val="A50021"/>
                </a:solidFill>
              </a:rPr>
              <a:t>Нужно мужество найти к телефону подойти,</a:t>
            </a:r>
          </a:p>
          <a:p>
            <a:r>
              <a:rPr lang="ru-RU" sz="1200" b="1" dirty="0" smtClean="0">
                <a:solidFill>
                  <a:srgbClr val="A50021"/>
                </a:solidFill>
              </a:rPr>
              <a:t>Смело трубку в руки взять, 01 суметь набрать.</a:t>
            </a:r>
          </a:p>
          <a:p>
            <a:r>
              <a:rPr lang="ru-RU" sz="1200" b="1" dirty="0" smtClean="0">
                <a:solidFill>
                  <a:srgbClr val="A50021"/>
                </a:solidFill>
              </a:rPr>
              <a:t>И назвать ещё потом город, улицу и дом.</a:t>
            </a:r>
          </a:p>
          <a:p>
            <a:r>
              <a:rPr lang="ru-RU" sz="1200" b="1" dirty="0" smtClean="0">
                <a:solidFill>
                  <a:srgbClr val="A50021"/>
                </a:solidFill>
              </a:rPr>
              <a:t>И квартиру, где живете, и с каким она замком.</a:t>
            </a:r>
          </a:p>
          <a:p>
            <a:r>
              <a:rPr lang="ru-RU" sz="1200" b="1" dirty="0" smtClean="0">
                <a:solidFill>
                  <a:srgbClr val="A50021"/>
                </a:solidFill>
              </a:rPr>
              <a:t>И ещё сказать: «Даю Вам фамилию свою.</a:t>
            </a:r>
          </a:p>
          <a:p>
            <a:r>
              <a:rPr lang="ru-RU" sz="1200" b="1" dirty="0" smtClean="0">
                <a:solidFill>
                  <a:srgbClr val="A50021"/>
                </a:solidFill>
              </a:rPr>
              <a:t>Так же номер телефона, у которого стою»</a:t>
            </a:r>
          </a:p>
          <a:p>
            <a:r>
              <a:rPr lang="ru-RU" sz="1200" b="1" dirty="0" smtClean="0">
                <a:solidFill>
                  <a:srgbClr val="A50021"/>
                </a:solidFill>
              </a:rPr>
              <a:t>Ну, а дальше – не орите – в руки Вы себя берите.</a:t>
            </a:r>
          </a:p>
          <a:p>
            <a:r>
              <a:rPr lang="ru-RU" sz="1200" b="1" dirty="0" smtClean="0">
                <a:solidFill>
                  <a:srgbClr val="A50021"/>
                </a:solidFill>
              </a:rPr>
              <a:t>Действуйте по правилам, слаженно и грамотно!</a:t>
            </a:r>
          </a:p>
          <a:p>
            <a:pPr eaLnBrk="0" hangingPunct="0"/>
            <a:endParaRPr lang="ru-RU" sz="1100" dirty="0" smtClean="0">
              <a:solidFill>
                <a:srgbClr val="A50021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5643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00"/>
                </a:solidFill>
              </a:rPr>
              <a:t>Инструкция по охране труда при работе с иголками, булавками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u="sng" dirty="0" smtClean="0">
                <a:solidFill>
                  <a:srgbClr val="CC0000"/>
                </a:solidFill>
              </a:rPr>
              <a:t>Общие требования.</a:t>
            </a:r>
            <a:r>
              <a:rPr lang="ru-RU" dirty="0" smtClean="0">
                <a:solidFill>
                  <a:srgbClr val="CC0000"/>
                </a:solidFill>
              </a:rPr>
              <a:t> </a:t>
            </a:r>
            <a:r>
              <a:rPr lang="ru-RU" sz="1200" b="1" u="sng" dirty="0" smtClean="0">
                <a:solidFill>
                  <a:srgbClr val="CC0000"/>
                </a:solidFill>
              </a:rPr>
              <a:t>Опасные факторы: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уколы пальцев рук.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2.</a:t>
            </a:r>
            <a:r>
              <a:rPr lang="ru-RU" sz="1200" b="1" dirty="0" smtClean="0">
                <a:solidFill>
                  <a:srgbClr val="990000"/>
                </a:solidFill>
              </a:rPr>
              <a:t> </a:t>
            </a:r>
            <a:r>
              <a:rPr lang="ru-RU" sz="1200" b="1" u="sng" dirty="0" smtClean="0">
                <a:solidFill>
                  <a:srgbClr val="CC0000"/>
                </a:solidFill>
              </a:rPr>
              <a:t>Перед началом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проверить качество игл, отсутствие ржавых и погнутых;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пересчитать количество игл.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3.</a:t>
            </a:r>
            <a:r>
              <a:rPr lang="ru-RU" sz="1200" b="1" dirty="0" smtClean="0">
                <a:solidFill>
                  <a:srgbClr val="990000"/>
                </a:solidFill>
              </a:rPr>
              <a:t> </a:t>
            </a:r>
            <a:r>
              <a:rPr lang="ru-RU" sz="1200" b="1" u="sng" dirty="0" smtClean="0">
                <a:solidFill>
                  <a:srgbClr val="CC0000"/>
                </a:solidFill>
              </a:rPr>
              <a:t>Во время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хранить иголки и булавки в определенном месте, не оставлять на рабочем столе;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шить иголками только с наперстком;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выкройки и ткани прикреплять острыми концами булавок в направлении от себя.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4.</a:t>
            </a:r>
            <a:r>
              <a:rPr lang="ru-RU" sz="1200" b="1" dirty="0" smtClean="0">
                <a:solidFill>
                  <a:srgbClr val="990000"/>
                </a:solidFill>
              </a:rPr>
              <a:t> </a:t>
            </a:r>
            <a:r>
              <a:rPr lang="ru-RU" sz="1200" b="1" u="sng" dirty="0" smtClean="0">
                <a:solidFill>
                  <a:srgbClr val="CC0000"/>
                </a:solidFill>
              </a:rPr>
              <a:t>В аварийных ситуациях: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в случае поломки иглы или булавки обломки не бросать на пол, собрать все части и выбросить в урну;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при получении травмы, работу прекратить и сообщить об этом учителю.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5. </a:t>
            </a:r>
            <a:r>
              <a:rPr lang="ru-RU" sz="1200" b="1" u="sng" dirty="0" smtClean="0">
                <a:solidFill>
                  <a:srgbClr val="CC0000"/>
                </a:solidFill>
              </a:rPr>
              <a:t>По окончании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пересчитать количество игл, при отсутствии недостающих, обязательно постараться их найти;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убрать иголки и булавки в специально отведенное место.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8002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800000"/>
                </a:solidFill>
              </a:rPr>
              <a:t>Работа с иголками и булавками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760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800000"/>
                </a:solidFill>
              </a:rPr>
              <a:t>Фантазии полёт и рук творенье </a:t>
            </a:r>
            <a:br>
              <a:rPr lang="ru-RU" sz="1200" b="1" dirty="0" smtClean="0">
                <a:solidFill>
                  <a:srgbClr val="800000"/>
                </a:solidFill>
              </a:rPr>
            </a:br>
            <a:r>
              <a:rPr lang="ru-RU" sz="1200" b="1" dirty="0" smtClean="0">
                <a:solidFill>
                  <a:srgbClr val="800000"/>
                </a:solidFill>
              </a:rPr>
              <a:t>С восторгом я держу в своих руках... </a:t>
            </a:r>
            <a:br>
              <a:rPr lang="ru-RU" sz="1200" b="1" dirty="0" smtClean="0">
                <a:solidFill>
                  <a:srgbClr val="800000"/>
                </a:solidFill>
              </a:rPr>
            </a:br>
            <a:r>
              <a:rPr lang="ru-RU" sz="1200" b="1" dirty="0" smtClean="0">
                <a:solidFill>
                  <a:srgbClr val="800000"/>
                </a:solidFill>
              </a:rPr>
              <a:t>Не знает, к счастью, красота старенья, </a:t>
            </a:r>
            <a:br>
              <a:rPr lang="ru-RU" sz="1200" b="1" dirty="0" smtClean="0">
                <a:solidFill>
                  <a:srgbClr val="800000"/>
                </a:solidFill>
              </a:rPr>
            </a:br>
            <a:r>
              <a:rPr lang="ru-RU" sz="1200" b="1" dirty="0" smtClean="0">
                <a:solidFill>
                  <a:srgbClr val="800000"/>
                </a:solidFill>
              </a:rPr>
              <a:t>Любовь к прекрасному живёт в веках.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2403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00"/>
                </a:solidFill>
              </a:rPr>
              <a:t>Инструкция по охране труда при работе с ножницами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u="sng" dirty="0" smtClean="0">
                <a:solidFill>
                  <a:srgbClr val="CC0000"/>
                </a:solidFill>
              </a:rPr>
              <a:t>Общие требования.</a:t>
            </a:r>
            <a:r>
              <a:rPr lang="ru-RU" dirty="0" smtClean="0">
                <a:solidFill>
                  <a:srgbClr val="CC0000"/>
                </a:solidFill>
              </a:rPr>
              <a:t> </a:t>
            </a:r>
            <a:r>
              <a:rPr lang="ru-RU" b="1" u="sng" dirty="0" smtClean="0">
                <a:solidFill>
                  <a:srgbClr val="CC0000"/>
                </a:solidFill>
              </a:rPr>
              <a:t>Опасные факторы: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err="1" smtClean="0"/>
              <a:t>травмирование</a:t>
            </a:r>
            <a:r>
              <a:rPr lang="ru-RU" b="1" dirty="0" smtClean="0"/>
              <a:t> рук.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 smtClean="0">
                <a:solidFill>
                  <a:srgbClr val="CC0000"/>
                </a:solidFill>
              </a:rPr>
              <a:t>2.</a:t>
            </a:r>
            <a:r>
              <a:rPr lang="ru-RU" b="1" dirty="0" smtClean="0">
                <a:solidFill>
                  <a:srgbClr val="990000"/>
                </a:solidFill>
              </a:rPr>
              <a:t> </a:t>
            </a:r>
            <a:r>
              <a:rPr lang="ru-RU" b="1" u="sng" dirty="0" smtClean="0">
                <a:solidFill>
                  <a:srgbClr val="CC0000"/>
                </a:solidFill>
              </a:rPr>
              <a:t>Перед началом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проверить исправность  инструмента.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 smtClean="0">
                <a:solidFill>
                  <a:srgbClr val="CC0000"/>
                </a:solidFill>
              </a:rPr>
              <a:t>3. </a:t>
            </a:r>
            <a:r>
              <a:rPr lang="ru-RU" b="1" u="sng" dirty="0" smtClean="0">
                <a:solidFill>
                  <a:srgbClr val="CC0000"/>
                </a:solidFill>
              </a:rPr>
              <a:t>Во время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ножницы хранить в определенном месте, класть их сомкнутыми острыми концами от себя;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передавать ножницы друг другу ручками вперед.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 smtClean="0">
                <a:solidFill>
                  <a:srgbClr val="CC0000"/>
                </a:solidFill>
              </a:rPr>
              <a:t>4. </a:t>
            </a:r>
            <a:r>
              <a:rPr lang="ru-RU" b="1" u="sng" dirty="0" smtClean="0">
                <a:solidFill>
                  <a:srgbClr val="CC0000"/>
                </a:solidFill>
              </a:rPr>
              <a:t>В аварийных ситуациях: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при поломке ножниц работу прекратить;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при получении травмы немедленно сообщить учителю.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 smtClean="0">
                <a:solidFill>
                  <a:srgbClr val="CC0000"/>
                </a:solidFill>
              </a:rPr>
              <a:t>5. </a:t>
            </a:r>
            <a:r>
              <a:rPr lang="ru-RU" b="1" u="sng" dirty="0" smtClean="0">
                <a:solidFill>
                  <a:srgbClr val="CC0000"/>
                </a:solidFill>
              </a:rPr>
              <a:t>По окончании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убрать ножницы в специально отведенное место.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5107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990000"/>
                </a:solidFill>
              </a:rPr>
              <a:t>Закончи предложение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4901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00"/>
                </a:solidFill>
              </a:rPr>
              <a:t>Инструкция по охране труда при работе на швейной машине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u="sng" dirty="0" smtClean="0">
                <a:solidFill>
                  <a:srgbClr val="CC0000"/>
                </a:solidFill>
              </a:rPr>
              <a:t>Общие требования.</a:t>
            </a:r>
            <a:r>
              <a:rPr lang="ru-RU" dirty="0" smtClean="0">
                <a:solidFill>
                  <a:srgbClr val="CC0000"/>
                </a:solidFill>
              </a:rPr>
              <a:t> </a:t>
            </a:r>
            <a:r>
              <a:rPr lang="ru-RU" b="1" u="sng" dirty="0" smtClean="0">
                <a:solidFill>
                  <a:srgbClr val="CC0000"/>
                </a:solidFill>
              </a:rPr>
              <a:t>Опасные факторы: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err="1" smtClean="0"/>
              <a:t>травмирование</a:t>
            </a:r>
            <a:r>
              <a:rPr lang="ru-RU" b="1" dirty="0" smtClean="0"/>
              <a:t> рук, глаз;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поражение электрическим током.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 smtClean="0">
                <a:solidFill>
                  <a:srgbClr val="CC0000"/>
                </a:solidFill>
              </a:rPr>
              <a:t>2. </a:t>
            </a:r>
            <a:r>
              <a:rPr lang="ru-RU" b="1" u="sng" dirty="0" smtClean="0">
                <a:solidFill>
                  <a:srgbClr val="CC0000"/>
                </a:solidFill>
              </a:rPr>
              <a:t>Перед началом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убедиться в исправности швейной машины;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проверить целостность шнура и вилки.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 smtClean="0">
                <a:solidFill>
                  <a:srgbClr val="CC0000"/>
                </a:solidFill>
              </a:rPr>
              <a:t>3. </a:t>
            </a:r>
            <a:r>
              <a:rPr lang="ru-RU" b="1" u="sng" dirty="0" smtClean="0">
                <a:solidFill>
                  <a:srgbClr val="CC0000"/>
                </a:solidFill>
              </a:rPr>
              <a:t>Во время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не держать пальцы рук около лапки швейной машины во избежание прокола их иглой;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не наклоняться близко к движущимся частям швейной машины.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 smtClean="0">
                <a:solidFill>
                  <a:srgbClr val="CC0000"/>
                </a:solidFill>
              </a:rPr>
              <a:t>4. </a:t>
            </a:r>
            <a:r>
              <a:rPr lang="ru-RU" b="1" u="sng" dirty="0" smtClean="0">
                <a:solidFill>
                  <a:srgbClr val="CC0000"/>
                </a:solidFill>
              </a:rPr>
              <a:t>В аварийных ситуациях: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при неисправности в работе швейной машины работу прекратить и сообщить учителю;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при получении травмы немедленно сообщить учителю.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 smtClean="0">
                <a:solidFill>
                  <a:srgbClr val="CC0000"/>
                </a:solidFill>
              </a:rPr>
              <a:t>5. </a:t>
            </a:r>
            <a:r>
              <a:rPr lang="ru-RU" b="1" u="sng" dirty="0" smtClean="0">
                <a:solidFill>
                  <a:srgbClr val="CC0000"/>
                </a:solidFill>
              </a:rPr>
              <a:t>По окончании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отключить швейную машину от сети.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8671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990000"/>
                </a:solidFill>
              </a:rPr>
              <a:t>Ответь на вопросы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8172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C0000"/>
                </a:solidFill>
              </a:rPr>
              <a:t>Инструкция по охране труда при работе с электрическим утюгом</a:t>
            </a:r>
          </a:p>
          <a:p>
            <a:pPr marL="342900" indent="-342900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1.</a:t>
            </a:r>
            <a:r>
              <a:rPr lang="ru-RU" sz="1200" b="1" u="sng" dirty="0" smtClean="0">
                <a:solidFill>
                  <a:srgbClr val="CC0000"/>
                </a:solidFill>
              </a:rPr>
              <a:t> Общие требования.</a:t>
            </a:r>
            <a:r>
              <a:rPr lang="ru-RU" sz="1200" dirty="0" smtClean="0">
                <a:solidFill>
                  <a:srgbClr val="CC0000"/>
                </a:solidFill>
              </a:rPr>
              <a:t> </a:t>
            </a:r>
            <a:r>
              <a:rPr lang="ru-RU" sz="1200" b="1" u="sng" dirty="0" smtClean="0">
                <a:solidFill>
                  <a:srgbClr val="CC0000"/>
                </a:solidFill>
              </a:rPr>
              <a:t>Опасные факторы: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ожоги рук;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возникновение пожара;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поражение электрическим током.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2. </a:t>
            </a:r>
            <a:r>
              <a:rPr lang="ru-RU" sz="1200" b="1" u="sng" dirty="0" smtClean="0">
                <a:solidFill>
                  <a:srgbClr val="CC0000"/>
                </a:solidFill>
              </a:rPr>
              <a:t>Перед началом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проверить исправность утюга, целостность шнура и вилки;</a:t>
            </a:r>
          </a:p>
          <a:p>
            <a:pPr marL="342900" indent="-342900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3. </a:t>
            </a:r>
            <a:r>
              <a:rPr lang="ru-RU" sz="1200" b="1" u="sng" dirty="0" smtClean="0">
                <a:solidFill>
                  <a:srgbClr val="CC0000"/>
                </a:solidFill>
              </a:rPr>
              <a:t>Во время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включать и выключать утюг только сухими руками;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при работе следить за тем, чтобы горячая подошва утюга не касалась электрического шнура;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во избежание ожогов не касаться горячих металлических частей утюга и не смачивать обильно ткань;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во избежание пожара не оставлять включенный в сеть утюг без присмотра.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4. </a:t>
            </a:r>
            <a:r>
              <a:rPr lang="ru-RU" sz="1200" b="1" u="sng" dirty="0" smtClean="0">
                <a:solidFill>
                  <a:srgbClr val="CC0000"/>
                </a:solidFill>
              </a:rPr>
              <a:t>В аварийных ситуациях: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при неисправности утюга, утюг отключить и сообщить учителю;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при получении травмы немедленно сообщить учителю.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5. </a:t>
            </a:r>
            <a:r>
              <a:rPr lang="ru-RU" sz="1200" b="1" u="sng" dirty="0" smtClean="0">
                <a:solidFill>
                  <a:srgbClr val="CC0000"/>
                </a:solidFill>
              </a:rPr>
              <a:t>По окончании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200" b="1" dirty="0" smtClean="0"/>
              <a:t>отключить утюг от сети.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2438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990000"/>
                </a:solidFill>
              </a:rPr>
              <a:t>Назови правила по картинке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9827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00"/>
                </a:solidFill>
              </a:rPr>
              <a:t>Ваши действия в экстренных ситуациях!</a:t>
            </a:r>
          </a:p>
          <a:p>
            <a:pPr>
              <a:spcBef>
                <a:spcPct val="50000"/>
              </a:spcBef>
            </a:pPr>
            <a:r>
              <a:rPr lang="ru-RU" sz="1200" b="1" u="sng" dirty="0" smtClean="0">
                <a:solidFill>
                  <a:srgbClr val="FF0000"/>
                </a:solidFill>
              </a:rPr>
              <a:t>Горит утюг: 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/>
              <a:t>1 – выключить;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/>
              <a:t>2 – обесточить квартиру;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/>
              <a:t>3 – накрыть плотной ткань;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/>
              <a:t>4 – сообщить о пожаре.</a:t>
            </a:r>
          </a:p>
          <a:p>
            <a:pPr>
              <a:spcBef>
                <a:spcPct val="50000"/>
              </a:spcBef>
            </a:pPr>
            <a:r>
              <a:rPr lang="ru-RU" sz="1200" b="1" u="sng" dirty="0" smtClean="0">
                <a:solidFill>
                  <a:srgbClr val="FF0000"/>
                </a:solidFill>
              </a:rPr>
              <a:t>Горит вилка, розетка: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/>
              <a:t>1 – обесточить квартиру;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/>
              <a:t>2 – сообщить о пожаре.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7763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990033"/>
                </a:solidFill>
              </a:rPr>
              <a:t>Определи по картинкам, где нарушены правила охраны труда.  Назови опасные факторы, которые могут произойти!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6565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800000"/>
                </a:solidFill>
              </a:rPr>
              <a:t>Карта успеваемости по </a:t>
            </a:r>
            <a:r>
              <a:rPr lang="ru-RU" sz="1200" b="1" dirty="0" err="1" smtClean="0">
                <a:solidFill>
                  <a:srgbClr val="800000"/>
                </a:solidFill>
              </a:rPr>
              <a:t>технологии____________ученицы</a:t>
            </a:r>
            <a:r>
              <a:rPr lang="ru-RU" sz="1200" b="1" dirty="0" smtClean="0">
                <a:solidFill>
                  <a:srgbClr val="800000"/>
                </a:solidFill>
              </a:rPr>
              <a:t> 5 «а» класса</a:t>
            </a:r>
            <a:r>
              <a:rPr lang="ru-RU" sz="1200" b="1" dirty="0" smtClean="0"/>
              <a:t> </a:t>
            </a:r>
          </a:p>
          <a:p>
            <a:endParaRPr lang="ru-RU" sz="1200" dirty="0" smtClean="0"/>
          </a:p>
          <a:p>
            <a:r>
              <a:rPr lang="ru-RU" sz="1200" b="1" dirty="0" smtClean="0"/>
              <a:t>90 - 100 баллов  - 5 (отлично)</a:t>
            </a:r>
            <a:endParaRPr lang="ru-RU" sz="1200" dirty="0" smtClean="0"/>
          </a:p>
          <a:p>
            <a:r>
              <a:rPr lang="ru-RU" sz="1200" b="1" dirty="0" smtClean="0"/>
              <a:t>75 - 85 баллов   - 4 (хорошо)                             </a:t>
            </a:r>
          </a:p>
          <a:p>
            <a:r>
              <a:rPr lang="ru-RU" sz="1200" b="1" dirty="0" smtClean="0"/>
              <a:t>60 - 70 баллов   - 3 (удовлетворительно)                           </a:t>
            </a:r>
          </a:p>
          <a:p>
            <a:endParaRPr lang="ru-RU" sz="1200" b="1" dirty="0" smtClean="0"/>
          </a:p>
          <a:p>
            <a:r>
              <a:rPr lang="ru-RU" sz="1600" b="1" dirty="0" smtClean="0">
                <a:solidFill>
                  <a:srgbClr val="990000"/>
                </a:solidFill>
              </a:rPr>
              <a:t>100 </a:t>
            </a:r>
            <a:r>
              <a:rPr lang="ru-RU" sz="1200" b="1" dirty="0" smtClean="0">
                <a:solidFill>
                  <a:srgbClr val="990000"/>
                </a:solidFill>
              </a:rPr>
              <a:t>баллов за занятие – </a:t>
            </a:r>
            <a:r>
              <a:rPr lang="en-US" sz="1200" b="1" dirty="0" smtClean="0">
                <a:solidFill>
                  <a:srgbClr val="990000"/>
                </a:solidFill>
              </a:rPr>
              <a:t>I </a:t>
            </a:r>
            <a:r>
              <a:rPr lang="ru-RU" sz="1200" b="1" dirty="0" smtClean="0">
                <a:solidFill>
                  <a:srgbClr val="990000"/>
                </a:solidFill>
              </a:rPr>
              <a:t>дублон.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9703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990000"/>
                </a:solidFill>
              </a:rPr>
              <a:t>Угадайте эти слова!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176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800000"/>
                </a:solidFill>
              </a:rPr>
              <a:t>Слово «</a:t>
            </a:r>
            <a:r>
              <a:rPr lang="ru-RU" sz="1200" b="1" i="1" dirty="0" smtClean="0">
                <a:solidFill>
                  <a:srgbClr val="A50021"/>
                </a:solidFill>
              </a:rPr>
              <a:t>технология</a:t>
            </a:r>
            <a:r>
              <a:rPr lang="ru-RU" sz="1200" dirty="0" smtClean="0">
                <a:solidFill>
                  <a:srgbClr val="800000"/>
                </a:solidFill>
              </a:rPr>
              <a:t>» происходит от древнегреческого </a:t>
            </a:r>
            <a:r>
              <a:rPr lang="ru-RU" sz="1200" b="1" i="1" dirty="0" err="1" smtClean="0">
                <a:solidFill>
                  <a:srgbClr val="A50021"/>
                </a:solidFill>
              </a:rPr>
              <a:t>techne</a:t>
            </a:r>
            <a:r>
              <a:rPr lang="ru-RU" sz="1200" dirty="0" smtClean="0">
                <a:solidFill>
                  <a:srgbClr val="A50021"/>
                </a:solidFill>
              </a:rPr>
              <a:t> </a:t>
            </a:r>
            <a:r>
              <a:rPr lang="ru-RU" sz="1200" dirty="0" smtClean="0">
                <a:solidFill>
                  <a:srgbClr val="800000"/>
                </a:solidFill>
              </a:rPr>
              <a:t>— «</a:t>
            </a:r>
            <a:r>
              <a:rPr lang="ru-RU" sz="1200" i="1" dirty="0" smtClean="0">
                <a:solidFill>
                  <a:srgbClr val="800000"/>
                </a:solidFill>
              </a:rPr>
              <a:t>искусство, мастерство, умение</a:t>
            </a:r>
            <a:r>
              <a:rPr lang="ru-RU" sz="1200" dirty="0" smtClean="0">
                <a:solidFill>
                  <a:srgbClr val="800000"/>
                </a:solidFill>
              </a:rPr>
              <a:t>» и латинского </a:t>
            </a:r>
            <a:r>
              <a:rPr lang="ru-RU" sz="1200" b="1" i="1" dirty="0" err="1" smtClean="0">
                <a:solidFill>
                  <a:srgbClr val="A50021"/>
                </a:solidFill>
              </a:rPr>
              <a:t>lоgos</a:t>
            </a:r>
            <a:r>
              <a:rPr lang="ru-RU" sz="1200" dirty="0" smtClean="0">
                <a:solidFill>
                  <a:srgbClr val="A50021"/>
                </a:solidFill>
              </a:rPr>
              <a:t> </a:t>
            </a:r>
            <a:r>
              <a:rPr lang="ru-RU" sz="1200" dirty="0" smtClean="0">
                <a:solidFill>
                  <a:srgbClr val="800000"/>
                </a:solidFill>
              </a:rPr>
              <a:t>— «</a:t>
            </a:r>
            <a:r>
              <a:rPr lang="ru-RU" sz="1200" i="1" dirty="0" smtClean="0">
                <a:solidFill>
                  <a:srgbClr val="800000"/>
                </a:solidFill>
              </a:rPr>
              <a:t>учение, слово, наука</a:t>
            </a:r>
            <a:r>
              <a:rPr lang="ru-RU" sz="1200" dirty="0" smtClean="0">
                <a:solidFill>
                  <a:srgbClr val="800000"/>
                </a:solidFill>
              </a:rPr>
              <a:t>». </a:t>
            </a:r>
          </a:p>
          <a:p>
            <a:r>
              <a:rPr lang="ru-RU" sz="1200" dirty="0" smtClean="0">
                <a:solidFill>
                  <a:srgbClr val="800000"/>
                </a:solidFill>
              </a:rPr>
              <a:t>Технология - это наука об умении, мастерстве, искусстве.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8163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990000"/>
                </a:solidFill>
              </a:rPr>
              <a:t>Запомните эти слова!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00161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00"/>
                </a:solidFill>
              </a:rPr>
              <a:t>ПРОВЕРЬ СВОИ ЗНАНИЯ !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A50021"/>
                </a:solidFill>
              </a:rPr>
              <a:t>Внимательно прочитай вопрос! 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A50021"/>
                </a:solidFill>
              </a:rPr>
              <a:t>Найди карточку с ответом    и вставь ее в кармашек рядом с вопросом.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A50021"/>
                </a:solidFill>
              </a:rPr>
              <a:t>Переверни работу и убери  картон.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7428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Желаю вам больших</a:t>
            </a:r>
          </a:p>
          <a:p>
            <a:pPr algn="ctr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 успехов в учебе и </a:t>
            </a:r>
          </a:p>
          <a:p>
            <a:pPr algn="ctr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труде!</a:t>
            </a:r>
          </a:p>
          <a:p>
            <a:pPr algn="ctr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 До новых встреч </a:t>
            </a:r>
          </a:p>
          <a:p>
            <a:pPr algn="ctr">
              <a:spcBef>
                <a:spcPct val="50000"/>
              </a:spcBef>
            </a:pPr>
            <a:r>
              <a:rPr lang="ru-RU" sz="1200" b="1" smtClean="0">
                <a:solidFill>
                  <a:srgbClr val="CC0000"/>
                </a:solidFill>
              </a:rPr>
              <a:t>на занятиях технологии !</a:t>
            </a:r>
            <a:endParaRPr lang="ru-RU" sz="1200" b="1" dirty="0">
              <a:solidFill>
                <a:srgbClr val="CC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310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800000"/>
                </a:solidFill>
                <a:latin typeface="Times New Roman" pitchFamily="18" charset="0"/>
              </a:rPr>
              <a:t>Значение слова «Технология»</a:t>
            </a:r>
          </a:p>
          <a:p>
            <a:pPr marL="342900" indent="-342900">
              <a:buFontTx/>
              <a:buAutoNum type="arabicPeriod"/>
            </a:pPr>
            <a:r>
              <a:rPr lang="ru-RU" sz="1200" b="1" dirty="0" smtClean="0">
                <a:latin typeface="Times New Roman" pitchFamily="18" charset="0"/>
              </a:rPr>
              <a:t>Научная </a:t>
            </a:r>
            <a:r>
              <a:rPr lang="ru-RU" sz="1200" b="1" u="sng" dirty="0" smtClean="0">
                <a:solidFill>
                  <a:srgbClr val="A50021"/>
                </a:solidFill>
                <a:latin typeface="Times New Roman" pitchFamily="18" charset="0"/>
              </a:rPr>
              <a:t>дисциплина,</a:t>
            </a:r>
            <a:r>
              <a:rPr lang="ru-RU" sz="1200" b="1" dirty="0" smtClean="0">
                <a:latin typeface="Times New Roman" pitchFamily="18" charset="0"/>
              </a:rPr>
              <a:t> изучающая </a:t>
            </a:r>
            <a:r>
              <a:rPr lang="ru-RU" sz="1200" b="1" u="sng" dirty="0" smtClean="0">
                <a:solidFill>
                  <a:srgbClr val="A50021"/>
                </a:solidFill>
                <a:latin typeface="Times New Roman" pitchFamily="18" charset="0"/>
              </a:rPr>
              <a:t>способы 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</a:rPr>
              <a:t>     переработки материалов, </a:t>
            </a:r>
            <a:r>
              <a:rPr lang="ru-RU" sz="1200" b="1" u="sng" dirty="0" smtClean="0">
                <a:solidFill>
                  <a:srgbClr val="A50021"/>
                </a:solidFill>
                <a:latin typeface="Times New Roman" pitchFamily="18" charset="0"/>
              </a:rPr>
              <a:t>изготовление</a:t>
            </a:r>
            <a:r>
              <a:rPr lang="ru-RU" sz="1200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</a:rPr>
              <a:t>изделий и процессы, сопровождающие эти </a:t>
            </a:r>
            <a:r>
              <a:rPr lang="ru-RU" sz="1200" b="1" u="sng" dirty="0" smtClean="0">
                <a:solidFill>
                  <a:srgbClr val="A50021"/>
                </a:solidFill>
                <a:latin typeface="Times New Roman" pitchFamily="18" charset="0"/>
              </a:rPr>
              <a:t>виды работы</a:t>
            </a:r>
            <a:r>
              <a:rPr lang="ru-RU" sz="1200" b="1" dirty="0" smtClean="0">
                <a:latin typeface="Times New Roman" pitchFamily="18" charset="0"/>
              </a:rPr>
              <a:t>. </a:t>
            </a:r>
          </a:p>
          <a:p>
            <a:r>
              <a:rPr lang="ru-RU" sz="1200" b="1" dirty="0" smtClean="0">
                <a:latin typeface="Times New Roman" pitchFamily="18" charset="0"/>
              </a:rPr>
              <a:t>2.</a:t>
            </a:r>
            <a:r>
              <a:rPr lang="ru-RU" sz="1200" b="1" u="sng" dirty="0" smtClean="0">
                <a:solidFill>
                  <a:srgbClr val="A50021"/>
                </a:solidFill>
                <a:latin typeface="Times New Roman" pitchFamily="18" charset="0"/>
              </a:rPr>
              <a:t>Учебный предмет,</a:t>
            </a:r>
            <a:r>
              <a:rPr lang="ru-RU" sz="1200" b="1" dirty="0" smtClean="0">
                <a:latin typeface="Times New Roman" pitchFamily="18" charset="0"/>
              </a:rPr>
              <a:t> содержащий теоретические  </a:t>
            </a:r>
          </a:p>
          <a:p>
            <a:r>
              <a:rPr lang="ru-RU" sz="1200" b="1" dirty="0" smtClean="0">
                <a:solidFill>
                  <a:srgbClr val="A50021"/>
                </a:solidFill>
                <a:latin typeface="Times New Roman" pitchFamily="18" charset="0"/>
              </a:rPr>
              <a:t>   </a:t>
            </a:r>
            <a:r>
              <a:rPr lang="ru-RU" sz="1200" b="1" u="sng" dirty="0" smtClean="0">
                <a:solidFill>
                  <a:srgbClr val="A50021"/>
                </a:solidFill>
                <a:latin typeface="Times New Roman" pitchFamily="18" charset="0"/>
              </a:rPr>
              <a:t>основы</a:t>
            </a:r>
            <a:r>
              <a:rPr lang="ru-RU" sz="1200" b="1" dirty="0" smtClean="0">
                <a:latin typeface="Times New Roman" pitchFamily="18" charset="0"/>
              </a:rPr>
              <a:t> данной науки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</a:rPr>
              <a:t>3. </a:t>
            </a:r>
            <a:r>
              <a:rPr lang="ru-RU" sz="1200" b="1" u="sng" dirty="0" smtClean="0">
                <a:solidFill>
                  <a:srgbClr val="A50021"/>
                </a:solidFill>
                <a:latin typeface="Times New Roman" pitchFamily="18" charset="0"/>
              </a:rPr>
              <a:t>Учебник,</a:t>
            </a:r>
            <a:r>
              <a:rPr lang="ru-RU" sz="1200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</a:rPr>
              <a:t>излагающий </a:t>
            </a:r>
            <a:r>
              <a:rPr lang="ru-RU" sz="1200" b="1" u="sng" dirty="0" smtClean="0">
                <a:solidFill>
                  <a:srgbClr val="A50021"/>
                </a:solidFill>
                <a:latin typeface="Times New Roman" pitchFamily="18" charset="0"/>
              </a:rPr>
              <a:t>содержание</a:t>
            </a:r>
            <a:r>
              <a:rPr lang="ru-RU" sz="1200" b="1" dirty="0" smtClean="0">
                <a:latin typeface="Times New Roman" pitchFamily="18" charset="0"/>
              </a:rPr>
              <a:t> данного учебного предмета</a:t>
            </a:r>
          </a:p>
          <a:p>
            <a:r>
              <a:rPr lang="ru-RU" sz="1200" b="1" dirty="0" smtClean="0">
                <a:latin typeface="Times New Roman" pitchFamily="18" charset="0"/>
              </a:rPr>
              <a:t>4. </a:t>
            </a:r>
            <a:r>
              <a:rPr lang="ru-RU" sz="1200" b="1" u="sng" dirty="0" smtClean="0">
                <a:solidFill>
                  <a:srgbClr val="A50021"/>
                </a:solidFill>
                <a:latin typeface="Times New Roman" pitchFamily="18" charset="0"/>
              </a:rPr>
              <a:t>Совокупность</a:t>
            </a:r>
            <a:r>
              <a:rPr lang="ru-RU" sz="1200" b="1" dirty="0" smtClean="0">
                <a:latin typeface="Times New Roman" pitchFamily="18" charset="0"/>
              </a:rPr>
              <a:t> приемов, применяемых в каком-</a:t>
            </a:r>
          </a:p>
          <a:p>
            <a:r>
              <a:rPr lang="ru-RU" sz="1200" b="1" dirty="0" smtClean="0">
                <a:latin typeface="Times New Roman" pitchFamily="18" charset="0"/>
              </a:rPr>
              <a:t>   либо  деле, мастерстве, искусстве.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178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800000"/>
                </a:solidFill>
                <a:latin typeface="Times New Roman" pitchFamily="18" charset="0"/>
              </a:rPr>
              <a:t>Технология применима повсюду, где имеется достижение, стремление к результату. </a:t>
            </a:r>
            <a:endParaRPr lang="en-US" sz="1200" b="1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r>
              <a:rPr lang="ru-RU" sz="1200" b="1" dirty="0" smtClean="0">
                <a:solidFill>
                  <a:srgbClr val="800000"/>
                </a:solidFill>
                <a:latin typeface="Times New Roman" pitchFamily="18" charset="0"/>
              </a:rPr>
              <a:t>До появления технологии господствовало искусство — человек делал что-то, но это что-то получалось только у него, это как дар - дано или не дано. </a:t>
            </a:r>
            <a:endParaRPr lang="en-US" sz="1200" b="1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r>
              <a:rPr lang="ru-RU" sz="1200" b="1" dirty="0" smtClean="0">
                <a:solidFill>
                  <a:srgbClr val="800000"/>
                </a:solidFill>
                <a:latin typeface="Times New Roman" pitchFamily="18" charset="0"/>
              </a:rPr>
              <a:t>С помощью же технологии все то, что доступно только избранным, одаренным (искусство), становится доступно всем.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56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Технология - </a:t>
            </a:r>
          </a:p>
          <a:p>
            <a:pPr algn="ctr"/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 интересный предмет</a:t>
            </a:r>
            <a:endParaRPr lang="en-US" sz="1200" kern="10" dirty="0" smtClean="0">
              <a:ln w="9525">
                <a:noFill/>
                <a:round/>
                <a:headEnd/>
                <a:tailEnd/>
              </a:ln>
              <a:solidFill>
                <a:srgbClr val="800000"/>
              </a:solidFill>
              <a:effectLst>
                <a:prstShdw prst="shdw17" dist="17961" dir="2700000">
                  <a:srgbClr val="4D0000"/>
                </a:prst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Мы научились</a:t>
            </a:r>
          </a:p>
          <a:p>
            <a:pPr algn="ctr"/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готовить,</a:t>
            </a:r>
          </a:p>
          <a:p>
            <a:pPr algn="ctr"/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шить,</a:t>
            </a:r>
          </a:p>
          <a:p>
            <a:pPr algn="ctr"/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вязать, </a:t>
            </a:r>
          </a:p>
          <a:p>
            <a:pPr algn="ctr"/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вышивать</a:t>
            </a:r>
          </a:p>
          <a:p>
            <a:pPr algn="ctr"/>
            <a:endParaRPr lang="ru-RU" sz="1200" kern="10" dirty="0">
              <a:ln w="9525">
                <a:noFill/>
                <a:round/>
                <a:headEnd/>
                <a:tailEnd/>
              </a:ln>
              <a:solidFill>
                <a:srgbClr val="800000"/>
              </a:solidFill>
              <a:effectLst>
                <a:prstShdw prst="shdw17" dist="17961" dir="2700000">
                  <a:srgbClr val="4D0000"/>
                </a:prstShdw>
              </a:effectLst>
              <a:latin typeface="Times New Roman"/>
              <a:cs typeface="Times New Roman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424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800000"/>
                </a:solidFill>
              </a:rPr>
              <a:t>Технология – предмет особый,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800000"/>
                </a:solidFill>
              </a:rPr>
              <a:t>И в жизни вам поможет он.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800000"/>
                </a:solidFill>
              </a:rPr>
              <a:t>Научит шить, вязать, готовить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800000"/>
                </a:solidFill>
              </a:rPr>
              <a:t>И даст советов миллион.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800000"/>
                </a:solidFill>
              </a:rPr>
              <a:t>А тот, кто полностью изучит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800000"/>
                </a:solidFill>
              </a:rPr>
              <a:t>Основы этого предмета,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800000"/>
                </a:solidFill>
              </a:rPr>
              <a:t>В награду знания получит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800000"/>
                </a:solidFill>
              </a:rPr>
              <a:t>И много жизненных советов.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800000"/>
                </a:solidFill>
              </a:rPr>
              <a:t>               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rgbClr val="800000"/>
                </a:solidFill>
              </a:rPr>
              <a:t>                                пчелка Майя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897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800000"/>
                </a:solidFill>
              </a:rPr>
              <a:t>Что зашифровала пчелка Майя?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781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ctr">
              <a:spcBef>
                <a:spcPct val="50000"/>
              </a:spcBef>
            </a:pPr>
            <a:r>
              <a:rPr lang="ru-RU" sz="1200" b="1" dirty="0" smtClean="0">
                <a:solidFill>
                  <a:srgbClr val="CC0000"/>
                </a:solidFill>
              </a:rPr>
              <a:t>ПРАВИЛА ВНУТРЕННЕГО РАСПОРЯДКА В МАСТЕРСКОЙ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/>
              <a:t>Учащиеся должны приходить на занятия за несколько минут до звонка.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/>
              <a:t>Входить в мастерскую организованно, только с разрешения учителя.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/>
              <a:t>Дежурные должны входить в мастерскую до звонка и подготавливать рабочие места.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/>
              <a:t>Перед началом занятия надеть спецодежду.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/>
              <a:t>Сидеть на закрепленных местах, не вставать без разрешения учителя.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/>
              <a:t>Соблюдать порядок и чистоту на рабочем месте.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/>
              <a:t>Бережно относиться к оборудованию и инструментам.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/>
              <a:t>Соблюдать правила безопасности труда и санитарно-гигиенические требования.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/>
              <a:t>Во время перемен выходить из мастерской.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200" b="1" dirty="0" smtClean="0"/>
              <a:t>По окончании работы убрать свое рабочее место.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08EE0A-65E0-4AA1-9549-3CFF48533DB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488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E2643-386D-4200-AC95-F37546BD160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779AD-4114-4985-AC6F-BCF689E7CC0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D336-3869-4DDB-A5AB-C953EF35D9F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79158-9804-4AE8-97AE-1BCFB1D3A39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113E6-C5E8-4B3C-9B03-DA1E67E0F0F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161AD-D9EC-4908-88D0-04F980C956F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55761-356A-473F-B7C2-D6F5A8A485E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A2716-A58E-4ACB-90A9-BD71C592D7F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0F07F-7A2C-429C-941D-DFEC0A8C13D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C9EC2-1FE2-4D49-A71F-C3B01F0BD31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14ED2-A488-4697-9395-5598D69F9BF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8751691B-FD43-4450-AD9C-716C93BB619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4.gif"/><Relationship Id="rId18" Type="http://schemas.openxmlformats.org/officeDocument/2006/relationships/image" Target="../media/image29.jpeg"/><Relationship Id="rId3" Type="http://schemas.openxmlformats.org/officeDocument/2006/relationships/image" Target="../media/image17.jpeg"/><Relationship Id="rId21" Type="http://schemas.openxmlformats.org/officeDocument/2006/relationships/image" Target="../media/image32.jpeg"/><Relationship Id="rId7" Type="http://schemas.openxmlformats.org/officeDocument/2006/relationships/hyperlink" Target="http://www.odeon1.ru/images/Image/igla_1P_b.jpg" TargetMode="External"/><Relationship Id="rId12" Type="http://schemas.openxmlformats.org/officeDocument/2006/relationships/image" Target="../media/image23.jpeg"/><Relationship Id="rId17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27.jpeg"/><Relationship Id="rId20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2.jpeg"/><Relationship Id="rId5" Type="http://schemas.openxmlformats.org/officeDocument/2006/relationships/hyperlink" Target="http://bt.ck.ua/pictures/95595_2.jpg" TargetMode="External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19" Type="http://schemas.openxmlformats.org/officeDocument/2006/relationships/image" Target="../media/image30.jpeg"/><Relationship Id="rId4" Type="http://schemas.openxmlformats.org/officeDocument/2006/relationships/image" Target="../media/image18.jpeg"/><Relationship Id="rId9" Type="http://schemas.openxmlformats.org/officeDocument/2006/relationships/hyperlink" Target="http://www.vostorg.zp.ua/img/sf/ot_004.jpg" TargetMode="External"/><Relationship Id="rId14" Type="http://schemas.openxmlformats.org/officeDocument/2006/relationships/image" Target="../media/image25.png"/><Relationship Id="rId22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aprohim.ru/UserFiles/Image/page/28april2010.jp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j.ru/upload/iblock/8fa/1000646368.j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artnfun.ucoz.ru/tropinin_3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eon1.ru/images/Image/igla_1P_b.jp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hyperlink" Target="http://www.sewing-world.ru/images/Prym/Prym611508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bt.ck.ua/pictures/95595_2.jpg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1.jpe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hyperlink" Target="http://static.howstuffworks.com/gif/outlet-overload-2.jpg" TargetMode="External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5.jpeg"/><Relationship Id="rId7" Type="http://schemas.openxmlformats.org/officeDocument/2006/relationships/image" Target="../media/image6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oszipper.ru/~moszippe/published/publicdata/U38621/attachments/SC/products_pictures/nozhnitsy-keren-vse-2b_enl.jpg" TargetMode="Externa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ph.files.7ja.ru/7ya-photo/2007/12/10/1197304021234.jpg" TargetMode="External"/><Relationship Id="rId4" Type="http://schemas.openxmlformats.org/officeDocument/2006/relationships/image" Target="../media/image7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mi.lanta-net.ru/uploads/posts/2010-03/1268830071_pskovskie-zhemchuzhiny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1"/>
          <p:cNvSpPr txBox="1">
            <a:spLocks noChangeArrowheads="1"/>
          </p:cNvSpPr>
          <p:nvPr/>
        </p:nvSpPr>
        <p:spPr bwMode="auto">
          <a:xfrm>
            <a:off x="3124200" y="4191000"/>
            <a:ext cx="5791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Прокопенко Валентина Васильевна – </a:t>
            </a:r>
            <a:r>
              <a:rPr lang="ru-RU" sz="2000" b="1">
                <a:solidFill>
                  <a:srgbClr val="800000"/>
                </a:solidFill>
                <a:latin typeface="Times New Roman" pitchFamily="18" charset="0"/>
              </a:rPr>
              <a:t>учитель технологии высшей квалификационной категории, почетный работник общего образования.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  <a:latin typeface="Times New Roman" pitchFamily="18" charset="0"/>
              </a:rPr>
              <a:t>МОУ «СОШ № 4 города Жирновска» Волгоградской области</a:t>
            </a:r>
          </a:p>
        </p:txBody>
      </p:sp>
      <p:sp>
        <p:nvSpPr>
          <p:cNvPr id="2051" name="WordArt 12"/>
          <p:cNvSpPr>
            <a:spLocks noChangeArrowheads="1" noChangeShapeType="1" noTextEdit="1"/>
          </p:cNvSpPr>
          <p:nvPr/>
        </p:nvSpPr>
        <p:spPr bwMode="auto">
          <a:xfrm>
            <a:off x="2286000" y="762000"/>
            <a:ext cx="62484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50000">
                      <a:srgbClr val="800000"/>
                    </a:gs>
                    <a:gs pos="100000">
                      <a:srgbClr val="FFFFCC"/>
                    </a:gs>
                  </a:gsLst>
                  <a:lin ang="18900000" scaled="1"/>
                </a:gra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Технология</a:t>
            </a:r>
          </a:p>
        </p:txBody>
      </p:sp>
      <p:pic>
        <p:nvPicPr>
          <p:cNvPr id="2052" name="Picture 13" descr="Прокопенко В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lum bright="-6000" contrast="12000"/>
          </a:blip>
          <a:srcRect/>
          <a:stretch>
            <a:fillRect/>
          </a:stretch>
        </p:blipFill>
        <p:spPr bwMode="auto">
          <a:xfrm>
            <a:off x="0" y="2971800"/>
            <a:ext cx="293846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52400" y="76200"/>
            <a:ext cx="8839200" cy="64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000" b="1" dirty="0">
                <a:solidFill>
                  <a:srgbClr val="CC0000"/>
                </a:solidFill>
              </a:rPr>
              <a:t>ПРАВИЛА ВНУТРЕННЕГО РАСПОРЯДКА В МАСТЕРСКОЙ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/>
              <a:t>Учащиеся должны приходить на занятия за несколько минут до звонка.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/>
              <a:t>Входить в мастерскую организованно, только с разрешения учителя.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/>
              <a:t>Дежурные должны входить в мастерскую до звонка и подготавливать рабочие места.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/>
              <a:t>Перед началом занятия надеть спецодежду.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/>
              <a:t>Сидеть на закрепленных местах, не вставать без разрешения учителя.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/>
              <a:t>Соблюдать порядок и чистоту на рабочем месте.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/>
              <a:t>Бережно относиться к оборудованию и инструментам.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/>
              <a:t>Соблюдать правила безопасности труда и санитарно-гигиенические требования.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/>
              <a:t>Во время перемен выходить из мастерской.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/>
              <a:t>По окончании работы убрать свое рабочее место.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10005881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4263" y="0"/>
            <a:ext cx="297973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WordArt 5"/>
          <p:cNvSpPr>
            <a:spLocks noChangeArrowheads="1" noChangeShapeType="1" noTextEdit="1"/>
          </p:cNvSpPr>
          <p:nvPr/>
        </p:nvSpPr>
        <p:spPr bwMode="auto">
          <a:xfrm>
            <a:off x="838200" y="228600"/>
            <a:ext cx="4572000" cy="914400"/>
          </a:xfrm>
          <a:prstGeom prst="rect">
            <a:avLst/>
          </a:prstGeom>
          <a:effec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13500000">
                    <a:srgbClr val="4D0000"/>
                  </a:prstShdw>
                </a:effectLst>
                <a:latin typeface="Times New Roman"/>
                <a:cs typeface="Times New Roman"/>
              </a:rPr>
              <a:t>Знакомство с учебником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13500000">
                    <a:srgbClr val="4D0000"/>
                  </a:prstShdw>
                </a:effectLst>
                <a:latin typeface="Times New Roman"/>
                <a:cs typeface="Times New Roman"/>
              </a:rPr>
              <a:t>"Технология"</a:t>
            </a: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7620000" y="1295400"/>
            <a:ext cx="1295400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 b="1">
              <a:solidFill>
                <a:srgbClr val="990000"/>
              </a:solidFill>
            </a:endParaRPr>
          </a:p>
          <a:p>
            <a:pPr>
              <a:spcBef>
                <a:spcPct val="50000"/>
              </a:spcBef>
            </a:pPr>
            <a:endParaRPr lang="ru-RU" sz="3200" b="1">
              <a:solidFill>
                <a:srgbClr val="990000"/>
              </a:solidFill>
            </a:endParaRPr>
          </a:p>
          <a:p>
            <a:pPr>
              <a:spcBef>
                <a:spcPct val="50000"/>
              </a:spcBef>
            </a:pPr>
            <a:endParaRPr lang="ru-RU" sz="3600" b="1">
              <a:solidFill>
                <a:srgbClr val="990000"/>
              </a:solidFill>
            </a:endParaRPr>
          </a:p>
          <a:p>
            <a:pPr>
              <a:spcBef>
                <a:spcPct val="50000"/>
              </a:spcBef>
            </a:pPr>
            <a:endParaRPr lang="ru-RU" sz="2400" b="1">
              <a:solidFill>
                <a:srgbClr val="990000"/>
              </a:solidFill>
            </a:endParaRPr>
          </a:p>
        </p:txBody>
      </p:sp>
      <p:sp>
        <p:nvSpPr>
          <p:cNvPr id="12293" name="AutoShape 9"/>
          <p:cNvSpPr>
            <a:spLocks noChangeArrowheads="1"/>
          </p:cNvSpPr>
          <p:nvPr/>
        </p:nvSpPr>
        <p:spPr bwMode="auto">
          <a:xfrm>
            <a:off x="2971800" y="48768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Line 10"/>
          <p:cNvSpPr>
            <a:spLocks noChangeShapeType="1"/>
          </p:cNvSpPr>
          <p:nvPr/>
        </p:nvSpPr>
        <p:spPr bwMode="auto">
          <a:xfrm>
            <a:off x="3048000" y="5486400"/>
            <a:ext cx="152400" cy="15240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11"/>
          <p:cNvSpPr>
            <a:spLocks noChangeShapeType="1"/>
          </p:cNvSpPr>
          <p:nvPr/>
        </p:nvSpPr>
        <p:spPr bwMode="auto">
          <a:xfrm flipV="1">
            <a:off x="3200400" y="5410200"/>
            <a:ext cx="228600" cy="22860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Rectangle 17"/>
          <p:cNvSpPr>
            <a:spLocks noChangeArrowheads="1"/>
          </p:cNvSpPr>
          <p:nvPr/>
        </p:nvSpPr>
        <p:spPr bwMode="auto">
          <a:xfrm>
            <a:off x="3016250" y="4038600"/>
            <a:ext cx="33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990000"/>
                </a:solidFill>
              </a:rPr>
              <a:t>!</a:t>
            </a:r>
          </a:p>
        </p:txBody>
      </p:sp>
      <p:sp>
        <p:nvSpPr>
          <p:cNvPr id="12297" name="Text Box 18"/>
          <p:cNvSpPr txBox="1">
            <a:spLocks noChangeArrowheads="1"/>
          </p:cNvSpPr>
          <p:nvPr/>
        </p:nvSpPr>
        <p:spPr bwMode="auto">
          <a:xfrm>
            <a:off x="3505200" y="4114800"/>
            <a:ext cx="472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-    Правила техники безопасности</a:t>
            </a:r>
          </a:p>
        </p:txBody>
      </p:sp>
      <p:sp>
        <p:nvSpPr>
          <p:cNvPr id="12298" name="Text Box 20"/>
          <p:cNvSpPr txBox="1">
            <a:spLocks noChangeArrowheads="1"/>
          </p:cNvSpPr>
          <p:nvPr/>
        </p:nvSpPr>
        <p:spPr bwMode="auto">
          <a:xfrm>
            <a:off x="3581400" y="4784725"/>
            <a:ext cx="396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-   Практическая работа</a:t>
            </a:r>
          </a:p>
        </p:txBody>
      </p:sp>
      <p:sp>
        <p:nvSpPr>
          <p:cNvPr id="12299" name="Rectangle 23"/>
          <p:cNvSpPr>
            <a:spLocks noChangeArrowheads="1"/>
          </p:cNvSpPr>
          <p:nvPr/>
        </p:nvSpPr>
        <p:spPr bwMode="auto">
          <a:xfrm rot="10800000" flipV="1">
            <a:off x="3027363" y="5943600"/>
            <a:ext cx="401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990000"/>
                </a:solidFill>
              </a:rPr>
              <a:t>?</a:t>
            </a:r>
          </a:p>
        </p:txBody>
      </p:sp>
      <p:sp>
        <p:nvSpPr>
          <p:cNvPr id="12300" name="Text Box 24"/>
          <p:cNvSpPr txBox="1">
            <a:spLocks noChangeArrowheads="1"/>
          </p:cNvSpPr>
          <p:nvPr/>
        </p:nvSpPr>
        <p:spPr bwMode="auto">
          <a:xfrm>
            <a:off x="3581400" y="5410200"/>
            <a:ext cx="396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-   Опорные понятия</a:t>
            </a:r>
          </a:p>
        </p:txBody>
      </p:sp>
      <p:sp>
        <p:nvSpPr>
          <p:cNvPr id="12301" name="Text Box 25"/>
          <p:cNvSpPr txBox="1">
            <a:spLocks noChangeArrowheads="1"/>
          </p:cNvSpPr>
          <p:nvPr/>
        </p:nvSpPr>
        <p:spPr bwMode="auto">
          <a:xfrm>
            <a:off x="3581400" y="6019800"/>
            <a:ext cx="480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-   Вопросы для самопроверки</a:t>
            </a:r>
          </a:p>
        </p:txBody>
      </p:sp>
      <p:sp>
        <p:nvSpPr>
          <p:cNvPr id="12302" name="Text Box 26"/>
          <p:cNvSpPr txBox="1">
            <a:spLocks noChangeArrowheads="1"/>
          </p:cNvSpPr>
          <p:nvPr/>
        </p:nvSpPr>
        <p:spPr bwMode="auto">
          <a:xfrm>
            <a:off x="533400" y="1524000"/>
            <a:ext cx="5486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Авторы:  Ю.В. Крупская, Н.И. Лебедева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                 Л.В. Литикова, В.Д. Симоненко</a:t>
            </a:r>
          </a:p>
        </p:txBody>
      </p:sp>
      <p:pic>
        <p:nvPicPr>
          <p:cNvPr id="12303" name="Picture 27" descr="may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76600"/>
            <a:ext cx="30480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0"/>
          <p:cNvSpPr>
            <a:spLocks noChangeArrowheads="1"/>
          </p:cNvSpPr>
          <p:nvPr/>
        </p:nvSpPr>
        <p:spPr bwMode="auto">
          <a:xfrm>
            <a:off x="3505200" y="4800600"/>
            <a:ext cx="3886200" cy="1905000"/>
          </a:xfrm>
          <a:prstGeom prst="rect">
            <a:avLst/>
          </a:prstGeom>
          <a:solidFill>
            <a:srgbClr val="FFFFA3"/>
          </a:solidFill>
          <a:ln w="38100" cmpd="dbl">
            <a:solidFill>
              <a:srgbClr val="99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b="1" u="sng">
                <a:solidFill>
                  <a:srgbClr val="CC0000"/>
                </a:solidFill>
              </a:rPr>
              <a:t>Опасные факторы:</a:t>
            </a:r>
          </a:p>
          <a:p>
            <a:pPr marL="342900" indent="-342900">
              <a:spcBef>
                <a:spcPct val="20000"/>
              </a:spcBef>
            </a:pPr>
            <a:r>
              <a:rPr lang="ru-RU" b="1">
                <a:solidFill>
                  <a:srgbClr val="990000"/>
                </a:solidFill>
              </a:rPr>
              <a:t>1 - травмирование рук; </a:t>
            </a:r>
          </a:p>
          <a:p>
            <a:pPr marL="342900" indent="-342900">
              <a:spcBef>
                <a:spcPct val="20000"/>
              </a:spcBef>
            </a:pPr>
            <a:r>
              <a:rPr lang="ru-RU" b="1">
                <a:solidFill>
                  <a:srgbClr val="990000"/>
                </a:solidFill>
              </a:rPr>
              <a:t>2 – ожоги; </a:t>
            </a:r>
          </a:p>
          <a:p>
            <a:pPr marL="342900" indent="-342900">
              <a:spcBef>
                <a:spcPct val="20000"/>
              </a:spcBef>
            </a:pPr>
            <a:r>
              <a:rPr lang="ru-RU" b="1">
                <a:solidFill>
                  <a:srgbClr val="990000"/>
                </a:solidFill>
              </a:rPr>
              <a:t>3 – поражение электрическим током;</a:t>
            </a:r>
          </a:p>
          <a:p>
            <a:pPr marL="342900" indent="-342900">
              <a:spcBef>
                <a:spcPct val="20000"/>
              </a:spcBef>
            </a:pPr>
            <a:r>
              <a:rPr lang="ru-RU" b="1">
                <a:solidFill>
                  <a:srgbClr val="990000"/>
                </a:solidFill>
              </a:rPr>
              <a:t>4 – пожар.</a:t>
            </a:r>
          </a:p>
        </p:txBody>
      </p:sp>
      <p:pic>
        <p:nvPicPr>
          <p:cNvPr id="13315" name="Picture 4" descr="konig90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6000"/>
          </a:blip>
          <a:srcRect/>
          <a:stretch>
            <a:fillRect/>
          </a:stretch>
        </p:blipFill>
        <p:spPr bwMode="auto">
          <a:xfrm rot="-835096">
            <a:off x="4335463" y="1246188"/>
            <a:ext cx="13906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janome_1108_b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0" y="838200"/>
            <a:ext cx="18288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Картинка 1 из 14743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6000"/>
          </a:blip>
          <a:srcRect/>
          <a:stretch>
            <a:fillRect/>
          </a:stretch>
        </p:blipFill>
        <p:spPr bwMode="auto">
          <a:xfrm rot="-820855">
            <a:off x="3048000" y="914400"/>
            <a:ext cx="1219200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7" descr="Картинка 2 из 1719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971800"/>
            <a:ext cx="1600200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 Box 14"/>
          <p:cNvSpPr txBox="1">
            <a:spLocks noChangeArrowheads="1"/>
          </p:cNvSpPr>
          <p:nvPr/>
        </p:nvSpPr>
        <p:spPr bwMode="auto">
          <a:xfrm>
            <a:off x="228600" y="22860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990000"/>
                </a:solidFill>
                <a:latin typeface="Times New Roman" pitchFamily="18" charset="0"/>
              </a:rPr>
              <a:t>Оборудование, инструменты и приспособления</a:t>
            </a:r>
          </a:p>
        </p:txBody>
      </p:sp>
      <p:pic>
        <p:nvPicPr>
          <p:cNvPr id="13320" name="Picture 17" descr="Картинка 1 из 9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6000"/>
          </a:blip>
          <a:srcRect/>
          <a:stretch>
            <a:fillRect/>
          </a:stretch>
        </p:blipFill>
        <p:spPr bwMode="auto">
          <a:xfrm rot="-2516011">
            <a:off x="1600200" y="3200400"/>
            <a:ext cx="21336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19" descr="2129549_full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6000"/>
          </a:blip>
          <a:srcRect/>
          <a:stretch>
            <a:fillRect/>
          </a:stretch>
        </p:blipFill>
        <p:spPr bwMode="auto">
          <a:xfrm>
            <a:off x="4114800" y="2819400"/>
            <a:ext cx="11239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21" descr="611277-m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6000"/>
          </a:blip>
          <a:srcRect l="18251" t="-4347" r="26996" b="-8696"/>
          <a:stretch>
            <a:fillRect/>
          </a:stretch>
        </p:blipFill>
        <p:spPr bwMode="auto">
          <a:xfrm rot="2621628">
            <a:off x="1371600" y="2514600"/>
            <a:ext cx="685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23" descr="f_clip_image019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-1336538">
            <a:off x="6324600" y="838200"/>
            <a:ext cx="1714500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Text Box 26"/>
          <p:cNvSpPr txBox="1">
            <a:spLocks noChangeArrowheads="1"/>
          </p:cNvSpPr>
          <p:nvPr/>
        </p:nvSpPr>
        <p:spPr bwMode="auto">
          <a:xfrm>
            <a:off x="457200" y="21336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1</a:t>
            </a:r>
          </a:p>
        </p:txBody>
      </p:sp>
      <p:sp>
        <p:nvSpPr>
          <p:cNvPr id="13325" name="Text Box 27"/>
          <p:cNvSpPr txBox="1">
            <a:spLocks noChangeArrowheads="1"/>
          </p:cNvSpPr>
          <p:nvPr/>
        </p:nvSpPr>
        <p:spPr bwMode="auto">
          <a:xfrm>
            <a:off x="2057400" y="21336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2</a:t>
            </a:r>
          </a:p>
        </p:txBody>
      </p:sp>
      <p:sp>
        <p:nvSpPr>
          <p:cNvPr id="13326" name="Text Box 28"/>
          <p:cNvSpPr txBox="1">
            <a:spLocks noChangeArrowheads="1"/>
          </p:cNvSpPr>
          <p:nvPr/>
        </p:nvSpPr>
        <p:spPr bwMode="auto">
          <a:xfrm>
            <a:off x="3429000" y="2147888"/>
            <a:ext cx="533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3</a:t>
            </a:r>
          </a:p>
        </p:txBody>
      </p:sp>
      <p:sp>
        <p:nvSpPr>
          <p:cNvPr id="13327" name="Text Box 29"/>
          <p:cNvSpPr txBox="1">
            <a:spLocks noChangeArrowheads="1"/>
          </p:cNvSpPr>
          <p:nvPr/>
        </p:nvSpPr>
        <p:spPr bwMode="auto">
          <a:xfrm>
            <a:off x="4572000" y="21336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4</a:t>
            </a:r>
          </a:p>
        </p:txBody>
      </p:sp>
      <p:sp>
        <p:nvSpPr>
          <p:cNvPr id="13328" name="Text Box 30"/>
          <p:cNvSpPr txBox="1">
            <a:spLocks noChangeArrowheads="1"/>
          </p:cNvSpPr>
          <p:nvPr/>
        </p:nvSpPr>
        <p:spPr bwMode="auto">
          <a:xfrm>
            <a:off x="5867400" y="2147888"/>
            <a:ext cx="533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5</a:t>
            </a:r>
          </a:p>
        </p:txBody>
      </p:sp>
      <p:sp>
        <p:nvSpPr>
          <p:cNvPr id="13329" name="Text Box 31"/>
          <p:cNvSpPr txBox="1">
            <a:spLocks noChangeArrowheads="1"/>
          </p:cNvSpPr>
          <p:nvPr/>
        </p:nvSpPr>
        <p:spPr bwMode="auto">
          <a:xfrm>
            <a:off x="7010400" y="2147888"/>
            <a:ext cx="533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6</a:t>
            </a:r>
          </a:p>
        </p:txBody>
      </p:sp>
      <p:sp>
        <p:nvSpPr>
          <p:cNvPr id="13330" name="Text Box 32"/>
          <p:cNvSpPr txBox="1">
            <a:spLocks noChangeArrowheads="1"/>
          </p:cNvSpPr>
          <p:nvPr/>
        </p:nvSpPr>
        <p:spPr bwMode="auto">
          <a:xfrm>
            <a:off x="8153400" y="21336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7</a:t>
            </a:r>
          </a:p>
        </p:txBody>
      </p:sp>
      <p:sp>
        <p:nvSpPr>
          <p:cNvPr id="13331" name="Text Box 33"/>
          <p:cNvSpPr txBox="1">
            <a:spLocks noChangeArrowheads="1"/>
          </p:cNvSpPr>
          <p:nvPr/>
        </p:nvSpPr>
        <p:spPr bwMode="auto">
          <a:xfrm>
            <a:off x="457200" y="41148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8</a:t>
            </a:r>
          </a:p>
        </p:txBody>
      </p:sp>
      <p:sp>
        <p:nvSpPr>
          <p:cNvPr id="13332" name="Text Box 34"/>
          <p:cNvSpPr txBox="1">
            <a:spLocks noChangeArrowheads="1"/>
          </p:cNvSpPr>
          <p:nvPr/>
        </p:nvSpPr>
        <p:spPr bwMode="auto">
          <a:xfrm>
            <a:off x="1295400" y="41148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9</a:t>
            </a:r>
          </a:p>
        </p:txBody>
      </p:sp>
      <p:pic>
        <p:nvPicPr>
          <p:cNvPr id="13333" name="Picture 36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 bwMode="auto">
          <a:xfrm>
            <a:off x="1905000" y="914400"/>
            <a:ext cx="10810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4" name="Picture 37" descr="200959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6000"/>
          </a:blip>
          <a:srcRect/>
          <a:stretch>
            <a:fillRect/>
          </a:stretch>
        </p:blipFill>
        <p:spPr bwMode="auto">
          <a:xfrm>
            <a:off x="7696200" y="10668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5" name="Picture 41" descr="289120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6000"/>
          </a:blip>
          <a:srcRect/>
          <a:stretch>
            <a:fillRect/>
          </a:stretch>
        </p:blipFill>
        <p:spPr bwMode="auto">
          <a:xfrm rot="-3601458">
            <a:off x="-52387" y="4624387"/>
            <a:ext cx="1752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6" name="Picture 42" descr="210148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28375">
            <a:off x="1143000" y="43434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7" name="Picture 43" descr="g2411128572t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3124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8" name="Text Box 44"/>
          <p:cNvSpPr txBox="1">
            <a:spLocks noChangeArrowheads="1"/>
          </p:cNvSpPr>
          <p:nvPr/>
        </p:nvSpPr>
        <p:spPr bwMode="auto">
          <a:xfrm>
            <a:off x="2133600" y="411480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10</a:t>
            </a:r>
          </a:p>
        </p:txBody>
      </p:sp>
      <p:sp>
        <p:nvSpPr>
          <p:cNvPr id="13339" name="Text Box 45"/>
          <p:cNvSpPr txBox="1">
            <a:spLocks noChangeArrowheads="1"/>
          </p:cNvSpPr>
          <p:nvPr/>
        </p:nvSpPr>
        <p:spPr bwMode="auto">
          <a:xfrm>
            <a:off x="3276600" y="4129088"/>
            <a:ext cx="609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11</a:t>
            </a:r>
          </a:p>
        </p:txBody>
      </p:sp>
      <p:sp>
        <p:nvSpPr>
          <p:cNvPr id="13340" name="Text Box 46"/>
          <p:cNvSpPr txBox="1">
            <a:spLocks noChangeArrowheads="1"/>
          </p:cNvSpPr>
          <p:nvPr/>
        </p:nvSpPr>
        <p:spPr bwMode="auto">
          <a:xfrm>
            <a:off x="4343400" y="4129088"/>
            <a:ext cx="685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12</a:t>
            </a:r>
          </a:p>
        </p:txBody>
      </p:sp>
      <p:sp>
        <p:nvSpPr>
          <p:cNvPr id="13341" name="Text Box 47"/>
          <p:cNvSpPr txBox="1">
            <a:spLocks noChangeArrowheads="1"/>
          </p:cNvSpPr>
          <p:nvPr/>
        </p:nvSpPr>
        <p:spPr bwMode="auto">
          <a:xfrm>
            <a:off x="5638800" y="4129088"/>
            <a:ext cx="685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13</a:t>
            </a:r>
          </a:p>
        </p:txBody>
      </p:sp>
      <p:sp>
        <p:nvSpPr>
          <p:cNvPr id="13342" name="Text Box 48"/>
          <p:cNvSpPr txBox="1">
            <a:spLocks noChangeArrowheads="1"/>
          </p:cNvSpPr>
          <p:nvPr/>
        </p:nvSpPr>
        <p:spPr bwMode="auto">
          <a:xfrm>
            <a:off x="6934200" y="41148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14</a:t>
            </a:r>
          </a:p>
        </p:txBody>
      </p:sp>
      <p:sp>
        <p:nvSpPr>
          <p:cNvPr id="13343" name="Text Box 49"/>
          <p:cNvSpPr txBox="1">
            <a:spLocks noChangeArrowheads="1"/>
          </p:cNvSpPr>
          <p:nvPr/>
        </p:nvSpPr>
        <p:spPr bwMode="auto">
          <a:xfrm>
            <a:off x="7848600" y="6262688"/>
            <a:ext cx="685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17</a:t>
            </a:r>
          </a:p>
        </p:txBody>
      </p:sp>
      <p:pic>
        <p:nvPicPr>
          <p:cNvPr id="13344" name="Picture 51" descr="dr_slick_bobbin_threader_lg[1]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 contrast="18000"/>
          </a:blip>
          <a:srcRect/>
          <a:stretch>
            <a:fillRect/>
          </a:stretch>
        </p:blipFill>
        <p:spPr bwMode="auto">
          <a:xfrm>
            <a:off x="3276600" y="2743200"/>
            <a:ext cx="71278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5" name="Picture 53" descr="g2080781812[1]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2743200"/>
            <a:ext cx="13716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6" name="Picture 54" descr="thimble[1]"/>
          <p:cNvPicPr>
            <a:picLocks noChangeAspect="1" noChangeArrowheads="1"/>
          </p:cNvPicPr>
          <p:nvPr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5867400" y="1295400"/>
            <a:ext cx="3683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7" name="Picture 55" descr="d1-01000[1]"/>
          <p:cNvPicPr>
            <a:picLocks noChangeAspect="1" noChangeArrowheads="1"/>
          </p:cNvPicPr>
          <p:nvPr/>
        </p:nvPicPr>
        <p:blipFill>
          <a:blip r:embed="rId2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2501"/>
          <a:stretch>
            <a:fillRect/>
          </a:stretch>
        </p:blipFill>
        <p:spPr bwMode="auto">
          <a:xfrm>
            <a:off x="7815263" y="2667000"/>
            <a:ext cx="13287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48" name="Text Box 57"/>
          <p:cNvSpPr txBox="1">
            <a:spLocks noChangeArrowheads="1"/>
          </p:cNvSpPr>
          <p:nvPr/>
        </p:nvSpPr>
        <p:spPr bwMode="auto">
          <a:xfrm>
            <a:off x="1828800" y="5805488"/>
            <a:ext cx="685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16</a:t>
            </a:r>
          </a:p>
        </p:txBody>
      </p:sp>
      <p:sp>
        <p:nvSpPr>
          <p:cNvPr id="13349" name="Text Box 58"/>
          <p:cNvSpPr txBox="1">
            <a:spLocks noChangeArrowheads="1"/>
          </p:cNvSpPr>
          <p:nvPr/>
        </p:nvSpPr>
        <p:spPr bwMode="auto">
          <a:xfrm>
            <a:off x="152400" y="5805488"/>
            <a:ext cx="685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15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2916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815340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8" descr="mayaaaqz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30351">
            <a:off x="6088063" y="3633788"/>
            <a:ext cx="297180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1000" y="5980837"/>
            <a:ext cx="64008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99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Швейный цех</a:t>
            </a:r>
            <a:endParaRPr lang="ru-RU" sz="3600" b="1" cap="none" spc="0" dirty="0">
              <a:ln w="1905"/>
              <a:solidFill>
                <a:srgbClr val="99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Картинка 210 из 305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8600"/>
            <a:ext cx="8001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71575"/>
            <a:ext cx="16192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381000" y="2667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1</a:t>
            </a:r>
          </a:p>
        </p:txBody>
      </p:sp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332" r="-2924"/>
          <a:stretch>
            <a:fillRect/>
          </a:stretch>
        </p:blipFill>
        <p:spPr bwMode="auto">
          <a:xfrm>
            <a:off x="2133600" y="0"/>
            <a:ext cx="16764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10"/>
          <p:cNvSpPr txBox="1">
            <a:spLocks noChangeArrowheads="1"/>
          </p:cNvSpPr>
          <p:nvPr/>
        </p:nvSpPr>
        <p:spPr bwMode="auto">
          <a:xfrm>
            <a:off x="2590800" y="2743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2</a:t>
            </a:r>
          </a:p>
        </p:txBody>
      </p:sp>
      <p:pic>
        <p:nvPicPr>
          <p:cNvPr id="16390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533400"/>
            <a:ext cx="16287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12"/>
          <p:cNvSpPr txBox="1">
            <a:spLocks noChangeArrowheads="1"/>
          </p:cNvSpPr>
          <p:nvPr/>
        </p:nvSpPr>
        <p:spPr bwMode="auto">
          <a:xfrm>
            <a:off x="5410200" y="2743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3</a:t>
            </a:r>
          </a:p>
        </p:txBody>
      </p:sp>
      <p:sp>
        <p:nvSpPr>
          <p:cNvPr id="16392" name="Text Box 14"/>
          <p:cNvSpPr txBox="1">
            <a:spLocks noChangeArrowheads="1"/>
          </p:cNvSpPr>
          <p:nvPr/>
        </p:nvSpPr>
        <p:spPr bwMode="auto">
          <a:xfrm>
            <a:off x="7772400" y="2590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4</a:t>
            </a:r>
          </a:p>
        </p:txBody>
      </p:sp>
      <p:pic>
        <p:nvPicPr>
          <p:cNvPr id="16393" name="Picture 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381000"/>
            <a:ext cx="15430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Text Box 16"/>
          <p:cNvSpPr txBox="1">
            <a:spLocks noChangeArrowheads="1"/>
          </p:cNvSpPr>
          <p:nvPr/>
        </p:nvSpPr>
        <p:spPr bwMode="auto">
          <a:xfrm>
            <a:off x="457200" y="57912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5</a:t>
            </a:r>
          </a:p>
        </p:txBody>
      </p:sp>
      <p:pic>
        <p:nvPicPr>
          <p:cNvPr id="16395" name="Picture 17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3810000"/>
            <a:ext cx="1143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6" name="Text Box 18"/>
          <p:cNvSpPr txBox="1">
            <a:spLocks noChangeArrowheads="1"/>
          </p:cNvSpPr>
          <p:nvPr/>
        </p:nvSpPr>
        <p:spPr bwMode="auto">
          <a:xfrm>
            <a:off x="2438400" y="6248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6</a:t>
            </a:r>
          </a:p>
        </p:txBody>
      </p:sp>
      <p:sp>
        <p:nvSpPr>
          <p:cNvPr id="16397" name="Text Box 20"/>
          <p:cNvSpPr txBox="1">
            <a:spLocks noChangeArrowheads="1"/>
          </p:cNvSpPr>
          <p:nvPr/>
        </p:nvSpPr>
        <p:spPr bwMode="auto">
          <a:xfrm>
            <a:off x="5486400" y="62484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7</a:t>
            </a:r>
          </a:p>
        </p:txBody>
      </p:sp>
      <p:pic>
        <p:nvPicPr>
          <p:cNvPr id="16398" name="Picture 2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70" b="7843"/>
          <a:stretch>
            <a:fillRect/>
          </a:stretch>
        </p:blipFill>
        <p:spPr bwMode="auto">
          <a:xfrm>
            <a:off x="2286000" y="5067300"/>
            <a:ext cx="20574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2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3971925"/>
            <a:ext cx="13239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28" descr="biene-maja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6000" contrast="12000"/>
          </a:blip>
          <a:srcRect/>
          <a:stretch>
            <a:fillRect/>
          </a:stretch>
        </p:blipFill>
        <p:spPr bwMode="auto">
          <a:xfrm>
            <a:off x="6781800" y="3581400"/>
            <a:ext cx="19145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1" name="Text Box 30"/>
          <p:cNvSpPr txBox="1">
            <a:spLocks noChangeArrowheads="1"/>
          </p:cNvSpPr>
          <p:nvPr/>
        </p:nvSpPr>
        <p:spPr bwMode="auto">
          <a:xfrm>
            <a:off x="1676400" y="3429000"/>
            <a:ext cx="579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800000"/>
                </a:solidFill>
              </a:rPr>
              <a:t>Движения для здоровья!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6"/>
          <p:cNvSpPr txBox="1">
            <a:spLocks noChangeArrowheads="1"/>
          </p:cNvSpPr>
          <p:nvPr/>
        </p:nvSpPr>
        <p:spPr bwMode="auto">
          <a:xfrm>
            <a:off x="3048000" y="304800"/>
            <a:ext cx="5791200" cy="3178175"/>
          </a:xfrm>
          <a:prstGeom prst="rect">
            <a:avLst/>
          </a:prstGeom>
          <a:noFill/>
          <a:ln w="38100" cmpd="dbl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000" b="1" dirty="0">
                <a:solidFill>
                  <a:srgbClr val="CC0000"/>
                </a:solidFill>
              </a:rPr>
              <a:t>ИНСТРУКЦИЯ</a:t>
            </a:r>
          </a:p>
          <a:p>
            <a:pPr marL="342900" indent="-342900" algn="ctr">
              <a:spcBef>
                <a:spcPct val="50000"/>
              </a:spcBef>
            </a:pPr>
            <a:r>
              <a:rPr lang="ru-RU" sz="2000" b="1" dirty="0">
                <a:solidFill>
                  <a:srgbClr val="CC0000"/>
                </a:solidFill>
              </a:rPr>
              <a:t>ПО ОХРАНЕ ТРУДА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>
                <a:solidFill>
                  <a:srgbClr val="990000"/>
                </a:solidFill>
              </a:rPr>
              <a:t>Общие требования. Опасные факторы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>
                <a:solidFill>
                  <a:srgbClr val="990000"/>
                </a:solidFill>
              </a:rPr>
              <a:t>Действия перед началом работы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>
                <a:solidFill>
                  <a:srgbClr val="990000"/>
                </a:solidFill>
              </a:rPr>
              <a:t>Действия</a:t>
            </a:r>
            <a:r>
              <a:rPr lang="ru-RU" sz="2000" dirty="0"/>
              <a:t> </a:t>
            </a:r>
            <a:r>
              <a:rPr lang="ru-RU" sz="2000" b="1" dirty="0">
                <a:solidFill>
                  <a:srgbClr val="990000"/>
                </a:solidFill>
              </a:rPr>
              <a:t>во время работы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>
                <a:solidFill>
                  <a:srgbClr val="990000"/>
                </a:solidFill>
              </a:rPr>
              <a:t>Действия</a:t>
            </a:r>
            <a:r>
              <a:rPr lang="ru-RU" sz="2000" dirty="0"/>
              <a:t> </a:t>
            </a:r>
            <a:r>
              <a:rPr lang="ru-RU" sz="2000" b="1" dirty="0">
                <a:solidFill>
                  <a:srgbClr val="990000"/>
                </a:solidFill>
              </a:rPr>
              <a:t>в аварийных ситуациях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dirty="0">
                <a:solidFill>
                  <a:srgbClr val="990000"/>
                </a:solidFill>
              </a:rPr>
              <a:t>Действия</a:t>
            </a:r>
            <a:r>
              <a:rPr lang="ru-RU" dirty="0"/>
              <a:t> </a:t>
            </a:r>
            <a:r>
              <a:rPr lang="ru-RU" sz="2000" b="1" dirty="0">
                <a:solidFill>
                  <a:srgbClr val="990000"/>
                </a:solidFill>
              </a:rPr>
              <a:t>по окончании работы</a:t>
            </a:r>
          </a:p>
        </p:txBody>
      </p:sp>
      <p:pic>
        <p:nvPicPr>
          <p:cNvPr id="17411" name="Picture 11" descr="Картинка 136 из 305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52400"/>
            <a:ext cx="270351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3" descr="11122009_2_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DDE3E3"/>
              </a:clrFrom>
              <a:clrTo>
                <a:srgbClr val="DDE3E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86200"/>
            <a:ext cx="2209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14"/>
          <p:cNvSpPr txBox="1">
            <a:spLocks noChangeArrowheads="1"/>
          </p:cNvSpPr>
          <p:nvPr/>
        </p:nvSpPr>
        <p:spPr bwMode="auto">
          <a:xfrm>
            <a:off x="2057400" y="4041775"/>
            <a:ext cx="7086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dirty="0">
                <a:solidFill>
                  <a:srgbClr val="CC0000"/>
                </a:solidFill>
              </a:rPr>
              <a:t>Инструкция по пожарной безопасности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ru-RU" sz="2400" b="1" dirty="0">
                <a:solidFill>
                  <a:srgbClr val="CC0000"/>
                </a:solidFill>
              </a:rPr>
              <a:t>Инструкция при работе с тканью (иголками, булавками, швейной машиной)</a:t>
            </a:r>
          </a:p>
          <a:p>
            <a:pPr marL="342900" indent="-342900"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3.  Инструкция при работе с электрическим утюгом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6"/>
          <p:cNvSpPr txBox="1">
            <a:spLocks noChangeArrowheads="1"/>
          </p:cNvSpPr>
          <p:nvPr/>
        </p:nvSpPr>
        <p:spPr bwMode="auto">
          <a:xfrm>
            <a:off x="381000" y="914400"/>
            <a:ext cx="8610600" cy="52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u="sng" dirty="0">
                <a:solidFill>
                  <a:srgbClr val="CC0000"/>
                </a:solidFill>
              </a:rPr>
              <a:t>Общие требования: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Мастерская должна содержаться в чистоте.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Эвакуационные проходы не загромождать предметами.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Учащиеся должны знать план эвакуации из здания.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По окончании занятия убрать рабочие места, обесточить электросеть.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ru-RU" b="1" u="sng" dirty="0">
                <a:solidFill>
                  <a:srgbClr val="CC0000"/>
                </a:solidFill>
              </a:rPr>
              <a:t>Запрещается: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Хранить в здании легковоспламеняющиеся жидкости и материалы.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Оставлять без присмотра включенные в сеть электроприборы.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3"/>
            </a:pPr>
            <a:r>
              <a:rPr lang="ru-RU" b="1" u="sng" dirty="0">
                <a:solidFill>
                  <a:srgbClr val="CC0000"/>
                </a:solidFill>
              </a:rPr>
              <a:t>Действия при возникновении пожара</a:t>
            </a:r>
            <a:r>
              <a:rPr lang="ru-RU" b="1" dirty="0">
                <a:solidFill>
                  <a:srgbClr val="CC0000"/>
                </a:solidFill>
              </a:rPr>
              <a:t>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Сообщить о пожаре по телефону </a:t>
            </a:r>
            <a:r>
              <a:rPr lang="ru-RU" sz="2000" b="1" dirty="0"/>
              <a:t>01 </a:t>
            </a:r>
            <a:r>
              <a:rPr lang="ru-RU" b="1" dirty="0"/>
              <a:t>в пожарную часть.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Немедленно оповестить людей о пожаре.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Эвакуироваться согласно плану эвакуации из здания.</a:t>
            </a:r>
          </a:p>
        </p:txBody>
      </p:sp>
      <p:pic>
        <p:nvPicPr>
          <p:cNvPr id="18435" name="Picture 14" descr="1259352978_pogarniy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9FD"/>
              </a:clrFrom>
              <a:clrTo>
                <a:srgbClr val="FFF9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0"/>
            <a:ext cx="228600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15"/>
          <p:cNvSpPr txBox="1">
            <a:spLocks noChangeArrowheads="1"/>
          </p:cNvSpPr>
          <p:nvPr/>
        </p:nvSpPr>
        <p:spPr bwMode="auto">
          <a:xfrm>
            <a:off x="304800" y="2286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Инструкция по пожарной безопасности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457200" y="990600"/>
            <a:ext cx="35052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u="sng" dirty="0">
                <a:solidFill>
                  <a:srgbClr val="800000"/>
                </a:solidFill>
              </a:rPr>
              <a:t>Общие требования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66"/>
                </a:solidFill>
              </a:rPr>
              <a:t>1 - ...содержаться...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66"/>
                </a:solidFill>
              </a:rPr>
              <a:t>2 - ...не загромождать...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66"/>
                </a:solidFill>
              </a:rPr>
              <a:t>3 - ...должны знать...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66"/>
                </a:solidFill>
              </a:rPr>
              <a:t>4 - ...убрать, обесточить...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4267200" y="990600"/>
            <a:ext cx="4495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u="sng" dirty="0">
                <a:solidFill>
                  <a:srgbClr val="800000"/>
                </a:solidFill>
              </a:rPr>
              <a:t>Запрещается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66"/>
                </a:solidFill>
              </a:rPr>
              <a:t>1 - ...хранить...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66"/>
                </a:solidFill>
              </a:rPr>
              <a:t>2 - ... оставлять без присмотра...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905000" y="411480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1752600" y="3429000"/>
            <a:ext cx="54102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u="sng" dirty="0">
                <a:solidFill>
                  <a:srgbClr val="800000"/>
                </a:solidFill>
              </a:rPr>
              <a:t>Действия при возникновении пожара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66"/>
                </a:solidFill>
              </a:rPr>
              <a:t>1 - сообщить...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66"/>
                </a:solidFill>
              </a:rPr>
              <a:t>2 - оповестить...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66"/>
                </a:solidFill>
              </a:rPr>
              <a:t>3 – эвакуироваться...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304800" y="304800"/>
            <a:ext cx="883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CC0000"/>
                </a:solidFill>
              </a:rPr>
              <a:t>Повтори правила, используя слова-подсказки</a:t>
            </a:r>
          </a:p>
        </p:txBody>
      </p:sp>
      <p:sp>
        <p:nvSpPr>
          <p:cNvPr id="19463" name="Rectangle 10"/>
          <p:cNvSpPr>
            <a:spLocks noChangeArrowheads="1"/>
          </p:cNvSpPr>
          <p:nvPr/>
        </p:nvSpPr>
        <p:spPr bwMode="auto">
          <a:xfrm>
            <a:off x="0" y="5459413"/>
            <a:ext cx="72390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88872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ПРАВИЛА ТЫ ЭТИ ЗНАЙ,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В ЖИЗНИ СТРОГО ВЫПОЛНЯЙ!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9464" name="Picture 11" descr="mayaaaqz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4210050"/>
            <a:ext cx="2819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ChangeArrowheads="1"/>
          </p:cNvSpPr>
          <p:nvPr/>
        </p:nvSpPr>
        <p:spPr bwMode="auto">
          <a:xfrm>
            <a:off x="304800" y="1219200"/>
            <a:ext cx="7699375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88872" anchor="ctr">
            <a:spAutoFit/>
          </a:bodyPr>
          <a:lstStyle/>
          <a:p>
            <a:r>
              <a:rPr lang="ru-RU" sz="2400" b="1" dirty="0">
                <a:solidFill>
                  <a:srgbClr val="A50021"/>
                </a:solidFill>
              </a:rPr>
              <a:t>Если же стряслась беда,</a:t>
            </a:r>
          </a:p>
          <a:p>
            <a:r>
              <a:rPr lang="ru-RU" sz="2400" b="1" dirty="0">
                <a:solidFill>
                  <a:srgbClr val="A50021"/>
                </a:solidFill>
              </a:rPr>
              <a:t>Что тогда Вам делать?</a:t>
            </a:r>
          </a:p>
          <a:p>
            <a:r>
              <a:rPr lang="ru-RU" sz="2400" b="1" dirty="0">
                <a:solidFill>
                  <a:srgbClr val="A50021"/>
                </a:solidFill>
              </a:rPr>
              <a:t>Не теряться никогда, действовать умело:</a:t>
            </a:r>
          </a:p>
          <a:p>
            <a:r>
              <a:rPr lang="ru-RU" sz="2400" b="1" dirty="0">
                <a:solidFill>
                  <a:srgbClr val="A50021"/>
                </a:solidFill>
              </a:rPr>
              <a:t>Нужно мужество найти к телефону подойти,</a:t>
            </a:r>
          </a:p>
          <a:p>
            <a:r>
              <a:rPr lang="ru-RU" sz="2400" b="1" dirty="0">
                <a:solidFill>
                  <a:srgbClr val="A50021"/>
                </a:solidFill>
              </a:rPr>
              <a:t>Смело трубку в руки взять, 01 суметь набрать.</a:t>
            </a:r>
          </a:p>
          <a:p>
            <a:r>
              <a:rPr lang="ru-RU" sz="2400" b="1" dirty="0">
                <a:solidFill>
                  <a:srgbClr val="A50021"/>
                </a:solidFill>
              </a:rPr>
              <a:t>И назвать ещё потом город, улицу и дом.</a:t>
            </a:r>
          </a:p>
          <a:p>
            <a:r>
              <a:rPr lang="ru-RU" sz="2400" b="1" dirty="0">
                <a:solidFill>
                  <a:srgbClr val="A50021"/>
                </a:solidFill>
              </a:rPr>
              <a:t>И квартиру, где живете, и с каким она замком.</a:t>
            </a:r>
          </a:p>
          <a:p>
            <a:r>
              <a:rPr lang="ru-RU" sz="2400" b="1" dirty="0">
                <a:solidFill>
                  <a:srgbClr val="A50021"/>
                </a:solidFill>
              </a:rPr>
              <a:t>И ещё сказать: «Даю Вам фамилию свою.</a:t>
            </a:r>
          </a:p>
          <a:p>
            <a:r>
              <a:rPr lang="ru-RU" sz="2400" b="1" dirty="0">
                <a:solidFill>
                  <a:srgbClr val="A50021"/>
                </a:solidFill>
              </a:rPr>
              <a:t>Так же номер телефона, у которого стою»</a:t>
            </a:r>
          </a:p>
          <a:p>
            <a:r>
              <a:rPr lang="ru-RU" sz="2400" b="1" dirty="0">
                <a:solidFill>
                  <a:srgbClr val="A50021"/>
                </a:solidFill>
              </a:rPr>
              <a:t>Ну, а дальше – не орите – в руки Вы себя берите.</a:t>
            </a:r>
          </a:p>
          <a:p>
            <a:r>
              <a:rPr lang="ru-RU" sz="2400" b="1" dirty="0">
                <a:solidFill>
                  <a:srgbClr val="A50021"/>
                </a:solidFill>
              </a:rPr>
              <a:t>Действуйте по правилам, слаженно и грамотно!</a:t>
            </a:r>
          </a:p>
          <a:p>
            <a:pPr eaLnBrk="0" hangingPunct="0"/>
            <a:endParaRPr lang="ru-RU" sz="2000" dirty="0">
              <a:solidFill>
                <a:srgbClr val="A50021"/>
              </a:solidFill>
            </a:endParaRPr>
          </a:p>
        </p:txBody>
      </p:sp>
      <p:sp>
        <p:nvSpPr>
          <p:cNvPr id="20483" name="Text Box 8"/>
          <p:cNvSpPr txBox="1">
            <a:spLocks noChangeArrowheads="1"/>
          </p:cNvSpPr>
          <p:nvPr/>
        </p:nvSpPr>
        <p:spPr bwMode="auto">
          <a:xfrm>
            <a:off x="1143000" y="228600"/>
            <a:ext cx="533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CC0000"/>
                </a:solidFill>
              </a:rPr>
              <a:t>ЗАПОМНИ !</a:t>
            </a:r>
          </a:p>
        </p:txBody>
      </p:sp>
      <p:pic>
        <p:nvPicPr>
          <p:cNvPr id="20484" name="Picture 7" descr="Flames_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4927600"/>
            <a:ext cx="19812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0" descr="poj-bez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0"/>
            <a:ext cx="25146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rush1"/>
          <p:cNvPicPr>
            <a:picLocks noChangeAspect="1" noChangeArrowheads="1"/>
          </p:cNvPicPr>
          <p:nvPr/>
        </p:nvPicPr>
        <p:blipFill>
          <a:blip r:embed="rId3" cstate="email">
            <a:lum contrast="12000"/>
          </a:blip>
          <a:srcRect/>
          <a:stretch>
            <a:fillRect/>
          </a:stretch>
        </p:blipFill>
        <p:spPr bwMode="auto">
          <a:xfrm>
            <a:off x="5638800" y="0"/>
            <a:ext cx="3505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9"/>
          <p:cNvSpPr>
            <a:spLocks noChangeArrowheads="1"/>
          </p:cNvSpPr>
          <p:nvPr/>
        </p:nvSpPr>
        <p:spPr bwMode="auto">
          <a:xfrm>
            <a:off x="165100" y="4953000"/>
            <a:ext cx="51673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 dirty="0">
                <a:solidFill>
                  <a:srgbClr val="800000"/>
                </a:solidFill>
              </a:rPr>
              <a:t>Фантазии полёт и рук творенье </a:t>
            </a:r>
            <a:br>
              <a:rPr lang="ru-RU" sz="2000" b="1" dirty="0">
                <a:solidFill>
                  <a:srgbClr val="800000"/>
                </a:solidFill>
              </a:rPr>
            </a:br>
            <a:r>
              <a:rPr lang="ru-RU" sz="2000" b="1" dirty="0">
                <a:solidFill>
                  <a:srgbClr val="800000"/>
                </a:solidFill>
              </a:rPr>
              <a:t>С восторгом я держу в своих руках... </a:t>
            </a:r>
            <a:br>
              <a:rPr lang="ru-RU" sz="2000" b="1" dirty="0">
                <a:solidFill>
                  <a:srgbClr val="800000"/>
                </a:solidFill>
              </a:rPr>
            </a:br>
            <a:r>
              <a:rPr lang="ru-RU" sz="2000" b="1" dirty="0">
                <a:solidFill>
                  <a:srgbClr val="800000"/>
                </a:solidFill>
              </a:rPr>
              <a:t>Не знает, к счастью, красота старенья, </a:t>
            </a:r>
            <a:br>
              <a:rPr lang="ru-RU" sz="2000" b="1" dirty="0">
                <a:solidFill>
                  <a:srgbClr val="800000"/>
                </a:solidFill>
              </a:rPr>
            </a:br>
            <a:r>
              <a:rPr lang="ru-RU" sz="2000" b="1" dirty="0">
                <a:solidFill>
                  <a:srgbClr val="800000"/>
                </a:solidFill>
              </a:rPr>
              <a:t>Любовь к прекрасному живёт в веках. </a:t>
            </a:r>
          </a:p>
        </p:txBody>
      </p:sp>
      <p:pic>
        <p:nvPicPr>
          <p:cNvPr id="3076" name="Picture 12" descr="Картинка 74 из 21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52400"/>
            <a:ext cx="376713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6"/>
          <p:cNvSpPr txBox="1">
            <a:spLocks noChangeArrowheads="1"/>
          </p:cNvSpPr>
          <p:nvPr/>
        </p:nvSpPr>
        <p:spPr bwMode="auto">
          <a:xfrm>
            <a:off x="76200" y="533400"/>
            <a:ext cx="8991600" cy="6027738"/>
          </a:xfrm>
          <a:prstGeom prst="rect">
            <a:avLst/>
          </a:prstGeom>
          <a:noFill/>
          <a:ln w="38100" cmpd="dbl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u="sng" dirty="0">
                <a:solidFill>
                  <a:srgbClr val="CC0000"/>
                </a:solidFill>
              </a:rPr>
              <a:t>Общие требования.</a:t>
            </a:r>
            <a:r>
              <a:rPr lang="ru-RU" dirty="0">
                <a:solidFill>
                  <a:srgbClr val="CC0000"/>
                </a:solidFill>
              </a:rPr>
              <a:t> </a:t>
            </a:r>
            <a:r>
              <a:rPr lang="ru-RU" sz="1600" b="1" u="sng" dirty="0">
                <a:solidFill>
                  <a:srgbClr val="CC0000"/>
                </a:solidFill>
              </a:rPr>
              <a:t>Опасные факторы: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уколы пальцев рук.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 dirty="0">
                <a:solidFill>
                  <a:srgbClr val="CC0000"/>
                </a:solidFill>
              </a:rPr>
              <a:t>2.</a:t>
            </a:r>
            <a:r>
              <a:rPr lang="ru-RU" sz="1600" b="1" dirty="0">
                <a:solidFill>
                  <a:srgbClr val="990000"/>
                </a:solidFill>
              </a:rPr>
              <a:t> </a:t>
            </a:r>
            <a:r>
              <a:rPr lang="ru-RU" sz="1600" b="1" u="sng" dirty="0">
                <a:solidFill>
                  <a:srgbClr val="CC0000"/>
                </a:solidFill>
              </a:rPr>
              <a:t>Перед началом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проверить качество игл, отсутствие ржавых и погнутых;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пересчитать количество игл.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 dirty="0">
                <a:solidFill>
                  <a:srgbClr val="CC0000"/>
                </a:solidFill>
              </a:rPr>
              <a:t>3.</a:t>
            </a:r>
            <a:r>
              <a:rPr lang="ru-RU" sz="1600" b="1" dirty="0">
                <a:solidFill>
                  <a:srgbClr val="990000"/>
                </a:solidFill>
              </a:rPr>
              <a:t> </a:t>
            </a:r>
            <a:r>
              <a:rPr lang="ru-RU" sz="1600" b="1" u="sng" dirty="0">
                <a:solidFill>
                  <a:srgbClr val="CC0000"/>
                </a:solidFill>
              </a:rPr>
              <a:t>Во время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хранить иголки и булавки в определенном месте, не оставлять на рабочем столе;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шить иголками только с наперстком;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выкройки и ткани прикреплять острыми концами булавок в направлении от себя.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 dirty="0">
                <a:solidFill>
                  <a:srgbClr val="CC0000"/>
                </a:solidFill>
              </a:rPr>
              <a:t>4.</a:t>
            </a:r>
            <a:r>
              <a:rPr lang="ru-RU" sz="1600" b="1" dirty="0">
                <a:solidFill>
                  <a:srgbClr val="990000"/>
                </a:solidFill>
              </a:rPr>
              <a:t> </a:t>
            </a:r>
            <a:r>
              <a:rPr lang="ru-RU" sz="1600" b="1" u="sng" dirty="0">
                <a:solidFill>
                  <a:srgbClr val="CC0000"/>
                </a:solidFill>
              </a:rPr>
              <a:t>В аварийных ситуациях: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в случае поломки иглы или булавки обломки не бросать на пол, собрать все части и выбросить в урну;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при получении травмы, работу прекратить и сообщить об этом учителю.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 dirty="0">
                <a:solidFill>
                  <a:srgbClr val="CC0000"/>
                </a:solidFill>
              </a:rPr>
              <a:t>5. </a:t>
            </a:r>
            <a:r>
              <a:rPr lang="ru-RU" sz="1600" b="1" u="sng" dirty="0">
                <a:solidFill>
                  <a:srgbClr val="CC0000"/>
                </a:solidFill>
              </a:rPr>
              <a:t>По окончании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пересчитать количество игл, при отсутствии недостающих, обязательно постараться их найти;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убрать иголки и булавки в специально отведенное место.</a:t>
            </a:r>
          </a:p>
        </p:txBody>
      </p:sp>
      <p:pic>
        <p:nvPicPr>
          <p:cNvPr id="21507" name="Picture 7" descr="Картинка 2 из 171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685800"/>
            <a:ext cx="175260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15"/>
          <p:cNvSpPr txBox="1">
            <a:spLocks noChangeArrowheads="1"/>
          </p:cNvSpPr>
          <p:nvPr/>
        </p:nvSpPr>
        <p:spPr bwMode="auto">
          <a:xfrm>
            <a:off x="228600" y="76200"/>
            <a:ext cx="868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CC0000"/>
                </a:solidFill>
              </a:rPr>
              <a:t>Инструкция по охране труда при работе с иголками, булавками</a:t>
            </a:r>
          </a:p>
        </p:txBody>
      </p:sp>
      <p:pic>
        <p:nvPicPr>
          <p:cNvPr id="21509" name="Picture 17" descr="te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23163" y="609600"/>
            <a:ext cx="13620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4495800" y="1143000"/>
            <a:ext cx="2514600" cy="434975"/>
          </a:xfrm>
          <a:prstGeom prst="rect">
            <a:avLst/>
          </a:prstGeom>
          <a:noFill/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0066"/>
                </a:solidFill>
              </a:rPr>
              <a:t>Найди пару !</a:t>
            </a:r>
          </a:p>
        </p:txBody>
      </p:sp>
      <p:pic>
        <p:nvPicPr>
          <p:cNvPr id="22531" name="Picture 5" descr="mayaaaqz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6263" y="0"/>
            <a:ext cx="221773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AutoShape 21"/>
          <p:cNvSpPr>
            <a:spLocks noChangeArrowheads="1"/>
          </p:cNvSpPr>
          <p:nvPr/>
        </p:nvSpPr>
        <p:spPr bwMode="auto">
          <a:xfrm>
            <a:off x="6248400" y="1905000"/>
            <a:ext cx="1600200" cy="1524000"/>
          </a:xfrm>
          <a:prstGeom prst="octagon">
            <a:avLst>
              <a:gd name="adj" fmla="val 29287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AutoShape 22"/>
          <p:cNvSpPr>
            <a:spLocks noChangeArrowheads="1"/>
          </p:cNvSpPr>
          <p:nvPr/>
        </p:nvSpPr>
        <p:spPr bwMode="auto">
          <a:xfrm>
            <a:off x="4648200" y="2514600"/>
            <a:ext cx="1600200" cy="1524000"/>
          </a:xfrm>
          <a:prstGeom prst="octagon">
            <a:avLst>
              <a:gd name="adj" fmla="val 29287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AutoShape 23"/>
          <p:cNvSpPr>
            <a:spLocks noChangeArrowheads="1"/>
          </p:cNvSpPr>
          <p:nvPr/>
        </p:nvSpPr>
        <p:spPr bwMode="auto">
          <a:xfrm>
            <a:off x="6934200" y="3429000"/>
            <a:ext cx="1600200" cy="1524000"/>
          </a:xfrm>
          <a:prstGeom prst="octagon">
            <a:avLst>
              <a:gd name="adj" fmla="val 29287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5" name="AutoShape 24"/>
          <p:cNvSpPr>
            <a:spLocks noChangeArrowheads="1"/>
          </p:cNvSpPr>
          <p:nvPr/>
        </p:nvSpPr>
        <p:spPr bwMode="auto">
          <a:xfrm>
            <a:off x="5334000" y="4038600"/>
            <a:ext cx="1600200" cy="1524000"/>
          </a:xfrm>
          <a:prstGeom prst="octagon">
            <a:avLst>
              <a:gd name="adj" fmla="val 29287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AutoShape 25"/>
          <p:cNvSpPr>
            <a:spLocks noChangeArrowheads="1"/>
          </p:cNvSpPr>
          <p:nvPr/>
        </p:nvSpPr>
        <p:spPr bwMode="auto">
          <a:xfrm>
            <a:off x="3733800" y="3810000"/>
            <a:ext cx="1600200" cy="1524000"/>
          </a:xfrm>
          <a:prstGeom prst="octagon">
            <a:avLst>
              <a:gd name="adj" fmla="val 29287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AutoShape 26"/>
          <p:cNvSpPr>
            <a:spLocks noChangeArrowheads="1"/>
          </p:cNvSpPr>
          <p:nvPr/>
        </p:nvSpPr>
        <p:spPr bwMode="auto">
          <a:xfrm>
            <a:off x="990600" y="3657600"/>
            <a:ext cx="1600200" cy="1524000"/>
          </a:xfrm>
          <a:prstGeom prst="octagon">
            <a:avLst>
              <a:gd name="adj" fmla="val 29287"/>
            </a:avLst>
          </a:prstGeom>
          <a:solidFill>
            <a:srgbClr val="FFFF66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AutoShape 27"/>
          <p:cNvSpPr>
            <a:spLocks noChangeArrowheads="1"/>
          </p:cNvSpPr>
          <p:nvPr/>
        </p:nvSpPr>
        <p:spPr bwMode="auto">
          <a:xfrm>
            <a:off x="1676400" y="2133600"/>
            <a:ext cx="1600200" cy="1524000"/>
          </a:xfrm>
          <a:prstGeom prst="octagon">
            <a:avLst>
              <a:gd name="adj" fmla="val 29287"/>
            </a:avLst>
          </a:prstGeom>
          <a:solidFill>
            <a:srgbClr val="FFFF66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9" name="AutoShape 28"/>
          <p:cNvSpPr>
            <a:spLocks noChangeArrowheads="1"/>
          </p:cNvSpPr>
          <p:nvPr/>
        </p:nvSpPr>
        <p:spPr bwMode="auto">
          <a:xfrm>
            <a:off x="762000" y="838200"/>
            <a:ext cx="1600200" cy="1524000"/>
          </a:xfrm>
          <a:prstGeom prst="octagon">
            <a:avLst>
              <a:gd name="adj" fmla="val 29287"/>
            </a:avLst>
          </a:prstGeom>
          <a:solidFill>
            <a:srgbClr val="FFFF66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0" name="AutoShape 29"/>
          <p:cNvSpPr>
            <a:spLocks noChangeArrowheads="1"/>
          </p:cNvSpPr>
          <p:nvPr/>
        </p:nvSpPr>
        <p:spPr bwMode="auto">
          <a:xfrm>
            <a:off x="76200" y="2362200"/>
            <a:ext cx="1600200" cy="1524000"/>
          </a:xfrm>
          <a:prstGeom prst="octagon">
            <a:avLst>
              <a:gd name="adj" fmla="val 29287"/>
            </a:avLst>
          </a:prstGeom>
          <a:solidFill>
            <a:srgbClr val="FFFF66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1" name="AutoShape 30"/>
          <p:cNvSpPr>
            <a:spLocks noChangeArrowheads="1"/>
          </p:cNvSpPr>
          <p:nvPr/>
        </p:nvSpPr>
        <p:spPr bwMode="auto">
          <a:xfrm>
            <a:off x="2362200" y="609600"/>
            <a:ext cx="1600200" cy="1524000"/>
          </a:xfrm>
          <a:prstGeom prst="octagon">
            <a:avLst>
              <a:gd name="adj" fmla="val 29287"/>
            </a:avLst>
          </a:prstGeom>
          <a:solidFill>
            <a:srgbClr val="FFFF66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2" name="Text Box 17"/>
          <p:cNvSpPr txBox="1">
            <a:spLocks noChangeArrowheads="1"/>
          </p:cNvSpPr>
          <p:nvPr/>
        </p:nvSpPr>
        <p:spPr bwMode="auto">
          <a:xfrm>
            <a:off x="762000" y="12954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Опасные факторы</a:t>
            </a:r>
          </a:p>
        </p:txBody>
      </p:sp>
      <p:sp>
        <p:nvSpPr>
          <p:cNvPr id="22543" name="Text Box 18"/>
          <p:cNvSpPr txBox="1">
            <a:spLocks noChangeArrowheads="1"/>
          </p:cNvSpPr>
          <p:nvPr/>
        </p:nvSpPr>
        <p:spPr bwMode="auto">
          <a:xfrm>
            <a:off x="2286000" y="1066800"/>
            <a:ext cx="160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Перед работой</a:t>
            </a:r>
          </a:p>
        </p:txBody>
      </p:sp>
      <p:sp>
        <p:nvSpPr>
          <p:cNvPr id="22544" name="Text Box 14"/>
          <p:cNvSpPr txBox="1">
            <a:spLocks noChangeArrowheads="1"/>
          </p:cNvSpPr>
          <p:nvPr/>
        </p:nvSpPr>
        <p:spPr bwMode="auto">
          <a:xfrm>
            <a:off x="1752600" y="26670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Во время работы</a:t>
            </a:r>
          </a:p>
        </p:txBody>
      </p:sp>
      <p:sp>
        <p:nvSpPr>
          <p:cNvPr id="22545" name="Text Box 15"/>
          <p:cNvSpPr txBox="1">
            <a:spLocks noChangeArrowheads="1"/>
          </p:cNvSpPr>
          <p:nvPr/>
        </p:nvSpPr>
        <p:spPr bwMode="auto">
          <a:xfrm>
            <a:off x="76200" y="2895600"/>
            <a:ext cx="167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В аварийной ситуации</a:t>
            </a:r>
          </a:p>
        </p:txBody>
      </p:sp>
      <p:sp>
        <p:nvSpPr>
          <p:cNvPr id="22546" name="Text Box 16"/>
          <p:cNvSpPr txBox="1">
            <a:spLocks noChangeArrowheads="1"/>
          </p:cNvSpPr>
          <p:nvPr/>
        </p:nvSpPr>
        <p:spPr bwMode="auto">
          <a:xfrm>
            <a:off x="838200" y="42672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По окончании работы</a:t>
            </a:r>
          </a:p>
        </p:txBody>
      </p:sp>
      <p:sp>
        <p:nvSpPr>
          <p:cNvPr id="22547" name="Text Box 31"/>
          <p:cNvSpPr txBox="1">
            <a:spLocks noChangeArrowheads="1"/>
          </p:cNvSpPr>
          <p:nvPr/>
        </p:nvSpPr>
        <p:spPr bwMode="auto">
          <a:xfrm>
            <a:off x="4572000" y="29718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Работать с наперстком</a:t>
            </a:r>
          </a:p>
        </p:txBody>
      </p:sp>
      <p:sp>
        <p:nvSpPr>
          <p:cNvPr id="22548" name="Text Box 32"/>
          <p:cNvSpPr txBox="1">
            <a:spLocks noChangeArrowheads="1"/>
          </p:cNvSpPr>
          <p:nvPr/>
        </p:nvSpPr>
        <p:spPr bwMode="auto">
          <a:xfrm>
            <a:off x="5410200" y="44958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Уколы пальцев</a:t>
            </a:r>
          </a:p>
        </p:txBody>
      </p:sp>
      <p:sp>
        <p:nvSpPr>
          <p:cNvPr id="22549" name="Text Box 33"/>
          <p:cNvSpPr txBox="1">
            <a:spLocks noChangeArrowheads="1"/>
          </p:cNvSpPr>
          <p:nvPr/>
        </p:nvSpPr>
        <p:spPr bwMode="auto">
          <a:xfrm>
            <a:off x="6934200" y="3733800"/>
            <a:ext cx="1600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Проверить качество игл</a:t>
            </a:r>
          </a:p>
        </p:txBody>
      </p:sp>
      <p:sp>
        <p:nvSpPr>
          <p:cNvPr id="22550" name="Text Box 34"/>
          <p:cNvSpPr txBox="1">
            <a:spLocks noChangeArrowheads="1"/>
          </p:cNvSpPr>
          <p:nvPr/>
        </p:nvSpPr>
        <p:spPr bwMode="auto">
          <a:xfrm>
            <a:off x="6248400" y="2209800"/>
            <a:ext cx="152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Сосчитать и убрать иглы</a:t>
            </a:r>
          </a:p>
        </p:txBody>
      </p:sp>
      <p:sp>
        <p:nvSpPr>
          <p:cNvPr id="22551" name="Text Box 35"/>
          <p:cNvSpPr txBox="1">
            <a:spLocks noChangeArrowheads="1"/>
          </p:cNvSpPr>
          <p:nvPr/>
        </p:nvSpPr>
        <p:spPr bwMode="auto">
          <a:xfrm>
            <a:off x="3657600" y="4191000"/>
            <a:ext cx="1676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Сломанную иглу не бросать</a:t>
            </a:r>
          </a:p>
        </p:txBody>
      </p:sp>
      <p:sp>
        <p:nvSpPr>
          <p:cNvPr id="22552" name="Text Box 36"/>
          <p:cNvSpPr txBox="1">
            <a:spLocks noChangeArrowheads="1"/>
          </p:cNvSpPr>
          <p:nvPr/>
        </p:nvSpPr>
        <p:spPr bwMode="auto">
          <a:xfrm>
            <a:off x="1371600" y="838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1</a:t>
            </a:r>
          </a:p>
        </p:txBody>
      </p:sp>
      <p:sp>
        <p:nvSpPr>
          <p:cNvPr id="22553" name="Text Box 37"/>
          <p:cNvSpPr txBox="1">
            <a:spLocks noChangeArrowheads="1"/>
          </p:cNvSpPr>
          <p:nvPr/>
        </p:nvSpPr>
        <p:spPr bwMode="auto">
          <a:xfrm>
            <a:off x="5181600" y="25908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</a:rPr>
              <a:t>1</a:t>
            </a:r>
          </a:p>
        </p:txBody>
      </p:sp>
      <p:sp>
        <p:nvSpPr>
          <p:cNvPr id="22554" name="Text Box 38"/>
          <p:cNvSpPr txBox="1">
            <a:spLocks noChangeArrowheads="1"/>
          </p:cNvSpPr>
          <p:nvPr/>
        </p:nvSpPr>
        <p:spPr bwMode="auto">
          <a:xfrm>
            <a:off x="2286000" y="22098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2</a:t>
            </a:r>
          </a:p>
        </p:txBody>
      </p:sp>
      <p:sp>
        <p:nvSpPr>
          <p:cNvPr id="22555" name="Text Box 39"/>
          <p:cNvSpPr txBox="1">
            <a:spLocks noChangeArrowheads="1"/>
          </p:cNvSpPr>
          <p:nvPr/>
        </p:nvSpPr>
        <p:spPr bwMode="auto">
          <a:xfrm>
            <a:off x="5943600" y="41148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</a:rPr>
              <a:t>2</a:t>
            </a:r>
          </a:p>
        </p:txBody>
      </p:sp>
      <p:sp>
        <p:nvSpPr>
          <p:cNvPr id="22556" name="Text Box 40"/>
          <p:cNvSpPr txBox="1">
            <a:spLocks noChangeArrowheads="1"/>
          </p:cNvSpPr>
          <p:nvPr/>
        </p:nvSpPr>
        <p:spPr bwMode="auto">
          <a:xfrm>
            <a:off x="2971800" y="6858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3</a:t>
            </a:r>
          </a:p>
        </p:txBody>
      </p:sp>
      <p:sp>
        <p:nvSpPr>
          <p:cNvPr id="22557" name="Text Box 41"/>
          <p:cNvSpPr txBox="1">
            <a:spLocks noChangeArrowheads="1"/>
          </p:cNvSpPr>
          <p:nvPr/>
        </p:nvSpPr>
        <p:spPr bwMode="auto">
          <a:xfrm>
            <a:off x="6858000" y="1981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</a:rPr>
              <a:t>3</a:t>
            </a:r>
          </a:p>
        </p:txBody>
      </p:sp>
      <p:sp>
        <p:nvSpPr>
          <p:cNvPr id="22558" name="Text Box 42"/>
          <p:cNvSpPr txBox="1">
            <a:spLocks noChangeArrowheads="1"/>
          </p:cNvSpPr>
          <p:nvPr/>
        </p:nvSpPr>
        <p:spPr bwMode="auto">
          <a:xfrm>
            <a:off x="1524000" y="37338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4</a:t>
            </a:r>
          </a:p>
        </p:txBody>
      </p:sp>
      <p:sp>
        <p:nvSpPr>
          <p:cNvPr id="22559" name="Text Box 43"/>
          <p:cNvSpPr txBox="1">
            <a:spLocks noChangeArrowheads="1"/>
          </p:cNvSpPr>
          <p:nvPr/>
        </p:nvSpPr>
        <p:spPr bwMode="auto">
          <a:xfrm>
            <a:off x="7543800" y="34290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</a:rPr>
              <a:t>4</a:t>
            </a:r>
          </a:p>
        </p:txBody>
      </p:sp>
      <p:sp>
        <p:nvSpPr>
          <p:cNvPr id="22560" name="Text Box 44"/>
          <p:cNvSpPr txBox="1">
            <a:spLocks noChangeArrowheads="1"/>
          </p:cNvSpPr>
          <p:nvPr/>
        </p:nvSpPr>
        <p:spPr bwMode="auto">
          <a:xfrm>
            <a:off x="685800" y="24384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5</a:t>
            </a:r>
          </a:p>
        </p:txBody>
      </p:sp>
      <p:sp>
        <p:nvSpPr>
          <p:cNvPr id="22561" name="Text Box 45"/>
          <p:cNvSpPr txBox="1">
            <a:spLocks noChangeArrowheads="1"/>
          </p:cNvSpPr>
          <p:nvPr/>
        </p:nvSpPr>
        <p:spPr bwMode="auto">
          <a:xfrm>
            <a:off x="4343400" y="3886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</a:rPr>
              <a:t>5</a:t>
            </a:r>
          </a:p>
        </p:txBody>
      </p:sp>
      <p:sp>
        <p:nvSpPr>
          <p:cNvPr id="22562" name="AutoShape 67"/>
          <p:cNvSpPr>
            <a:spLocks noChangeArrowheads="1"/>
          </p:cNvSpPr>
          <p:nvPr/>
        </p:nvSpPr>
        <p:spPr bwMode="auto">
          <a:xfrm>
            <a:off x="152400" y="6096000"/>
            <a:ext cx="762000" cy="685800"/>
          </a:xfrm>
          <a:prstGeom prst="octagon">
            <a:avLst>
              <a:gd name="adj" fmla="val 29287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3" name="AutoShape 68"/>
          <p:cNvSpPr>
            <a:spLocks noChangeArrowheads="1"/>
          </p:cNvSpPr>
          <p:nvPr/>
        </p:nvSpPr>
        <p:spPr bwMode="auto">
          <a:xfrm>
            <a:off x="152400" y="5410200"/>
            <a:ext cx="762000" cy="685800"/>
          </a:xfrm>
          <a:prstGeom prst="octagon">
            <a:avLst>
              <a:gd name="adj" fmla="val 29287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4" name="AutoShape 69"/>
          <p:cNvSpPr>
            <a:spLocks noChangeArrowheads="1"/>
          </p:cNvSpPr>
          <p:nvPr/>
        </p:nvSpPr>
        <p:spPr bwMode="auto">
          <a:xfrm>
            <a:off x="914400" y="6096000"/>
            <a:ext cx="762000" cy="685800"/>
          </a:xfrm>
          <a:prstGeom prst="octagon">
            <a:avLst>
              <a:gd name="adj" fmla="val 29287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5" name="AutoShape 70"/>
          <p:cNvSpPr>
            <a:spLocks noChangeArrowheads="1"/>
          </p:cNvSpPr>
          <p:nvPr/>
        </p:nvSpPr>
        <p:spPr bwMode="auto">
          <a:xfrm>
            <a:off x="1676400" y="6096000"/>
            <a:ext cx="762000" cy="685800"/>
          </a:xfrm>
          <a:prstGeom prst="octagon">
            <a:avLst>
              <a:gd name="adj" fmla="val 29287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6" name="AutoShape 71"/>
          <p:cNvSpPr>
            <a:spLocks noChangeArrowheads="1"/>
          </p:cNvSpPr>
          <p:nvPr/>
        </p:nvSpPr>
        <p:spPr bwMode="auto">
          <a:xfrm>
            <a:off x="2438400" y="6096000"/>
            <a:ext cx="762000" cy="685800"/>
          </a:xfrm>
          <a:prstGeom prst="octagon">
            <a:avLst>
              <a:gd name="adj" fmla="val 29287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7" name="AutoShape 72"/>
          <p:cNvSpPr>
            <a:spLocks noChangeArrowheads="1"/>
          </p:cNvSpPr>
          <p:nvPr/>
        </p:nvSpPr>
        <p:spPr bwMode="auto">
          <a:xfrm>
            <a:off x="3200400" y="6096000"/>
            <a:ext cx="762000" cy="685800"/>
          </a:xfrm>
          <a:prstGeom prst="octagon">
            <a:avLst>
              <a:gd name="adj" fmla="val 29287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8" name="AutoShape 74"/>
          <p:cNvSpPr>
            <a:spLocks noChangeArrowheads="1"/>
          </p:cNvSpPr>
          <p:nvPr/>
        </p:nvSpPr>
        <p:spPr bwMode="auto">
          <a:xfrm>
            <a:off x="914400" y="5410200"/>
            <a:ext cx="762000" cy="685800"/>
          </a:xfrm>
          <a:prstGeom prst="octagon">
            <a:avLst>
              <a:gd name="adj" fmla="val 29287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9" name="AutoShape 75"/>
          <p:cNvSpPr>
            <a:spLocks noChangeArrowheads="1"/>
          </p:cNvSpPr>
          <p:nvPr/>
        </p:nvSpPr>
        <p:spPr bwMode="auto">
          <a:xfrm>
            <a:off x="1676400" y="5410200"/>
            <a:ext cx="762000" cy="685800"/>
          </a:xfrm>
          <a:prstGeom prst="octagon">
            <a:avLst>
              <a:gd name="adj" fmla="val 29287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70" name="AutoShape 76"/>
          <p:cNvSpPr>
            <a:spLocks noChangeArrowheads="1"/>
          </p:cNvSpPr>
          <p:nvPr/>
        </p:nvSpPr>
        <p:spPr bwMode="auto">
          <a:xfrm>
            <a:off x="2438400" y="5410200"/>
            <a:ext cx="762000" cy="685800"/>
          </a:xfrm>
          <a:prstGeom prst="octagon">
            <a:avLst>
              <a:gd name="adj" fmla="val 29287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71" name="AutoShape 77"/>
          <p:cNvSpPr>
            <a:spLocks noChangeArrowheads="1"/>
          </p:cNvSpPr>
          <p:nvPr/>
        </p:nvSpPr>
        <p:spPr bwMode="auto">
          <a:xfrm>
            <a:off x="3200400" y="5410200"/>
            <a:ext cx="762000" cy="685800"/>
          </a:xfrm>
          <a:prstGeom prst="octagon">
            <a:avLst>
              <a:gd name="adj" fmla="val 29287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72" name="Text Box 78"/>
          <p:cNvSpPr txBox="1">
            <a:spLocks noChangeArrowheads="1"/>
          </p:cNvSpPr>
          <p:nvPr/>
        </p:nvSpPr>
        <p:spPr bwMode="auto">
          <a:xfrm>
            <a:off x="304800" y="54864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1</a:t>
            </a:r>
          </a:p>
        </p:txBody>
      </p:sp>
      <p:sp>
        <p:nvSpPr>
          <p:cNvPr id="22573" name="Text Box 79"/>
          <p:cNvSpPr txBox="1">
            <a:spLocks noChangeArrowheads="1"/>
          </p:cNvSpPr>
          <p:nvPr/>
        </p:nvSpPr>
        <p:spPr bwMode="auto">
          <a:xfrm>
            <a:off x="1143000" y="54864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2</a:t>
            </a:r>
          </a:p>
        </p:txBody>
      </p:sp>
      <p:sp>
        <p:nvSpPr>
          <p:cNvPr id="22574" name="Text Box 80"/>
          <p:cNvSpPr txBox="1">
            <a:spLocks noChangeArrowheads="1"/>
          </p:cNvSpPr>
          <p:nvPr/>
        </p:nvSpPr>
        <p:spPr bwMode="auto">
          <a:xfrm>
            <a:off x="1828800" y="54864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3</a:t>
            </a:r>
          </a:p>
        </p:txBody>
      </p:sp>
      <p:sp>
        <p:nvSpPr>
          <p:cNvPr id="22575" name="Text Box 81"/>
          <p:cNvSpPr txBox="1">
            <a:spLocks noChangeArrowheads="1"/>
          </p:cNvSpPr>
          <p:nvPr/>
        </p:nvSpPr>
        <p:spPr bwMode="auto">
          <a:xfrm>
            <a:off x="2667000" y="54864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4</a:t>
            </a:r>
          </a:p>
        </p:txBody>
      </p:sp>
      <p:sp>
        <p:nvSpPr>
          <p:cNvPr id="22576" name="Text Box 82"/>
          <p:cNvSpPr txBox="1">
            <a:spLocks noChangeArrowheads="1"/>
          </p:cNvSpPr>
          <p:nvPr/>
        </p:nvSpPr>
        <p:spPr bwMode="auto">
          <a:xfrm>
            <a:off x="3429000" y="54864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5</a:t>
            </a:r>
          </a:p>
        </p:txBody>
      </p:sp>
      <p:sp>
        <p:nvSpPr>
          <p:cNvPr id="27731" name="Text Box 83"/>
          <p:cNvSpPr txBox="1">
            <a:spLocks noChangeArrowheads="1"/>
          </p:cNvSpPr>
          <p:nvPr/>
        </p:nvSpPr>
        <p:spPr bwMode="auto">
          <a:xfrm>
            <a:off x="304800" y="6172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</a:rPr>
              <a:t>2</a:t>
            </a:r>
          </a:p>
        </p:txBody>
      </p:sp>
      <p:sp>
        <p:nvSpPr>
          <p:cNvPr id="27732" name="Text Box 84"/>
          <p:cNvSpPr txBox="1">
            <a:spLocks noChangeArrowheads="1"/>
          </p:cNvSpPr>
          <p:nvPr/>
        </p:nvSpPr>
        <p:spPr bwMode="auto">
          <a:xfrm>
            <a:off x="1143000" y="6172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</a:rPr>
              <a:t>1</a:t>
            </a:r>
          </a:p>
        </p:txBody>
      </p:sp>
      <p:sp>
        <p:nvSpPr>
          <p:cNvPr id="27733" name="Text Box 85"/>
          <p:cNvSpPr txBox="1">
            <a:spLocks noChangeArrowheads="1"/>
          </p:cNvSpPr>
          <p:nvPr/>
        </p:nvSpPr>
        <p:spPr bwMode="auto">
          <a:xfrm>
            <a:off x="1905000" y="6172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</a:rPr>
              <a:t>4</a:t>
            </a:r>
          </a:p>
        </p:txBody>
      </p:sp>
      <p:sp>
        <p:nvSpPr>
          <p:cNvPr id="27734" name="Text Box 86"/>
          <p:cNvSpPr txBox="1">
            <a:spLocks noChangeArrowheads="1"/>
          </p:cNvSpPr>
          <p:nvPr/>
        </p:nvSpPr>
        <p:spPr bwMode="auto">
          <a:xfrm>
            <a:off x="2667000" y="6172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</a:rPr>
              <a:t>3</a:t>
            </a:r>
          </a:p>
        </p:txBody>
      </p:sp>
      <p:sp>
        <p:nvSpPr>
          <p:cNvPr id="27735" name="Text Box 87"/>
          <p:cNvSpPr txBox="1">
            <a:spLocks noChangeArrowheads="1"/>
          </p:cNvSpPr>
          <p:nvPr/>
        </p:nvSpPr>
        <p:spPr bwMode="auto">
          <a:xfrm>
            <a:off x="3429000" y="6172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</a:rPr>
              <a:t>5</a:t>
            </a:r>
          </a:p>
        </p:txBody>
      </p:sp>
      <p:sp>
        <p:nvSpPr>
          <p:cNvPr id="22582" name="Text Box 88"/>
          <p:cNvSpPr txBox="1">
            <a:spLocks noChangeArrowheads="1"/>
          </p:cNvSpPr>
          <p:nvPr/>
        </p:nvSpPr>
        <p:spPr bwMode="auto">
          <a:xfrm>
            <a:off x="609600" y="1524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800000"/>
                </a:solidFill>
              </a:rPr>
              <a:t>Работа с иголками и булавками</a:t>
            </a:r>
          </a:p>
        </p:txBody>
      </p:sp>
      <p:sp>
        <p:nvSpPr>
          <p:cNvPr id="22583" name="Text Box 89"/>
          <p:cNvSpPr txBox="1">
            <a:spLocks noChangeArrowheads="1"/>
          </p:cNvSpPr>
          <p:nvPr/>
        </p:nvSpPr>
        <p:spPr bwMode="auto">
          <a:xfrm>
            <a:off x="4800600" y="5867400"/>
            <a:ext cx="2514600" cy="434975"/>
          </a:xfrm>
          <a:prstGeom prst="rect">
            <a:avLst/>
          </a:prstGeom>
          <a:noFill/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0066"/>
                </a:solidFill>
              </a:rPr>
              <a:t>Проверь себя !</a:t>
            </a:r>
          </a:p>
        </p:txBody>
      </p:sp>
      <p:sp>
        <p:nvSpPr>
          <p:cNvPr id="22584" name="AutoShape 90"/>
          <p:cNvSpPr>
            <a:spLocks noChangeArrowheads="1"/>
          </p:cNvSpPr>
          <p:nvPr/>
        </p:nvSpPr>
        <p:spPr bwMode="auto">
          <a:xfrm>
            <a:off x="3886200" y="5943600"/>
            <a:ext cx="838200" cy="304800"/>
          </a:xfrm>
          <a:prstGeom prst="leftArrow">
            <a:avLst>
              <a:gd name="adj1" fmla="val 50000"/>
              <a:gd name="adj2" fmla="val 68750"/>
            </a:avLst>
          </a:prstGeom>
          <a:solidFill>
            <a:srgbClr val="FFFF99"/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31" grpId="0"/>
      <p:bldP spid="27732" grpId="0"/>
      <p:bldP spid="27733" grpId="0"/>
      <p:bldP spid="27734" grpId="0"/>
      <p:bldP spid="277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3"/>
          <p:cNvSpPr txBox="1">
            <a:spLocks noChangeArrowheads="1"/>
          </p:cNvSpPr>
          <p:nvPr/>
        </p:nvSpPr>
        <p:spPr bwMode="auto">
          <a:xfrm>
            <a:off x="152400" y="1028700"/>
            <a:ext cx="8839200" cy="5219700"/>
          </a:xfrm>
          <a:prstGeom prst="rect">
            <a:avLst/>
          </a:prstGeom>
          <a:noFill/>
          <a:ln w="38100" cmpd="dbl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u="sng" dirty="0">
                <a:solidFill>
                  <a:srgbClr val="CC0000"/>
                </a:solidFill>
              </a:rPr>
              <a:t>Общие требования.</a:t>
            </a:r>
            <a:r>
              <a:rPr lang="ru-RU" dirty="0">
                <a:solidFill>
                  <a:srgbClr val="CC0000"/>
                </a:solidFill>
              </a:rPr>
              <a:t> </a:t>
            </a:r>
            <a:r>
              <a:rPr lang="ru-RU" b="1" u="sng" dirty="0">
                <a:solidFill>
                  <a:srgbClr val="CC0000"/>
                </a:solidFill>
              </a:rPr>
              <a:t>Опасные факторы: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err="1"/>
              <a:t>травмирование</a:t>
            </a:r>
            <a:r>
              <a:rPr lang="ru-RU" b="1" dirty="0"/>
              <a:t> рук.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2.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ru-RU" b="1" u="sng" dirty="0">
                <a:solidFill>
                  <a:srgbClr val="CC0000"/>
                </a:solidFill>
              </a:rPr>
              <a:t>Перед началом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проверить исправность  инструмента.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3. </a:t>
            </a:r>
            <a:r>
              <a:rPr lang="ru-RU" b="1" u="sng" dirty="0">
                <a:solidFill>
                  <a:srgbClr val="CC0000"/>
                </a:solidFill>
              </a:rPr>
              <a:t>Во время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ножницы хранить в определенном месте, класть их сомкнутыми острыми концами от себя;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передавать ножницы друг другу ручками вперед.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4. </a:t>
            </a:r>
            <a:r>
              <a:rPr lang="ru-RU" b="1" u="sng" dirty="0">
                <a:solidFill>
                  <a:srgbClr val="CC0000"/>
                </a:solidFill>
              </a:rPr>
              <a:t>В аварийных ситуациях: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при поломке ножниц работу прекратить;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при получении травмы немедленно сообщить учителю.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5. </a:t>
            </a:r>
            <a:r>
              <a:rPr lang="ru-RU" b="1" u="sng" dirty="0">
                <a:solidFill>
                  <a:srgbClr val="CC0000"/>
                </a:solidFill>
              </a:rPr>
              <a:t>По окончании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убрать ножницы в специально отведенное место.</a:t>
            </a:r>
          </a:p>
        </p:txBody>
      </p:sp>
      <p:sp>
        <p:nvSpPr>
          <p:cNvPr id="23555" name="Text Box 35"/>
          <p:cNvSpPr txBox="1">
            <a:spLocks noChangeArrowheads="1"/>
          </p:cNvSpPr>
          <p:nvPr/>
        </p:nvSpPr>
        <p:spPr bwMode="auto">
          <a:xfrm>
            <a:off x="685800" y="212725"/>
            <a:ext cx="739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CC0000"/>
                </a:solidFill>
              </a:rPr>
              <a:t>Инструкция по охране труда при работе с ножницами</a:t>
            </a:r>
          </a:p>
        </p:txBody>
      </p:sp>
      <p:pic>
        <p:nvPicPr>
          <p:cNvPr id="23556" name="Picture 36" descr="konig90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498304">
            <a:off x="6172200" y="990600"/>
            <a:ext cx="25908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mayaaaqz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0"/>
            <a:ext cx="221773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1600200" y="3810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990000"/>
                </a:solidFill>
              </a:rPr>
              <a:t>Закончи предложение</a:t>
            </a:r>
          </a:p>
        </p:txBody>
      </p:sp>
      <p:sp>
        <p:nvSpPr>
          <p:cNvPr id="24580" name="Text Box 6"/>
          <p:cNvSpPr txBox="1">
            <a:spLocks noChangeArrowheads="1"/>
          </p:cNvSpPr>
          <p:nvPr/>
        </p:nvSpPr>
        <p:spPr bwMode="auto">
          <a:xfrm>
            <a:off x="304800" y="13716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0066"/>
                </a:solidFill>
              </a:rPr>
              <a:t>1. Перед работой проверь …</a:t>
            </a:r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304800" y="22860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</a:rPr>
              <a:t>2. На рабочем месте ножницы должны лежать…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304800" y="32004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0066"/>
                </a:solidFill>
              </a:rPr>
              <a:t>3. Передавать ножницы нужно…</a:t>
            </a:r>
          </a:p>
        </p:txBody>
      </p:sp>
      <p:sp>
        <p:nvSpPr>
          <p:cNvPr id="24583" name="Text Box 9"/>
          <p:cNvSpPr txBox="1">
            <a:spLocks noChangeArrowheads="1"/>
          </p:cNvSpPr>
          <p:nvPr/>
        </p:nvSpPr>
        <p:spPr bwMode="auto">
          <a:xfrm>
            <a:off x="304800" y="411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</a:rPr>
              <a:t>4. После работы ножницы…</a:t>
            </a:r>
          </a:p>
        </p:txBody>
      </p:sp>
      <p:pic>
        <p:nvPicPr>
          <p:cNvPr id="24584" name="Picture 12" descr="Картинка 69 из 27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438838">
            <a:off x="6019800" y="2971800"/>
            <a:ext cx="19700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7"/>
          <p:cNvSpPr txBox="1">
            <a:spLocks noChangeArrowheads="1"/>
          </p:cNvSpPr>
          <p:nvPr/>
        </p:nvSpPr>
        <p:spPr bwMode="auto">
          <a:xfrm>
            <a:off x="76200" y="538163"/>
            <a:ext cx="8991600" cy="6319837"/>
          </a:xfrm>
          <a:prstGeom prst="rect">
            <a:avLst/>
          </a:prstGeom>
          <a:noFill/>
          <a:ln w="38100" cmpd="dbl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u="sng" dirty="0">
                <a:solidFill>
                  <a:srgbClr val="CC0000"/>
                </a:solidFill>
              </a:rPr>
              <a:t>Общие требования.</a:t>
            </a:r>
            <a:r>
              <a:rPr lang="ru-RU" dirty="0">
                <a:solidFill>
                  <a:srgbClr val="CC0000"/>
                </a:solidFill>
              </a:rPr>
              <a:t> </a:t>
            </a:r>
            <a:r>
              <a:rPr lang="ru-RU" b="1" u="sng" dirty="0">
                <a:solidFill>
                  <a:srgbClr val="CC0000"/>
                </a:solidFill>
              </a:rPr>
              <a:t>Опасные факторы: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 err="1"/>
              <a:t>травмирование</a:t>
            </a:r>
            <a:r>
              <a:rPr lang="ru-RU" b="1" dirty="0"/>
              <a:t> рук, глаз;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поражение электрическим током.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2. </a:t>
            </a:r>
            <a:r>
              <a:rPr lang="ru-RU" b="1" u="sng" dirty="0">
                <a:solidFill>
                  <a:srgbClr val="CC0000"/>
                </a:solidFill>
              </a:rPr>
              <a:t>Перед началом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убедиться в исправности швейной машины;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проверить целостность шнура и вилки.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3. </a:t>
            </a:r>
            <a:r>
              <a:rPr lang="ru-RU" b="1" u="sng" dirty="0">
                <a:solidFill>
                  <a:srgbClr val="CC0000"/>
                </a:solidFill>
              </a:rPr>
              <a:t>Во время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не держать пальцы рук около лапки швейной машины во избежание прокола их иглой;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не наклоняться близко к движущимся частям швейной машины.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4. </a:t>
            </a:r>
            <a:r>
              <a:rPr lang="ru-RU" b="1" u="sng" dirty="0">
                <a:solidFill>
                  <a:srgbClr val="CC0000"/>
                </a:solidFill>
              </a:rPr>
              <a:t>В аварийных ситуациях: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при неисправности в работе швейной машины работу прекратить и сообщить учителю;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при получении травмы немедленно сообщить учителю.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5. </a:t>
            </a:r>
            <a:r>
              <a:rPr lang="ru-RU" b="1" u="sng" dirty="0">
                <a:solidFill>
                  <a:srgbClr val="CC0000"/>
                </a:solidFill>
              </a:rPr>
              <a:t>По окончании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b="1" dirty="0"/>
              <a:t>отключить швейную машину от сети.</a:t>
            </a:r>
          </a:p>
        </p:txBody>
      </p:sp>
      <p:pic>
        <p:nvPicPr>
          <p:cNvPr id="25603" name="Picture 19" descr="Shveinaya%20mashina%20JANOME%20Sewist%2052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24000"/>
          </a:blip>
          <a:srcRect/>
          <a:stretch>
            <a:fillRect/>
          </a:stretch>
        </p:blipFill>
        <p:spPr bwMode="auto">
          <a:xfrm>
            <a:off x="6396038" y="381000"/>
            <a:ext cx="250031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28"/>
          <p:cNvSpPr txBox="1">
            <a:spLocks noChangeArrowheads="1"/>
          </p:cNvSpPr>
          <p:nvPr/>
        </p:nvSpPr>
        <p:spPr bwMode="auto">
          <a:xfrm>
            <a:off x="152400" y="0"/>
            <a:ext cx="899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CC0000"/>
                </a:solidFill>
              </a:rPr>
              <a:t>Инструкция по охране труда при работе на швейной машине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mayaaaqz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7013" y="152400"/>
            <a:ext cx="200183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1524000" y="2286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990000"/>
                </a:solidFill>
              </a:rPr>
              <a:t>Ответь на вопросы</a:t>
            </a:r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304800" y="1066800"/>
            <a:ext cx="647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rgbClr val="000066"/>
                </a:solidFill>
              </a:rPr>
              <a:t>Почему перед работой необходимо      проверять исправность швейной машины?</a:t>
            </a:r>
          </a:p>
        </p:txBody>
      </p:sp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304800" y="2590800"/>
            <a:ext cx="647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 b="1">
                <a:solidFill>
                  <a:srgbClr val="000066"/>
                </a:solidFill>
              </a:rPr>
              <a:t>2.  Что произойдет, если держать пальцы рук около лапки швейной машины?</a:t>
            </a:r>
            <a:r>
              <a:rPr lang="ru-RU" sz="20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304800" y="3962400"/>
            <a:ext cx="6477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 b="1">
                <a:solidFill>
                  <a:srgbClr val="000066"/>
                </a:solidFill>
              </a:rPr>
              <a:t>3.  Что необходимо сделать при обнаружении неисправности или поломке швейной машины?</a:t>
            </a:r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304800" y="5257800"/>
            <a:ext cx="647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 b="1">
                <a:solidFill>
                  <a:srgbClr val="000066"/>
                </a:solidFill>
              </a:rPr>
              <a:t>4.</a:t>
            </a:r>
            <a:r>
              <a:rPr lang="ru-RU" sz="2000" b="1">
                <a:solidFill>
                  <a:schemeClr val="accent2"/>
                </a:solidFill>
              </a:rPr>
              <a:t>  </a:t>
            </a:r>
            <a:r>
              <a:rPr lang="ru-RU" sz="2000" b="1">
                <a:solidFill>
                  <a:srgbClr val="000066"/>
                </a:solidFill>
              </a:rPr>
              <a:t>Почему по окончании работу необходимо отключить швейную машину от сети?</a:t>
            </a:r>
          </a:p>
        </p:txBody>
      </p:sp>
      <p:pic>
        <p:nvPicPr>
          <p:cNvPr id="26632" name="Picture 12" descr="te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5013325"/>
            <a:ext cx="26670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3" descr="q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514600"/>
            <a:ext cx="2667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4"/>
          <p:cNvSpPr txBox="1">
            <a:spLocks noChangeArrowheads="1"/>
          </p:cNvSpPr>
          <p:nvPr/>
        </p:nvSpPr>
        <p:spPr bwMode="auto">
          <a:xfrm>
            <a:off x="76200" y="493713"/>
            <a:ext cx="8991600" cy="6364287"/>
          </a:xfrm>
          <a:prstGeom prst="rect">
            <a:avLst/>
          </a:prstGeom>
          <a:noFill/>
          <a:ln w="38100" cmpd="dbl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1600" b="1" dirty="0">
                <a:solidFill>
                  <a:srgbClr val="CC0000"/>
                </a:solidFill>
              </a:rPr>
              <a:t>1.</a:t>
            </a:r>
            <a:r>
              <a:rPr lang="ru-RU" sz="1600" b="1" u="sng" dirty="0">
                <a:solidFill>
                  <a:srgbClr val="CC0000"/>
                </a:solidFill>
              </a:rPr>
              <a:t> Общие требования.</a:t>
            </a:r>
            <a:r>
              <a:rPr lang="ru-RU" sz="1600" dirty="0">
                <a:solidFill>
                  <a:srgbClr val="CC0000"/>
                </a:solidFill>
              </a:rPr>
              <a:t> </a:t>
            </a:r>
            <a:r>
              <a:rPr lang="ru-RU" sz="1600" b="1" u="sng" dirty="0">
                <a:solidFill>
                  <a:srgbClr val="CC0000"/>
                </a:solidFill>
              </a:rPr>
              <a:t>Опасные факторы: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ожоги рук;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возникновение пожара;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поражение электрическим током.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 dirty="0">
                <a:solidFill>
                  <a:srgbClr val="CC0000"/>
                </a:solidFill>
              </a:rPr>
              <a:t>2. </a:t>
            </a:r>
            <a:r>
              <a:rPr lang="ru-RU" sz="1600" b="1" u="sng" dirty="0">
                <a:solidFill>
                  <a:srgbClr val="CC0000"/>
                </a:solidFill>
              </a:rPr>
              <a:t>Перед началом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проверить исправность утюга, целостность шнура и вилки;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 dirty="0">
                <a:solidFill>
                  <a:srgbClr val="CC0000"/>
                </a:solidFill>
              </a:rPr>
              <a:t>3. </a:t>
            </a:r>
            <a:r>
              <a:rPr lang="ru-RU" sz="1600" b="1" u="sng" dirty="0">
                <a:solidFill>
                  <a:srgbClr val="CC0000"/>
                </a:solidFill>
              </a:rPr>
              <a:t>Во время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включать и выключать утюг только сухими руками;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при работе следить за тем, чтобы горячая подошва утюга не касалась электрического шнура;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во избежание ожогов не касаться горячих металлических частей утюга и не смачивать обильно ткань;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во избежание пожара не оставлять включенный в сеть утюг без присмотра.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 dirty="0">
                <a:solidFill>
                  <a:srgbClr val="CC0000"/>
                </a:solidFill>
              </a:rPr>
              <a:t>4. </a:t>
            </a:r>
            <a:r>
              <a:rPr lang="ru-RU" sz="1600" b="1" u="sng" dirty="0">
                <a:solidFill>
                  <a:srgbClr val="CC0000"/>
                </a:solidFill>
              </a:rPr>
              <a:t>В аварийных ситуациях: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при неисправности утюга, утюг отключить и сообщить учителю;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при получении травмы немедленно сообщить учителю.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 dirty="0">
                <a:solidFill>
                  <a:srgbClr val="CC0000"/>
                </a:solidFill>
              </a:rPr>
              <a:t>5. </a:t>
            </a:r>
            <a:r>
              <a:rPr lang="ru-RU" sz="1600" b="1" u="sng" dirty="0">
                <a:solidFill>
                  <a:srgbClr val="CC0000"/>
                </a:solidFill>
              </a:rPr>
              <a:t>По окончании работы: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 sz="1600" b="1" dirty="0"/>
              <a:t>отключить утюг от сети.</a:t>
            </a:r>
          </a:p>
        </p:txBody>
      </p:sp>
      <p:sp>
        <p:nvSpPr>
          <p:cNvPr id="27651" name="Text Box 15"/>
          <p:cNvSpPr txBox="1">
            <a:spLocks noChangeArrowheads="1"/>
          </p:cNvSpPr>
          <p:nvPr/>
        </p:nvSpPr>
        <p:spPr bwMode="auto">
          <a:xfrm>
            <a:off x="152400" y="14288"/>
            <a:ext cx="899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Инструкция по охране труда при работе с электрическим утюгом</a:t>
            </a:r>
          </a:p>
        </p:txBody>
      </p:sp>
      <p:pic>
        <p:nvPicPr>
          <p:cNvPr id="27652" name="Picture 4" descr="Картинка 1 из 14743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</a:blip>
          <a:srcRect/>
          <a:stretch>
            <a:fillRect/>
          </a:stretch>
        </p:blipFill>
        <p:spPr bwMode="auto">
          <a:xfrm rot="-820855">
            <a:off x="6548438" y="496888"/>
            <a:ext cx="2109787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2" descr="imagesCARMQD4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1725"/>
            <a:ext cx="4191000" cy="3216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8675" name="Picture 36" descr="img?20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0"/>
            <a:ext cx="3886200" cy="2951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8676" name="Picture 32" descr="_MG_5002a1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114800" cy="2967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1447800" y="2971800"/>
            <a:ext cx="594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990000"/>
                </a:solidFill>
              </a:rPr>
              <a:t>Назови правила по картинке</a:t>
            </a:r>
          </a:p>
        </p:txBody>
      </p:sp>
      <p:sp>
        <p:nvSpPr>
          <p:cNvPr id="28678" name="Oval 19"/>
          <p:cNvSpPr>
            <a:spLocks noChangeArrowheads="1"/>
          </p:cNvSpPr>
          <p:nvPr/>
        </p:nvSpPr>
        <p:spPr bwMode="auto">
          <a:xfrm>
            <a:off x="3200400" y="152400"/>
            <a:ext cx="762000" cy="6096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CC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9" name="Text Box 16"/>
          <p:cNvSpPr txBox="1">
            <a:spLocks noChangeArrowheads="1"/>
          </p:cNvSpPr>
          <p:nvPr/>
        </p:nvSpPr>
        <p:spPr bwMode="auto">
          <a:xfrm>
            <a:off x="3352800" y="228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1</a:t>
            </a:r>
          </a:p>
        </p:txBody>
      </p:sp>
      <p:sp>
        <p:nvSpPr>
          <p:cNvPr id="28680" name="Oval 20"/>
          <p:cNvSpPr>
            <a:spLocks noChangeArrowheads="1"/>
          </p:cNvSpPr>
          <p:nvPr/>
        </p:nvSpPr>
        <p:spPr bwMode="auto">
          <a:xfrm>
            <a:off x="3276600" y="6096000"/>
            <a:ext cx="762000" cy="6096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CC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1" name="Text Box 17"/>
          <p:cNvSpPr txBox="1">
            <a:spLocks noChangeArrowheads="1"/>
          </p:cNvSpPr>
          <p:nvPr/>
        </p:nvSpPr>
        <p:spPr bwMode="auto">
          <a:xfrm>
            <a:off x="34290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2</a:t>
            </a:r>
          </a:p>
        </p:txBody>
      </p:sp>
      <p:pic>
        <p:nvPicPr>
          <p:cNvPr id="28682" name="Picture 22" descr="13[2]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34000" y="3598863"/>
            <a:ext cx="3810000" cy="3259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8683" name="Oval 24"/>
          <p:cNvSpPr>
            <a:spLocks noChangeArrowheads="1"/>
          </p:cNvSpPr>
          <p:nvPr/>
        </p:nvSpPr>
        <p:spPr bwMode="auto">
          <a:xfrm>
            <a:off x="5334000" y="228600"/>
            <a:ext cx="762000" cy="6096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CC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4" name="Text Box 23"/>
          <p:cNvSpPr txBox="1">
            <a:spLocks noChangeArrowheads="1"/>
          </p:cNvSpPr>
          <p:nvPr/>
        </p:nvSpPr>
        <p:spPr bwMode="auto">
          <a:xfrm>
            <a:off x="5562600" y="304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3</a:t>
            </a:r>
          </a:p>
        </p:txBody>
      </p:sp>
      <p:sp>
        <p:nvSpPr>
          <p:cNvPr id="28685" name="Oval 46"/>
          <p:cNvSpPr>
            <a:spLocks noChangeArrowheads="1"/>
          </p:cNvSpPr>
          <p:nvPr/>
        </p:nvSpPr>
        <p:spPr bwMode="auto">
          <a:xfrm>
            <a:off x="5410200" y="6096000"/>
            <a:ext cx="762000" cy="6096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CC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6" name="Text Box 45"/>
          <p:cNvSpPr txBox="1">
            <a:spLocks noChangeArrowheads="1"/>
          </p:cNvSpPr>
          <p:nvPr/>
        </p:nvSpPr>
        <p:spPr bwMode="auto">
          <a:xfrm>
            <a:off x="55626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4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4" descr="rubashka_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0"/>
            <a:ext cx="3810000" cy="3186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9699" name="Picture 7" descr="Flames_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2133600"/>
            <a:ext cx="6096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16"/>
          <p:cNvSpPr txBox="1">
            <a:spLocks noChangeArrowheads="1"/>
          </p:cNvSpPr>
          <p:nvPr/>
        </p:nvSpPr>
        <p:spPr bwMode="auto">
          <a:xfrm>
            <a:off x="838200" y="2286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CC0000"/>
                </a:solidFill>
              </a:rPr>
              <a:t>Ваши действия в экстренных ситуациях!</a:t>
            </a:r>
          </a:p>
        </p:txBody>
      </p:sp>
      <p:pic>
        <p:nvPicPr>
          <p:cNvPr id="29701" name="Picture 19" descr="outlet-overload-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34000" y="4038600"/>
            <a:ext cx="3810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27" descr="Fire-Roasted-Hot-Chili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4819"/>
          <a:stretch>
            <a:fillRect/>
          </a:stretch>
        </p:blipFill>
        <p:spPr bwMode="auto">
          <a:xfrm>
            <a:off x="8077200" y="4572000"/>
            <a:ext cx="106680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29" descr="cartoon_fire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00" y="4419600"/>
            <a:ext cx="8636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Text Box 32"/>
          <p:cNvSpPr txBox="1">
            <a:spLocks noChangeArrowheads="1"/>
          </p:cNvSpPr>
          <p:nvPr/>
        </p:nvSpPr>
        <p:spPr bwMode="auto">
          <a:xfrm>
            <a:off x="4419600" y="1143000"/>
            <a:ext cx="3733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u="sng" dirty="0">
                <a:solidFill>
                  <a:srgbClr val="FF0000"/>
                </a:solidFill>
              </a:rPr>
              <a:t>Горит утюг: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1 – выключить</a:t>
            </a:r>
            <a:r>
              <a:rPr lang="ru-RU" sz="2000" b="1" dirty="0" smtClean="0"/>
              <a:t>;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/>
              <a:t>2 – обесточить квартиру;</a:t>
            </a:r>
            <a:endParaRPr lang="ru-RU" sz="2000" b="1" dirty="0"/>
          </a:p>
          <a:p>
            <a:pPr>
              <a:spcBef>
                <a:spcPct val="50000"/>
              </a:spcBef>
            </a:pPr>
            <a:r>
              <a:rPr lang="ru-RU" sz="2000" b="1" dirty="0" smtClean="0"/>
              <a:t>3 </a:t>
            </a:r>
            <a:r>
              <a:rPr lang="ru-RU" sz="2000" b="1" dirty="0"/>
              <a:t>– накрыть плотной ткань;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/>
              <a:t>4 </a:t>
            </a:r>
            <a:r>
              <a:rPr lang="ru-RU" sz="2000" b="1" dirty="0"/>
              <a:t>– сообщить о пожаре.</a:t>
            </a:r>
          </a:p>
        </p:txBody>
      </p:sp>
      <p:sp>
        <p:nvSpPr>
          <p:cNvPr id="29705" name="Text Box 33"/>
          <p:cNvSpPr txBox="1">
            <a:spLocks noChangeArrowheads="1"/>
          </p:cNvSpPr>
          <p:nvPr/>
        </p:nvSpPr>
        <p:spPr bwMode="auto">
          <a:xfrm>
            <a:off x="914400" y="4267200"/>
            <a:ext cx="3429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u="sng" dirty="0">
                <a:solidFill>
                  <a:srgbClr val="FF0000"/>
                </a:solidFill>
              </a:rPr>
              <a:t>Горит вилка, розетка: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1 – обесточить квартиру;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2 – сообщить о пожаре.</a:t>
            </a:r>
          </a:p>
        </p:txBody>
      </p:sp>
      <p:sp>
        <p:nvSpPr>
          <p:cNvPr id="29706" name="AutoShape 34"/>
          <p:cNvSpPr>
            <a:spLocks noChangeArrowheads="1"/>
          </p:cNvSpPr>
          <p:nvPr/>
        </p:nvSpPr>
        <p:spPr bwMode="auto">
          <a:xfrm>
            <a:off x="3352800" y="990600"/>
            <a:ext cx="990600" cy="762000"/>
          </a:xfrm>
          <a:custGeom>
            <a:avLst/>
            <a:gdLst>
              <a:gd name="T0" fmla="*/ 742950 w 21600"/>
              <a:gd name="T1" fmla="*/ 0 h 21600"/>
              <a:gd name="T2" fmla="*/ 0 w 21600"/>
              <a:gd name="T3" fmla="*/ 381000 h 21600"/>
              <a:gd name="T4" fmla="*/ 742950 w 21600"/>
              <a:gd name="T5" fmla="*/ 762000 h 21600"/>
              <a:gd name="T6" fmla="*/ 990600 w 21600"/>
              <a:gd name="T7" fmla="*/ 3810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7" name="AutoShape 35"/>
          <p:cNvSpPr>
            <a:spLocks noChangeArrowheads="1"/>
          </p:cNvSpPr>
          <p:nvPr/>
        </p:nvSpPr>
        <p:spPr bwMode="auto">
          <a:xfrm flipH="1">
            <a:off x="4419600" y="4267200"/>
            <a:ext cx="914400" cy="762000"/>
          </a:xfrm>
          <a:custGeom>
            <a:avLst/>
            <a:gdLst>
              <a:gd name="T0" fmla="*/ 685800 w 21600"/>
              <a:gd name="T1" fmla="*/ 0 h 21600"/>
              <a:gd name="T2" fmla="*/ 0 w 21600"/>
              <a:gd name="T3" fmla="*/ 381000 h 21600"/>
              <a:gd name="T4" fmla="*/ 685800 w 21600"/>
              <a:gd name="T5" fmla="*/ 762000 h 21600"/>
              <a:gd name="T6" fmla="*/ 914400 w 21600"/>
              <a:gd name="T7" fmla="*/ 3810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3" descr="59511525_000001782114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53000" y="3810000"/>
            <a:ext cx="4191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 descr="40630457_05_priblud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0"/>
            <a:ext cx="4267200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8" descr="6d5b8b806d4cf77d5e"/>
          <p:cNvPicPr>
            <a:picLocks noChangeAspect="1" noChangeArrowheads="1"/>
          </p:cNvPicPr>
          <p:nvPr/>
        </p:nvPicPr>
        <p:blipFill>
          <a:blip r:embed="rId5" cstate="email">
            <a:lum contrast="12000"/>
          </a:blip>
          <a:srcRect/>
          <a:stretch>
            <a:fillRect/>
          </a:stretch>
        </p:blipFill>
        <p:spPr bwMode="auto">
          <a:xfrm>
            <a:off x="0" y="0"/>
            <a:ext cx="449580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6" descr="Картинка 19 из 9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51187">
            <a:off x="4953000" y="5410200"/>
            <a:ext cx="1828800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12" descr="59511665_000001782115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8100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 Box 14"/>
          <p:cNvSpPr txBox="1">
            <a:spLocks noChangeArrowheads="1"/>
          </p:cNvSpPr>
          <p:nvPr/>
        </p:nvSpPr>
        <p:spPr bwMode="auto">
          <a:xfrm>
            <a:off x="0" y="3184525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990033"/>
                </a:solidFill>
              </a:rPr>
              <a:t>Определи по картинкам, где нарушены правила охраны труда. </a:t>
            </a:r>
            <a:r>
              <a:rPr lang="ru-RU" sz="2000" b="1" dirty="0" smtClean="0">
                <a:solidFill>
                  <a:srgbClr val="990033"/>
                </a:solidFill>
              </a:rPr>
              <a:t> Назови </a:t>
            </a:r>
            <a:r>
              <a:rPr lang="ru-RU" sz="2000" b="1" dirty="0">
                <a:solidFill>
                  <a:srgbClr val="990033"/>
                </a:solidFill>
              </a:rPr>
              <a:t>опасные факторы, которые могут произойти!</a:t>
            </a:r>
          </a:p>
        </p:txBody>
      </p:sp>
      <p:sp>
        <p:nvSpPr>
          <p:cNvPr id="30728" name="Text Box 15"/>
          <p:cNvSpPr txBox="1">
            <a:spLocks noChangeArrowheads="1"/>
          </p:cNvSpPr>
          <p:nvPr/>
        </p:nvSpPr>
        <p:spPr bwMode="auto">
          <a:xfrm>
            <a:off x="304800" y="5334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0729" name="Text Box 16"/>
          <p:cNvSpPr txBox="1">
            <a:spLocks noChangeArrowheads="1"/>
          </p:cNvSpPr>
          <p:nvPr/>
        </p:nvSpPr>
        <p:spPr bwMode="auto">
          <a:xfrm>
            <a:off x="8382000" y="5334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0730" name="Text Box 17"/>
          <p:cNvSpPr txBox="1">
            <a:spLocks noChangeArrowheads="1"/>
          </p:cNvSpPr>
          <p:nvPr/>
        </p:nvSpPr>
        <p:spPr bwMode="auto">
          <a:xfrm>
            <a:off x="152400" y="39624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0731" name="Text Box 18"/>
          <p:cNvSpPr txBox="1">
            <a:spLocks noChangeArrowheads="1"/>
          </p:cNvSpPr>
          <p:nvPr/>
        </p:nvSpPr>
        <p:spPr bwMode="auto">
          <a:xfrm>
            <a:off x="5257800" y="40386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tayra20100118_1322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C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4042" name="Picture 10" descr="DSC0482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038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5" name="WordArt 13"/>
          <p:cNvSpPr>
            <a:spLocks noChangeArrowheads="1" noChangeShapeType="1" noTextEdit="1"/>
          </p:cNvSpPr>
          <p:nvPr/>
        </p:nvSpPr>
        <p:spPr bwMode="auto">
          <a:xfrm>
            <a:off x="4876800" y="85725"/>
            <a:ext cx="3733800" cy="1057275"/>
          </a:xfrm>
          <a:prstGeom prst="rect">
            <a:avLst/>
          </a:prstGeom>
          <a:ln>
            <a:noFill/>
          </a:ln>
          <a:effec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00000"/>
                    </a:gs>
                    <a:gs pos="100000">
                      <a:srgbClr val="3B0000"/>
                    </a:gs>
                  </a:gsLst>
                  <a:lin ang="5400000" scaled="1"/>
                </a:gra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Одеяло из лоскутков-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00000"/>
                    </a:gs>
                    <a:gs pos="100000">
                      <a:srgbClr val="3B0000"/>
                    </a:gs>
                  </a:gsLst>
                  <a:lin ang="5400000" scaled="1"/>
                </a:gra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Лемешкина Юлия, 10 класс</a:t>
            </a:r>
          </a:p>
        </p:txBody>
      </p:sp>
      <p:pic>
        <p:nvPicPr>
          <p:cNvPr id="44043" name="Picture 11" descr="DSC0177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71963" y="1219200"/>
            <a:ext cx="4872037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4" name="WordArt 12"/>
          <p:cNvSpPr>
            <a:spLocks noChangeArrowheads="1" noChangeShapeType="1" noTextEdit="1"/>
          </p:cNvSpPr>
          <p:nvPr/>
        </p:nvSpPr>
        <p:spPr bwMode="auto">
          <a:xfrm>
            <a:off x="381000" y="5715000"/>
            <a:ext cx="3581400" cy="1066800"/>
          </a:xfrm>
          <a:prstGeom prst="rect">
            <a:avLst/>
          </a:prstGeom>
          <a:effec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00000"/>
                    </a:gs>
                    <a:gs pos="100000">
                      <a:srgbClr val="3B0000"/>
                    </a:gs>
                  </a:gsLst>
                  <a:lin ang="5400000" scaled="1"/>
                </a:gra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Картина из лоскутков-</a:t>
            </a:r>
          </a:p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00000"/>
                    </a:gs>
                    <a:gs pos="100000">
                      <a:srgbClr val="3B0000"/>
                    </a:gs>
                  </a:gsLst>
                  <a:lin ang="5400000" scaled="1"/>
                </a:gra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Нeдоступова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00000"/>
                    </a:gs>
                    <a:gs pos="100000">
                      <a:srgbClr val="3B0000"/>
                    </a:gs>
                  </a:gsLst>
                  <a:lin ang="5400000" scaled="1"/>
                </a:gra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 Алина, 7 класс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6" grpId="0" animBg="1"/>
      <p:bldP spid="44045" grpId="0"/>
      <p:bldP spid="4404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57"/>
          <p:cNvSpPr>
            <a:spLocks noChangeArrowheads="1"/>
          </p:cNvSpPr>
          <p:nvPr/>
        </p:nvSpPr>
        <p:spPr bwMode="auto">
          <a:xfrm>
            <a:off x="7391400" y="0"/>
            <a:ext cx="1752600" cy="2133600"/>
          </a:xfrm>
          <a:prstGeom prst="rect">
            <a:avLst/>
          </a:prstGeom>
          <a:solidFill>
            <a:srgbClr val="FFFFA3"/>
          </a:solidFill>
          <a:ln w="2857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627063" y="187325"/>
            <a:ext cx="19748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1212850" y="187325"/>
            <a:ext cx="18700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5307" name="Group 251"/>
          <p:cNvGraphicFramePr>
            <a:graphicFrameLocks noGrp="1"/>
          </p:cNvGraphicFramePr>
          <p:nvPr/>
        </p:nvGraphicFramePr>
        <p:xfrm>
          <a:off x="152400" y="2133600"/>
          <a:ext cx="8839200" cy="3931920"/>
        </p:xfrm>
        <a:graphic>
          <a:graphicData uri="http://schemas.openxmlformats.org/drawingml/2006/table">
            <a:tbl>
              <a:tblPr/>
              <a:tblGrid>
                <a:gridCol w="349250"/>
                <a:gridCol w="3709988"/>
                <a:gridCol w="1033462"/>
                <a:gridCol w="304800"/>
                <a:gridCol w="350838"/>
                <a:gridCol w="346075"/>
                <a:gridCol w="350837"/>
                <a:gridCol w="347663"/>
                <a:gridCol w="350837"/>
                <a:gridCol w="349250"/>
                <a:gridCol w="352425"/>
                <a:gridCol w="347663"/>
                <a:gridCol w="347662"/>
                <a:gridCol w="29845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требования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Число, месяц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Готовность к уроку.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балл.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домашнего задания.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балл.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Знание теоретического материала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балл.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рабочего места.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балл.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трудовых приемов.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балл.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Точность и качество обработки.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балл.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 времени.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балл.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Правила безопасной работы.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балл.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 урока                                                                                                                      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Отметка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б.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907" name="Rectangle 221"/>
          <p:cNvSpPr>
            <a:spLocks noChangeArrowheads="1"/>
          </p:cNvSpPr>
          <p:nvPr/>
        </p:nvSpPr>
        <p:spPr bwMode="auto">
          <a:xfrm>
            <a:off x="0" y="228600"/>
            <a:ext cx="82296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 b="1" dirty="0">
                <a:solidFill>
                  <a:srgbClr val="800000"/>
                </a:solidFill>
              </a:rPr>
              <a:t>Карта успеваемости по </a:t>
            </a:r>
            <a:r>
              <a:rPr lang="ru-RU" sz="1600" b="1" dirty="0" err="1">
                <a:solidFill>
                  <a:srgbClr val="800000"/>
                </a:solidFill>
              </a:rPr>
              <a:t>технологии____________ученицы</a:t>
            </a:r>
            <a:r>
              <a:rPr lang="ru-RU" sz="1600" b="1" dirty="0">
                <a:solidFill>
                  <a:srgbClr val="800000"/>
                </a:solidFill>
              </a:rPr>
              <a:t> 5 «а» класса</a:t>
            </a:r>
            <a:r>
              <a:rPr lang="ru-RU" sz="1600" b="1" dirty="0"/>
              <a:t> </a:t>
            </a:r>
          </a:p>
          <a:p>
            <a:endParaRPr lang="ru-RU" sz="1600" dirty="0"/>
          </a:p>
          <a:p>
            <a:r>
              <a:rPr lang="ru-RU" sz="1600" b="1" dirty="0"/>
              <a:t>90 - 100 баллов  - 5 (отлично)</a:t>
            </a:r>
            <a:endParaRPr lang="ru-RU" sz="1600" dirty="0"/>
          </a:p>
          <a:p>
            <a:r>
              <a:rPr lang="ru-RU" sz="1600" b="1" dirty="0"/>
              <a:t>75 - 85 баллов   - 4 (хорошо)                             </a:t>
            </a:r>
          </a:p>
          <a:p>
            <a:r>
              <a:rPr lang="ru-RU" sz="1600" b="1" dirty="0"/>
              <a:t>60 - 70 баллов   - 3 (удовлетворительно)                           </a:t>
            </a:r>
          </a:p>
          <a:p>
            <a:endParaRPr lang="ru-RU" sz="1600" b="1" dirty="0"/>
          </a:p>
          <a:p>
            <a:r>
              <a:rPr lang="ru-RU" sz="2000" b="1" dirty="0">
                <a:solidFill>
                  <a:srgbClr val="990000"/>
                </a:solidFill>
              </a:rPr>
              <a:t>100 </a:t>
            </a:r>
            <a:r>
              <a:rPr lang="ru-RU" sz="1600" b="1" dirty="0">
                <a:solidFill>
                  <a:srgbClr val="990000"/>
                </a:solidFill>
              </a:rPr>
              <a:t>баллов за занятие – </a:t>
            </a:r>
            <a:r>
              <a:rPr lang="en-US" sz="1600" b="1" dirty="0">
                <a:solidFill>
                  <a:srgbClr val="990000"/>
                </a:solidFill>
              </a:rPr>
              <a:t>I </a:t>
            </a:r>
            <a:r>
              <a:rPr lang="ru-RU" sz="1600" b="1" dirty="0">
                <a:solidFill>
                  <a:srgbClr val="990000"/>
                </a:solidFill>
              </a:rPr>
              <a:t>дублон.</a:t>
            </a:r>
          </a:p>
        </p:txBody>
      </p:sp>
      <p:sp>
        <p:nvSpPr>
          <p:cNvPr id="31908" name="WordArt 222"/>
          <p:cNvSpPr>
            <a:spLocks noChangeArrowheads="1" noChangeShapeType="1" noTextEdit="1"/>
          </p:cNvSpPr>
          <p:nvPr/>
        </p:nvSpPr>
        <p:spPr bwMode="auto">
          <a:xfrm>
            <a:off x="7620000" y="1905000"/>
            <a:ext cx="1066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ahoma"/>
                <a:cs typeface="Tahoma"/>
              </a:rPr>
              <a:t>I </a:t>
            </a:r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ahoma"/>
                <a:cs typeface="Tahoma"/>
              </a:rPr>
              <a:t>ДУБЛОН</a:t>
            </a:r>
          </a:p>
        </p:txBody>
      </p:sp>
      <p:sp>
        <p:nvSpPr>
          <p:cNvPr id="31909" name="Line 233"/>
          <p:cNvSpPr>
            <a:spLocks noChangeShapeType="1"/>
          </p:cNvSpPr>
          <p:nvPr/>
        </p:nvSpPr>
        <p:spPr bwMode="auto">
          <a:xfrm flipV="1">
            <a:off x="4267200" y="5410200"/>
            <a:ext cx="914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911" name="Text Box 254"/>
          <p:cNvSpPr txBox="1">
            <a:spLocks noChangeArrowheads="1"/>
          </p:cNvSpPr>
          <p:nvPr/>
        </p:nvSpPr>
        <p:spPr bwMode="auto">
          <a:xfrm>
            <a:off x="152400" y="6248400"/>
            <a:ext cx="853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Желаю стать первой ученицей в классе!</a:t>
            </a:r>
          </a:p>
        </p:txBody>
      </p:sp>
      <p:pic>
        <p:nvPicPr>
          <p:cNvPr id="31912" name="Picture 256" descr="mayaaaqz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1875" y="28575"/>
            <a:ext cx="17621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913" name="Line 258"/>
          <p:cNvSpPr>
            <a:spLocks noChangeShapeType="1"/>
          </p:cNvSpPr>
          <p:nvPr/>
        </p:nvSpPr>
        <p:spPr bwMode="auto">
          <a:xfrm flipV="1">
            <a:off x="533400" y="5486400"/>
            <a:ext cx="3657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3810000" y="25146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9900">
              <a:alpha val="67058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3810000" y="8382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5334000" y="16764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2286000" y="16764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5334000" y="33528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2286000" y="33528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>
            <a:off x="3810000" y="41910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6858000" y="8382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6858000" y="25146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>
            <a:off x="6858000" y="41910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762000" y="25146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762000" y="8382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2941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762000" y="41910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83" name="Text Box 35"/>
          <p:cNvSpPr txBox="1">
            <a:spLocks noChangeArrowheads="1"/>
          </p:cNvSpPr>
          <p:nvPr/>
        </p:nvSpPr>
        <p:spPr bwMode="auto">
          <a:xfrm>
            <a:off x="0" y="615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990000"/>
                </a:solidFill>
              </a:rPr>
              <a:t>Угадайте эти слова!</a:t>
            </a:r>
          </a:p>
        </p:txBody>
      </p:sp>
      <p:pic>
        <p:nvPicPr>
          <p:cNvPr id="32784" name="Picture 36" descr="mayaaaqz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9563" y="2590800"/>
            <a:ext cx="14303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5" name="Text Box 37"/>
          <p:cNvSpPr txBox="1">
            <a:spLocks noChangeArrowheads="1"/>
          </p:cNvSpPr>
          <p:nvPr/>
        </p:nvSpPr>
        <p:spPr bwMode="auto">
          <a:xfrm>
            <a:off x="1600200" y="2971800"/>
            <a:ext cx="53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32786" name="Text Box 38"/>
          <p:cNvSpPr txBox="1">
            <a:spLocks noChangeArrowheads="1"/>
          </p:cNvSpPr>
          <p:nvPr/>
        </p:nvSpPr>
        <p:spPr bwMode="auto">
          <a:xfrm>
            <a:off x="1524000" y="1219200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32787" name="Text Box 39"/>
          <p:cNvSpPr txBox="1">
            <a:spLocks noChangeArrowheads="1"/>
          </p:cNvSpPr>
          <p:nvPr/>
        </p:nvSpPr>
        <p:spPr bwMode="auto">
          <a:xfrm>
            <a:off x="1524000" y="4648200"/>
            <a:ext cx="38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32788" name="Text Box 40"/>
          <p:cNvSpPr txBox="1">
            <a:spLocks noChangeArrowheads="1"/>
          </p:cNvSpPr>
          <p:nvPr/>
        </p:nvSpPr>
        <p:spPr bwMode="auto">
          <a:xfrm>
            <a:off x="3048000" y="2209800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32789" name="Text Box 41"/>
          <p:cNvSpPr txBox="1">
            <a:spLocks noChangeArrowheads="1"/>
          </p:cNvSpPr>
          <p:nvPr/>
        </p:nvSpPr>
        <p:spPr bwMode="auto">
          <a:xfrm>
            <a:off x="3124200" y="3962400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32790" name="Text Box 42"/>
          <p:cNvSpPr txBox="1">
            <a:spLocks noChangeArrowheads="1"/>
          </p:cNvSpPr>
          <p:nvPr/>
        </p:nvSpPr>
        <p:spPr bwMode="auto">
          <a:xfrm>
            <a:off x="4572000" y="1295400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6</a:t>
            </a:r>
          </a:p>
        </p:txBody>
      </p:sp>
      <p:sp>
        <p:nvSpPr>
          <p:cNvPr id="32791" name="Text Box 43"/>
          <p:cNvSpPr txBox="1">
            <a:spLocks noChangeArrowheads="1"/>
          </p:cNvSpPr>
          <p:nvPr/>
        </p:nvSpPr>
        <p:spPr bwMode="auto">
          <a:xfrm>
            <a:off x="4648200" y="4724400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7</a:t>
            </a:r>
          </a:p>
        </p:txBody>
      </p:sp>
      <p:sp>
        <p:nvSpPr>
          <p:cNvPr id="32792" name="Text Box 44"/>
          <p:cNvSpPr txBox="1">
            <a:spLocks noChangeArrowheads="1"/>
          </p:cNvSpPr>
          <p:nvPr/>
        </p:nvSpPr>
        <p:spPr bwMode="auto">
          <a:xfrm>
            <a:off x="6096000" y="2133600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8</a:t>
            </a:r>
          </a:p>
        </p:txBody>
      </p:sp>
      <p:sp>
        <p:nvSpPr>
          <p:cNvPr id="32793" name="Text Box 45"/>
          <p:cNvSpPr txBox="1">
            <a:spLocks noChangeArrowheads="1"/>
          </p:cNvSpPr>
          <p:nvPr/>
        </p:nvSpPr>
        <p:spPr bwMode="auto">
          <a:xfrm>
            <a:off x="6096000" y="3886200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9</a:t>
            </a:r>
          </a:p>
        </p:txBody>
      </p:sp>
      <p:sp>
        <p:nvSpPr>
          <p:cNvPr id="32794" name="Text Box 46"/>
          <p:cNvSpPr txBox="1">
            <a:spLocks noChangeArrowheads="1"/>
          </p:cNvSpPr>
          <p:nvPr/>
        </p:nvSpPr>
        <p:spPr bwMode="auto">
          <a:xfrm>
            <a:off x="7467600" y="1279525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10</a:t>
            </a:r>
          </a:p>
        </p:txBody>
      </p:sp>
      <p:sp>
        <p:nvSpPr>
          <p:cNvPr id="32795" name="Text Box 47"/>
          <p:cNvSpPr txBox="1">
            <a:spLocks noChangeArrowheads="1"/>
          </p:cNvSpPr>
          <p:nvPr/>
        </p:nvSpPr>
        <p:spPr bwMode="auto">
          <a:xfrm>
            <a:off x="7391400" y="2971800"/>
            <a:ext cx="91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11</a:t>
            </a:r>
          </a:p>
        </p:txBody>
      </p:sp>
      <p:sp>
        <p:nvSpPr>
          <p:cNvPr id="32796" name="Text Box 48"/>
          <p:cNvSpPr txBox="1">
            <a:spLocks noChangeArrowheads="1"/>
          </p:cNvSpPr>
          <p:nvPr/>
        </p:nvSpPr>
        <p:spPr bwMode="auto">
          <a:xfrm>
            <a:off x="7467600" y="4648200"/>
            <a:ext cx="91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800000"/>
                </a:solidFill>
                <a:latin typeface="Times New Roman" pitchFamily="18" charset="0"/>
              </a:rPr>
              <a:t>12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3810000" y="25146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9900">
              <a:alpha val="67058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810000" y="8382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5334000" y="16764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2286000" y="16764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5334000" y="33528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2286000" y="33528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3810000" y="41910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1" name="AutoShape 9"/>
          <p:cNvSpPr>
            <a:spLocks noChangeArrowheads="1"/>
          </p:cNvSpPr>
          <p:nvPr/>
        </p:nvSpPr>
        <p:spPr bwMode="auto">
          <a:xfrm>
            <a:off x="6858000" y="8382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2" name="AutoShape 10"/>
          <p:cNvSpPr>
            <a:spLocks noChangeArrowheads="1"/>
          </p:cNvSpPr>
          <p:nvPr/>
        </p:nvSpPr>
        <p:spPr bwMode="auto">
          <a:xfrm>
            <a:off x="6858000" y="25146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3" name="AutoShape 11"/>
          <p:cNvSpPr>
            <a:spLocks noChangeArrowheads="1"/>
          </p:cNvSpPr>
          <p:nvPr/>
        </p:nvSpPr>
        <p:spPr bwMode="auto">
          <a:xfrm>
            <a:off x="6858000" y="41910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4" name="AutoShape 12"/>
          <p:cNvSpPr>
            <a:spLocks noChangeArrowheads="1"/>
          </p:cNvSpPr>
          <p:nvPr/>
        </p:nvSpPr>
        <p:spPr bwMode="auto">
          <a:xfrm>
            <a:off x="762000" y="25146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5" name="AutoShape 13"/>
          <p:cNvSpPr>
            <a:spLocks noChangeArrowheads="1"/>
          </p:cNvSpPr>
          <p:nvPr/>
        </p:nvSpPr>
        <p:spPr bwMode="auto">
          <a:xfrm>
            <a:off x="762000" y="8382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2941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3806" name="AutoShape 14"/>
          <p:cNvSpPr>
            <a:spLocks noChangeArrowheads="1"/>
          </p:cNvSpPr>
          <p:nvPr/>
        </p:nvSpPr>
        <p:spPr bwMode="auto">
          <a:xfrm>
            <a:off x="762000" y="4191000"/>
            <a:ext cx="1981200" cy="1676400"/>
          </a:xfrm>
          <a:prstGeom prst="hexagon">
            <a:avLst>
              <a:gd name="adj" fmla="val 29545"/>
              <a:gd name="vf" fmla="val 115470"/>
            </a:avLst>
          </a:prstGeom>
          <a:solidFill>
            <a:srgbClr val="FFFF00">
              <a:alpha val="38823"/>
            </a:srgbClr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990600" y="1447800"/>
            <a:ext cx="1524000" cy="366713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Технология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1066800" y="3200400"/>
            <a:ext cx="1600200" cy="366713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Мастерство</a:t>
            </a:r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990600" y="4800600"/>
            <a:ext cx="1524000" cy="366713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Мастерская</a:t>
            </a:r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2514600" y="2362200"/>
            <a:ext cx="1524000" cy="641350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Охрана труда</a:t>
            </a:r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2514600" y="4038600"/>
            <a:ext cx="1524000" cy="641350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Опасные факторы</a:t>
            </a:r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3810000" y="1371600"/>
            <a:ext cx="1905000" cy="641350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Техника безопасности</a:t>
            </a:r>
          </a:p>
        </p:txBody>
      </p:sp>
      <p:sp>
        <p:nvSpPr>
          <p:cNvPr id="33813" name="Text Box 21"/>
          <p:cNvSpPr txBox="1">
            <a:spLocks noChangeArrowheads="1"/>
          </p:cNvSpPr>
          <p:nvPr/>
        </p:nvSpPr>
        <p:spPr bwMode="auto">
          <a:xfrm>
            <a:off x="4038600" y="4800600"/>
            <a:ext cx="1524000" cy="366713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Инструктаж</a:t>
            </a:r>
          </a:p>
        </p:txBody>
      </p:sp>
      <p:sp>
        <p:nvSpPr>
          <p:cNvPr id="33814" name="Text Box 22"/>
          <p:cNvSpPr txBox="1">
            <a:spLocks noChangeArrowheads="1"/>
          </p:cNvSpPr>
          <p:nvPr/>
        </p:nvSpPr>
        <p:spPr bwMode="auto">
          <a:xfrm>
            <a:off x="5486400" y="2286000"/>
            <a:ext cx="1752600" cy="366713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Инструменты</a:t>
            </a:r>
          </a:p>
        </p:txBody>
      </p:sp>
      <p:sp>
        <p:nvSpPr>
          <p:cNvPr id="33815" name="Text Box 23"/>
          <p:cNvSpPr txBox="1">
            <a:spLocks noChangeArrowheads="1"/>
          </p:cNvSpPr>
          <p:nvPr/>
        </p:nvSpPr>
        <p:spPr bwMode="auto">
          <a:xfrm>
            <a:off x="5410200" y="3976688"/>
            <a:ext cx="1905000" cy="366712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Оборудование</a:t>
            </a:r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7010400" y="1447800"/>
            <a:ext cx="1524000" cy="641350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Рабочее место</a:t>
            </a:r>
          </a:p>
        </p:txBody>
      </p:sp>
      <p:sp>
        <p:nvSpPr>
          <p:cNvPr id="33817" name="Text Box 25"/>
          <p:cNvSpPr txBox="1">
            <a:spLocks noChangeArrowheads="1"/>
          </p:cNvSpPr>
          <p:nvPr/>
        </p:nvSpPr>
        <p:spPr bwMode="auto">
          <a:xfrm>
            <a:off x="6934200" y="2971800"/>
            <a:ext cx="1905000" cy="641350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Карта успеваемости</a:t>
            </a:r>
          </a:p>
        </p:txBody>
      </p:sp>
      <p:sp>
        <p:nvSpPr>
          <p:cNvPr id="33818" name="Text Box 26"/>
          <p:cNvSpPr txBox="1">
            <a:spLocks noChangeArrowheads="1"/>
          </p:cNvSpPr>
          <p:nvPr/>
        </p:nvSpPr>
        <p:spPr bwMode="auto">
          <a:xfrm>
            <a:off x="7086600" y="4876800"/>
            <a:ext cx="1524000" cy="366713"/>
          </a:xfrm>
          <a:prstGeom prst="rect">
            <a:avLst/>
          </a:prstGeom>
          <a:solidFill>
            <a:srgbClr val="FFD525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</a:rPr>
              <a:t>Дублон</a:t>
            </a:r>
          </a:p>
        </p:txBody>
      </p:sp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0" y="615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990000"/>
                </a:solidFill>
              </a:rPr>
              <a:t>Запомните эти слова!</a:t>
            </a:r>
          </a:p>
        </p:txBody>
      </p:sp>
      <p:pic>
        <p:nvPicPr>
          <p:cNvPr id="33820" name="Picture 28" descr="mayaaaqz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9563" y="2590800"/>
            <a:ext cx="14303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1" name="Text Box 29"/>
          <p:cNvSpPr txBox="1">
            <a:spLocks noChangeArrowheads="1"/>
          </p:cNvSpPr>
          <p:nvPr/>
        </p:nvSpPr>
        <p:spPr bwMode="auto">
          <a:xfrm>
            <a:off x="1600200" y="25908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2</a:t>
            </a:r>
          </a:p>
        </p:txBody>
      </p:sp>
      <p:sp>
        <p:nvSpPr>
          <p:cNvPr id="33822" name="Text Box 30"/>
          <p:cNvSpPr txBox="1">
            <a:spLocks noChangeArrowheads="1"/>
          </p:cNvSpPr>
          <p:nvPr/>
        </p:nvSpPr>
        <p:spPr bwMode="auto">
          <a:xfrm>
            <a:off x="1600200" y="9906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1</a:t>
            </a:r>
          </a:p>
        </p:txBody>
      </p:sp>
      <p:sp>
        <p:nvSpPr>
          <p:cNvPr id="33823" name="Text Box 31"/>
          <p:cNvSpPr txBox="1">
            <a:spLocks noChangeArrowheads="1"/>
          </p:cNvSpPr>
          <p:nvPr/>
        </p:nvSpPr>
        <p:spPr bwMode="auto">
          <a:xfrm>
            <a:off x="1524000" y="4267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3</a:t>
            </a:r>
          </a:p>
        </p:txBody>
      </p:sp>
      <p:sp>
        <p:nvSpPr>
          <p:cNvPr id="33824" name="Text Box 32"/>
          <p:cNvSpPr txBox="1">
            <a:spLocks noChangeArrowheads="1"/>
          </p:cNvSpPr>
          <p:nvPr/>
        </p:nvSpPr>
        <p:spPr bwMode="auto">
          <a:xfrm>
            <a:off x="2971800" y="1828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4</a:t>
            </a:r>
          </a:p>
        </p:txBody>
      </p:sp>
      <p:sp>
        <p:nvSpPr>
          <p:cNvPr id="33825" name="Text Box 33"/>
          <p:cNvSpPr txBox="1">
            <a:spLocks noChangeArrowheads="1"/>
          </p:cNvSpPr>
          <p:nvPr/>
        </p:nvSpPr>
        <p:spPr bwMode="auto">
          <a:xfrm>
            <a:off x="3048000" y="3505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5</a:t>
            </a:r>
          </a:p>
        </p:txBody>
      </p:sp>
      <p:sp>
        <p:nvSpPr>
          <p:cNvPr id="33826" name="Text Box 34"/>
          <p:cNvSpPr txBox="1">
            <a:spLocks noChangeArrowheads="1"/>
          </p:cNvSpPr>
          <p:nvPr/>
        </p:nvSpPr>
        <p:spPr bwMode="auto">
          <a:xfrm>
            <a:off x="4495800" y="914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6</a:t>
            </a:r>
          </a:p>
        </p:txBody>
      </p:sp>
      <p:sp>
        <p:nvSpPr>
          <p:cNvPr id="33827" name="Text Box 35"/>
          <p:cNvSpPr txBox="1">
            <a:spLocks noChangeArrowheads="1"/>
          </p:cNvSpPr>
          <p:nvPr/>
        </p:nvSpPr>
        <p:spPr bwMode="auto">
          <a:xfrm>
            <a:off x="4572000" y="4343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7</a:t>
            </a:r>
          </a:p>
        </p:txBody>
      </p:sp>
      <p:sp>
        <p:nvSpPr>
          <p:cNvPr id="33828" name="Text Box 36"/>
          <p:cNvSpPr txBox="1">
            <a:spLocks noChangeArrowheads="1"/>
          </p:cNvSpPr>
          <p:nvPr/>
        </p:nvSpPr>
        <p:spPr bwMode="auto">
          <a:xfrm>
            <a:off x="6019800" y="1828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8</a:t>
            </a:r>
          </a:p>
        </p:txBody>
      </p:sp>
      <p:sp>
        <p:nvSpPr>
          <p:cNvPr id="33829" name="Text Box 37"/>
          <p:cNvSpPr txBox="1">
            <a:spLocks noChangeArrowheads="1"/>
          </p:cNvSpPr>
          <p:nvPr/>
        </p:nvSpPr>
        <p:spPr bwMode="auto">
          <a:xfrm>
            <a:off x="6096000" y="3505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9</a:t>
            </a:r>
          </a:p>
        </p:txBody>
      </p:sp>
      <p:sp>
        <p:nvSpPr>
          <p:cNvPr id="33830" name="Text Box 38"/>
          <p:cNvSpPr txBox="1">
            <a:spLocks noChangeArrowheads="1"/>
          </p:cNvSpPr>
          <p:nvPr/>
        </p:nvSpPr>
        <p:spPr bwMode="auto">
          <a:xfrm>
            <a:off x="7467600" y="9144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10</a:t>
            </a:r>
          </a:p>
        </p:txBody>
      </p:sp>
      <p:sp>
        <p:nvSpPr>
          <p:cNvPr id="33831" name="Text Box 39"/>
          <p:cNvSpPr txBox="1">
            <a:spLocks noChangeArrowheads="1"/>
          </p:cNvSpPr>
          <p:nvPr/>
        </p:nvSpPr>
        <p:spPr bwMode="auto">
          <a:xfrm>
            <a:off x="7543800" y="2514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11</a:t>
            </a:r>
          </a:p>
        </p:txBody>
      </p:sp>
      <p:sp>
        <p:nvSpPr>
          <p:cNvPr id="33832" name="Text Box 40"/>
          <p:cNvSpPr txBox="1">
            <a:spLocks noChangeArrowheads="1"/>
          </p:cNvSpPr>
          <p:nvPr/>
        </p:nvSpPr>
        <p:spPr bwMode="auto">
          <a:xfrm>
            <a:off x="7543800" y="43434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12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26"/>
          <p:cNvSpPr>
            <a:spLocks noChangeArrowheads="1" noChangeShapeType="1" noTextEdit="1"/>
          </p:cNvSpPr>
          <p:nvPr/>
        </p:nvSpPr>
        <p:spPr bwMode="auto">
          <a:xfrm>
            <a:off x="5715000" y="5638800"/>
            <a:ext cx="266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9933"/>
                </a:solidFill>
                <a:effectLst>
                  <a:prstShdw prst="shdw17" dist="17961" dir="13500000">
                    <a:srgbClr val="5C0000"/>
                  </a:prstShdw>
                </a:effectLst>
                <a:latin typeface="Times New Roman"/>
                <a:cs typeface="Times New Roman"/>
              </a:rPr>
              <a:t>Молодец!</a:t>
            </a:r>
          </a:p>
        </p:txBody>
      </p:sp>
      <p:pic>
        <p:nvPicPr>
          <p:cNvPr id="34819" name="Picture 4" descr="42197265_22699430_117337_9706147_nn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905000"/>
            <a:ext cx="3657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78"/>
          <p:cNvSpPr txBox="1">
            <a:spLocks noChangeArrowheads="1"/>
          </p:cNvSpPr>
          <p:nvPr/>
        </p:nvSpPr>
        <p:spPr bwMode="auto">
          <a:xfrm>
            <a:off x="1143000" y="166688"/>
            <a:ext cx="7086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CC0000"/>
                </a:solidFill>
              </a:rPr>
              <a:t>ПРОВЕРЬ СВОИ ЗНАНИЯ !</a:t>
            </a:r>
          </a:p>
        </p:txBody>
      </p:sp>
      <p:graphicFrame>
        <p:nvGraphicFramePr>
          <p:cNvPr id="77199" name="Group 399"/>
          <p:cNvGraphicFramePr>
            <a:graphicFrameLocks noGrp="1"/>
          </p:cNvGraphicFramePr>
          <p:nvPr/>
        </p:nvGraphicFramePr>
        <p:xfrm>
          <a:off x="228600" y="1295400"/>
          <a:ext cx="4114800" cy="5324159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</a:tblGrid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ВОПРОС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ОТВЕТ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1. Сколько частей в инструкции?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57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2. Название проверки знаний по охране труда?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3. Специальные упражнения для отдыха организма?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4. Что обозначает в учебнике знак  «!» 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7180" name="Group 380"/>
          <p:cNvGraphicFramePr>
            <a:graphicFrameLocks noGrp="1"/>
          </p:cNvGraphicFramePr>
          <p:nvPr/>
        </p:nvGraphicFramePr>
        <p:xfrm>
          <a:off x="4724400" y="1295400"/>
          <a:ext cx="4114800" cy="5334002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</a:tblGrid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61" name="WordArt 382"/>
          <p:cNvSpPr>
            <a:spLocks noChangeArrowheads="1" noChangeShapeType="1" noTextEdit="1"/>
          </p:cNvSpPr>
          <p:nvPr/>
        </p:nvSpPr>
        <p:spPr bwMode="auto">
          <a:xfrm>
            <a:off x="5257800" y="1371600"/>
            <a:ext cx="3048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9933"/>
                </a:solidFill>
                <a:effectLst>
                  <a:prstShdw prst="shdw17" dist="17961" dir="13500000">
                    <a:srgbClr val="5C0000"/>
                  </a:prstShdw>
                </a:effectLst>
                <a:latin typeface="Times New Roman"/>
                <a:cs typeface="Times New Roman"/>
              </a:rPr>
              <a:t>Поздравляю !</a:t>
            </a:r>
          </a:p>
        </p:txBody>
      </p:sp>
      <p:sp>
        <p:nvSpPr>
          <p:cNvPr id="77183" name="Rectangle 383"/>
          <p:cNvSpPr>
            <a:spLocks noChangeArrowheads="1"/>
          </p:cNvSpPr>
          <p:nvPr/>
        </p:nvSpPr>
        <p:spPr bwMode="auto">
          <a:xfrm>
            <a:off x="4724400" y="1295400"/>
            <a:ext cx="4191000" cy="533400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7181" name="Text Box 381"/>
          <p:cNvSpPr txBox="1">
            <a:spLocks noChangeArrowheads="1"/>
          </p:cNvSpPr>
          <p:nvPr/>
        </p:nvSpPr>
        <p:spPr bwMode="auto">
          <a:xfrm>
            <a:off x="5029200" y="4038600"/>
            <a:ext cx="3733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A50021"/>
                </a:solidFill>
              </a:rPr>
              <a:t>Внимательно прочитай вопрос! 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A50021"/>
                </a:solidFill>
              </a:rPr>
              <a:t>Найди карточку с ответом    и вставь ее в кармашек рядом с вопросом.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A50021"/>
                </a:solidFill>
              </a:rPr>
              <a:t>Переверни работу и убери  картон.</a:t>
            </a:r>
          </a:p>
        </p:txBody>
      </p:sp>
      <p:graphicFrame>
        <p:nvGraphicFramePr>
          <p:cNvPr id="77200" name="Group 400"/>
          <p:cNvGraphicFramePr>
            <a:graphicFrameLocks noGrp="1"/>
          </p:cNvGraphicFramePr>
          <p:nvPr/>
        </p:nvGraphicFramePr>
        <p:xfrm>
          <a:off x="4724400" y="1295400"/>
          <a:ext cx="4191000" cy="25527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33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7222" name="Group 422"/>
          <p:cNvGraphicFramePr>
            <a:graphicFrameLocks noGrp="1"/>
          </p:cNvGraphicFramePr>
          <p:nvPr/>
        </p:nvGraphicFramePr>
        <p:xfrm>
          <a:off x="2286000" y="1804416"/>
          <a:ext cx="2057400" cy="4824984"/>
        </p:xfrm>
        <a:graphic>
          <a:graphicData uri="http://schemas.openxmlformats.org/drawingml/2006/table">
            <a:tbl>
              <a:tblPr/>
              <a:tblGrid>
                <a:gridCol w="2057400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E6C"/>
                          </a:solidFill>
                          <a:effectLst/>
                          <a:latin typeface="Arial" charset="0"/>
                        </a:rPr>
                        <a:t>1.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D86"/>
                          </a:solidFill>
                          <a:effectLst/>
                          <a:latin typeface="Arial" charset="0"/>
                        </a:rPr>
                        <a:t>Пять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E6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9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D86"/>
                          </a:solidFill>
                          <a:effectLst/>
                          <a:latin typeface="Arial" charset="0"/>
                        </a:rPr>
                        <a:t>2.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E6C"/>
                          </a:solidFill>
                          <a:effectLst/>
                          <a:latin typeface="Arial" charset="0"/>
                        </a:rPr>
                        <a:t>Инструктаж по охране труда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D8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826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D86"/>
                          </a:solidFill>
                          <a:effectLst/>
                          <a:latin typeface="Arial" charset="0"/>
                        </a:rPr>
                        <a:t>3.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376"/>
                          </a:solidFill>
                          <a:effectLst/>
                          <a:latin typeface="Arial" charset="0"/>
                        </a:rPr>
                        <a:t>Специальная гимнастика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D8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376"/>
                          </a:solidFill>
                          <a:effectLst/>
                          <a:latin typeface="Arial" charset="0"/>
                        </a:rPr>
                        <a:t>4.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D86"/>
                          </a:solidFill>
                          <a:effectLst/>
                          <a:latin typeface="Arial" charset="0"/>
                        </a:rPr>
                        <a:t>Правила техники безопасности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37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7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77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77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183" grpId="0" animBg="1"/>
      <p:bldP spid="7718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11"/>
          <p:cNvSpPr>
            <a:spLocks noChangeArrowheads="1"/>
          </p:cNvSpPr>
          <p:nvPr/>
        </p:nvSpPr>
        <p:spPr bwMode="auto">
          <a:xfrm>
            <a:off x="4876800" y="3352800"/>
            <a:ext cx="2971800" cy="2590800"/>
          </a:xfrm>
          <a:prstGeom prst="hexagon">
            <a:avLst>
              <a:gd name="adj" fmla="val 28846"/>
              <a:gd name="vf" fmla="val 115470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3" name="AutoShape 12"/>
          <p:cNvSpPr>
            <a:spLocks noChangeArrowheads="1"/>
          </p:cNvSpPr>
          <p:nvPr/>
        </p:nvSpPr>
        <p:spPr bwMode="auto">
          <a:xfrm>
            <a:off x="1981200" y="3352800"/>
            <a:ext cx="2819400" cy="2514600"/>
          </a:xfrm>
          <a:prstGeom prst="hexagon">
            <a:avLst>
              <a:gd name="adj" fmla="val 28846"/>
              <a:gd name="vf" fmla="val 115470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4" name="AutoShape 8"/>
          <p:cNvSpPr>
            <a:spLocks noChangeArrowheads="1"/>
          </p:cNvSpPr>
          <p:nvPr/>
        </p:nvSpPr>
        <p:spPr bwMode="auto">
          <a:xfrm>
            <a:off x="685800" y="990600"/>
            <a:ext cx="2743200" cy="2362200"/>
          </a:xfrm>
          <a:prstGeom prst="hexagon">
            <a:avLst>
              <a:gd name="adj" fmla="val 28846"/>
              <a:gd name="vf" fmla="val 115470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143000" y="1524000"/>
            <a:ext cx="1752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800000"/>
                </a:solidFill>
              </a:rPr>
              <a:t>Я узнала...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2057400" y="3962400"/>
            <a:ext cx="2667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800000"/>
                </a:solidFill>
              </a:rPr>
              <a:t>Я</a:t>
            </a:r>
          </a:p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800000"/>
                </a:solidFill>
              </a:rPr>
              <a:t> научилась...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5029200" y="3810000"/>
            <a:ext cx="27432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800000"/>
                </a:solidFill>
              </a:rPr>
              <a:t>Мне</a:t>
            </a:r>
          </a:p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800000"/>
                </a:solidFill>
              </a:rPr>
              <a:t> пригодится это...</a:t>
            </a:r>
          </a:p>
        </p:txBody>
      </p:sp>
      <p:pic>
        <p:nvPicPr>
          <p:cNvPr id="35848" name="Picture 13" descr="10005881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57200"/>
            <a:ext cx="22510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Picture 4" descr="mayaaaqz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152400"/>
            <a:ext cx="31940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8"/>
          <p:cNvSpPr txBox="1">
            <a:spLocks noChangeArrowheads="1"/>
          </p:cNvSpPr>
          <p:nvPr/>
        </p:nvSpPr>
        <p:spPr bwMode="auto">
          <a:xfrm>
            <a:off x="3505200" y="762000"/>
            <a:ext cx="5410200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CC0000"/>
                </a:solidFill>
              </a:rPr>
              <a:t>Желаю вам больших</a:t>
            </a: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CC0000"/>
                </a:solidFill>
              </a:rPr>
              <a:t> успехов в учебе и </a:t>
            </a: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CC0000"/>
                </a:solidFill>
              </a:rPr>
              <a:t>труде!</a:t>
            </a: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CC0000"/>
                </a:solidFill>
              </a:rPr>
              <a:t> До новых встреч </a:t>
            </a: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CC0000"/>
                </a:solidFill>
              </a:rPr>
              <a:t>на занятиях технологии !</a:t>
            </a:r>
          </a:p>
        </p:txBody>
      </p:sp>
      <p:pic>
        <p:nvPicPr>
          <p:cNvPr id="36867" name="Picture 2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237528">
            <a:off x="-304800" y="685800"/>
            <a:ext cx="4648200" cy="387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mainphoto" descr="http://ph.files.7ja.ru/7ya-photo/2007/12/10/1197304021234.jpg"/>
          <p:cNvPicPr>
            <a:picLocks noChangeAspect="1" noChangeArrowheads="1"/>
          </p:cNvPicPr>
          <p:nvPr/>
        </p:nvPicPr>
        <p:blipFill>
          <a:blip r:embed="rId4" r:link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082" r="-1340" b="14590"/>
          <a:stretch>
            <a:fillRect/>
          </a:stretch>
        </p:blipFill>
        <p:spPr bwMode="auto">
          <a:xfrm>
            <a:off x="2743200" y="4114800"/>
            <a:ext cx="4800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228600" y="5059363"/>
            <a:ext cx="86868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dirty="0">
                <a:solidFill>
                  <a:srgbClr val="800000"/>
                </a:solidFill>
              </a:rPr>
              <a:t>Слово «</a:t>
            </a:r>
            <a:r>
              <a:rPr lang="ru-RU" sz="2400" b="1" i="1" dirty="0">
                <a:solidFill>
                  <a:srgbClr val="A50021"/>
                </a:solidFill>
              </a:rPr>
              <a:t>технология</a:t>
            </a:r>
            <a:r>
              <a:rPr lang="ru-RU" sz="2400" dirty="0">
                <a:solidFill>
                  <a:srgbClr val="800000"/>
                </a:solidFill>
              </a:rPr>
              <a:t>» происходит от древнегреческого </a:t>
            </a:r>
            <a:r>
              <a:rPr lang="ru-RU" sz="2400" b="1" i="1" dirty="0" err="1">
                <a:solidFill>
                  <a:srgbClr val="A50021"/>
                </a:solidFill>
              </a:rPr>
              <a:t>techne</a:t>
            </a:r>
            <a:r>
              <a:rPr lang="ru-RU" sz="2400" dirty="0">
                <a:solidFill>
                  <a:srgbClr val="A50021"/>
                </a:solidFill>
              </a:rPr>
              <a:t> </a:t>
            </a:r>
            <a:r>
              <a:rPr lang="ru-RU" sz="2400" dirty="0">
                <a:solidFill>
                  <a:srgbClr val="800000"/>
                </a:solidFill>
              </a:rPr>
              <a:t>— «</a:t>
            </a:r>
            <a:r>
              <a:rPr lang="ru-RU" sz="2400" i="1" dirty="0">
                <a:solidFill>
                  <a:srgbClr val="800000"/>
                </a:solidFill>
              </a:rPr>
              <a:t>искусство, мастерство, умение</a:t>
            </a:r>
            <a:r>
              <a:rPr lang="ru-RU" sz="2400" dirty="0">
                <a:solidFill>
                  <a:srgbClr val="800000"/>
                </a:solidFill>
              </a:rPr>
              <a:t>» и латинского </a:t>
            </a:r>
            <a:r>
              <a:rPr lang="ru-RU" sz="2400" b="1" i="1" dirty="0" err="1">
                <a:solidFill>
                  <a:srgbClr val="A50021"/>
                </a:solidFill>
              </a:rPr>
              <a:t>lоgos</a:t>
            </a:r>
            <a:r>
              <a:rPr lang="ru-RU" sz="2400" dirty="0">
                <a:solidFill>
                  <a:srgbClr val="A50021"/>
                </a:solidFill>
              </a:rPr>
              <a:t> </a:t>
            </a:r>
            <a:r>
              <a:rPr lang="ru-RU" sz="2400" dirty="0">
                <a:solidFill>
                  <a:srgbClr val="800000"/>
                </a:solidFill>
              </a:rPr>
              <a:t>— «</a:t>
            </a:r>
            <a:r>
              <a:rPr lang="ru-RU" sz="2400" i="1" dirty="0">
                <a:solidFill>
                  <a:srgbClr val="800000"/>
                </a:solidFill>
              </a:rPr>
              <a:t>учение, слово, наука</a:t>
            </a:r>
            <a:r>
              <a:rPr lang="ru-RU" sz="2400" dirty="0">
                <a:solidFill>
                  <a:srgbClr val="800000"/>
                </a:solidFill>
              </a:rPr>
              <a:t>». </a:t>
            </a:r>
          </a:p>
          <a:p>
            <a:r>
              <a:rPr lang="ru-RU" sz="2400" dirty="0">
                <a:solidFill>
                  <a:srgbClr val="800000"/>
                </a:solidFill>
              </a:rPr>
              <a:t>Технология - это наука об умении, мастерстве, искусстве. </a:t>
            </a:r>
          </a:p>
        </p:txBody>
      </p:sp>
      <p:pic>
        <p:nvPicPr>
          <p:cNvPr id="5123" name="Picture 8" descr="Картинка 42 из 58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44463"/>
            <a:ext cx="7521575" cy="488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2438400" y="182563"/>
            <a:ext cx="57054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  <a:latin typeface="Times New Roman" pitchFamily="18" charset="0"/>
              </a:rPr>
              <a:t>Значение слова «Технология»</a:t>
            </a:r>
          </a:p>
        </p:txBody>
      </p:sp>
      <p:sp>
        <p:nvSpPr>
          <p:cNvPr id="6147" name="Rectangle 8"/>
          <p:cNvSpPr>
            <a:spLocks noChangeArrowheads="1"/>
          </p:cNvSpPr>
          <p:nvPr/>
        </p:nvSpPr>
        <p:spPr bwMode="auto">
          <a:xfrm>
            <a:off x="2590800" y="1143000"/>
            <a:ext cx="6248400" cy="1009650"/>
          </a:xfrm>
          <a:prstGeom prst="rect">
            <a:avLst/>
          </a:prstGeom>
          <a:noFill/>
          <a:ln w="3175">
            <a:solidFill>
              <a:srgbClr val="A5002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000" b="1" dirty="0">
                <a:latin typeface="Times New Roman" pitchFamily="18" charset="0"/>
              </a:rPr>
              <a:t>Научная </a:t>
            </a:r>
            <a:r>
              <a:rPr lang="ru-RU" sz="2000" b="1" u="sng" dirty="0">
                <a:solidFill>
                  <a:srgbClr val="A50021"/>
                </a:solidFill>
                <a:latin typeface="Times New Roman" pitchFamily="18" charset="0"/>
              </a:rPr>
              <a:t>дисциплина,</a:t>
            </a:r>
            <a:r>
              <a:rPr lang="ru-RU" sz="2000" b="1" dirty="0">
                <a:latin typeface="Times New Roman" pitchFamily="18" charset="0"/>
              </a:rPr>
              <a:t> изучающая </a:t>
            </a:r>
            <a:r>
              <a:rPr lang="ru-RU" sz="2000" b="1" u="sng" dirty="0">
                <a:solidFill>
                  <a:srgbClr val="A50021"/>
                </a:solidFill>
                <a:latin typeface="Times New Roman" pitchFamily="18" charset="0"/>
              </a:rPr>
              <a:t>способы </a:t>
            </a:r>
          </a:p>
          <a:p>
            <a:pPr marL="342900" indent="-342900"/>
            <a:r>
              <a:rPr lang="ru-RU" sz="2000" b="1" dirty="0">
                <a:latin typeface="Times New Roman" pitchFamily="18" charset="0"/>
              </a:rPr>
              <a:t>     переработки материалов, </a:t>
            </a:r>
            <a:r>
              <a:rPr lang="ru-RU" sz="2000" b="1" u="sng" dirty="0">
                <a:solidFill>
                  <a:srgbClr val="A50021"/>
                </a:solidFill>
                <a:latin typeface="Times New Roman" pitchFamily="18" charset="0"/>
              </a:rPr>
              <a:t>изготовление</a:t>
            </a:r>
            <a:r>
              <a:rPr lang="ru-RU" sz="2000" b="1" dirty="0">
                <a:solidFill>
                  <a:srgbClr val="A50021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изделий и процессы, сопровождающие эти </a:t>
            </a:r>
            <a:r>
              <a:rPr lang="ru-RU" sz="2000" b="1" u="sng" dirty="0">
                <a:solidFill>
                  <a:srgbClr val="A50021"/>
                </a:solidFill>
                <a:latin typeface="Times New Roman" pitchFamily="18" charset="0"/>
              </a:rPr>
              <a:t>виды работы</a:t>
            </a:r>
            <a:r>
              <a:rPr lang="ru-RU" sz="2000" b="1" dirty="0">
                <a:latin typeface="Times New Roman" pitchFamily="18" charset="0"/>
              </a:rPr>
              <a:t>. </a:t>
            </a:r>
          </a:p>
        </p:txBody>
      </p:sp>
      <p:sp>
        <p:nvSpPr>
          <p:cNvPr id="6148" name="Rectangle 9"/>
          <p:cNvSpPr>
            <a:spLocks noChangeArrowheads="1"/>
          </p:cNvSpPr>
          <p:nvPr/>
        </p:nvSpPr>
        <p:spPr bwMode="auto">
          <a:xfrm>
            <a:off x="2590800" y="2514600"/>
            <a:ext cx="6248400" cy="704850"/>
          </a:xfrm>
          <a:prstGeom prst="rect">
            <a:avLst/>
          </a:prstGeom>
          <a:noFill/>
          <a:ln w="317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</a:rPr>
              <a:t>2.</a:t>
            </a:r>
            <a:r>
              <a:rPr lang="ru-RU" sz="2000" b="1" u="sng" dirty="0">
                <a:solidFill>
                  <a:srgbClr val="A50021"/>
                </a:solidFill>
                <a:latin typeface="Times New Roman" pitchFamily="18" charset="0"/>
              </a:rPr>
              <a:t>Учебный предмет,</a:t>
            </a:r>
            <a:r>
              <a:rPr lang="ru-RU" sz="2000" b="1" dirty="0">
                <a:latin typeface="Times New Roman" pitchFamily="18" charset="0"/>
              </a:rPr>
              <a:t> содержащий теоретические  </a:t>
            </a:r>
          </a:p>
          <a:p>
            <a:r>
              <a:rPr lang="ru-RU" sz="2000" b="1" dirty="0">
                <a:solidFill>
                  <a:srgbClr val="A50021"/>
                </a:solidFill>
                <a:latin typeface="Times New Roman" pitchFamily="18" charset="0"/>
              </a:rPr>
              <a:t>   </a:t>
            </a:r>
            <a:r>
              <a:rPr lang="ru-RU" sz="2000" b="1" u="sng" dirty="0">
                <a:solidFill>
                  <a:srgbClr val="A50021"/>
                </a:solidFill>
                <a:latin typeface="Times New Roman" pitchFamily="18" charset="0"/>
              </a:rPr>
              <a:t>основы</a:t>
            </a:r>
            <a:r>
              <a:rPr lang="ru-RU" sz="2000" b="1" dirty="0">
                <a:latin typeface="Times New Roman" pitchFamily="18" charset="0"/>
              </a:rPr>
              <a:t> данной науки</a:t>
            </a:r>
          </a:p>
        </p:txBody>
      </p:sp>
      <p:sp>
        <p:nvSpPr>
          <p:cNvPr id="6149" name="Rectangle 10"/>
          <p:cNvSpPr>
            <a:spLocks noChangeArrowheads="1"/>
          </p:cNvSpPr>
          <p:nvPr/>
        </p:nvSpPr>
        <p:spPr bwMode="auto">
          <a:xfrm>
            <a:off x="2590800" y="3581400"/>
            <a:ext cx="6248400" cy="704850"/>
          </a:xfrm>
          <a:prstGeom prst="rect">
            <a:avLst/>
          </a:prstGeom>
          <a:noFill/>
          <a:ln w="317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</a:rPr>
              <a:t>3. </a:t>
            </a:r>
            <a:r>
              <a:rPr lang="ru-RU" sz="2000" b="1" u="sng" dirty="0">
                <a:solidFill>
                  <a:srgbClr val="A50021"/>
                </a:solidFill>
                <a:latin typeface="Times New Roman" pitchFamily="18" charset="0"/>
              </a:rPr>
              <a:t>Учебник,</a:t>
            </a:r>
            <a:r>
              <a:rPr lang="ru-RU" sz="2000" b="1" dirty="0">
                <a:solidFill>
                  <a:srgbClr val="A50021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излагающий </a:t>
            </a:r>
            <a:r>
              <a:rPr lang="ru-RU" sz="2000" b="1" u="sng" dirty="0">
                <a:solidFill>
                  <a:srgbClr val="A50021"/>
                </a:solidFill>
                <a:latin typeface="Times New Roman" pitchFamily="18" charset="0"/>
              </a:rPr>
              <a:t>содержание</a:t>
            </a:r>
            <a:r>
              <a:rPr lang="ru-RU" sz="2000" b="1" dirty="0">
                <a:latin typeface="Times New Roman" pitchFamily="18" charset="0"/>
              </a:rPr>
              <a:t> данного учебного предмета</a:t>
            </a:r>
          </a:p>
        </p:txBody>
      </p:sp>
      <p:sp>
        <p:nvSpPr>
          <p:cNvPr id="6150" name="Rectangle 11"/>
          <p:cNvSpPr>
            <a:spLocks noChangeArrowheads="1"/>
          </p:cNvSpPr>
          <p:nvPr/>
        </p:nvSpPr>
        <p:spPr bwMode="auto">
          <a:xfrm>
            <a:off x="2590800" y="4724400"/>
            <a:ext cx="6248400" cy="704850"/>
          </a:xfrm>
          <a:prstGeom prst="rect">
            <a:avLst/>
          </a:prstGeom>
          <a:noFill/>
          <a:ln w="317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</a:rPr>
              <a:t>4. </a:t>
            </a:r>
            <a:r>
              <a:rPr lang="ru-RU" sz="2000" b="1" u="sng" dirty="0">
                <a:solidFill>
                  <a:srgbClr val="A50021"/>
                </a:solidFill>
                <a:latin typeface="Times New Roman" pitchFamily="18" charset="0"/>
              </a:rPr>
              <a:t>Совокупность</a:t>
            </a:r>
            <a:r>
              <a:rPr lang="ru-RU" sz="2000" b="1" dirty="0">
                <a:latin typeface="Times New Roman" pitchFamily="18" charset="0"/>
              </a:rPr>
              <a:t> приемов, применяемых в каком-</a:t>
            </a:r>
          </a:p>
          <a:p>
            <a:r>
              <a:rPr lang="ru-RU" sz="2000" b="1" dirty="0">
                <a:latin typeface="Times New Roman" pitchFamily="18" charset="0"/>
              </a:rPr>
              <a:t>   либо  деле, мастерстве, искусстве.</a:t>
            </a:r>
          </a:p>
        </p:txBody>
      </p:sp>
      <p:sp>
        <p:nvSpPr>
          <p:cNvPr id="6151" name="WordArt 12"/>
          <p:cNvSpPr>
            <a:spLocks noChangeArrowheads="1" noChangeShapeType="1" noTextEdit="1"/>
          </p:cNvSpPr>
          <p:nvPr/>
        </p:nvSpPr>
        <p:spPr bwMode="auto">
          <a:xfrm rot="5400000">
            <a:off x="-1447800" y="3276600"/>
            <a:ext cx="4800600" cy="3810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50000">
                      <a:srgbClr val="800000"/>
                    </a:gs>
                    <a:gs pos="100000">
                      <a:srgbClr val="FFFFCC"/>
                    </a:gs>
                  </a:gsLst>
                  <a:lin ang="18900000" scaled="1"/>
                </a:gra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Технология</a:t>
            </a:r>
          </a:p>
        </p:txBody>
      </p:sp>
      <p:sp>
        <p:nvSpPr>
          <p:cNvPr id="6152" name="Line 13"/>
          <p:cNvSpPr>
            <a:spLocks noChangeShapeType="1"/>
          </p:cNvSpPr>
          <p:nvPr/>
        </p:nvSpPr>
        <p:spPr bwMode="auto">
          <a:xfrm>
            <a:off x="1143000" y="3429000"/>
            <a:ext cx="1371600" cy="16764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3" name="Line 14"/>
          <p:cNvSpPr>
            <a:spLocks noChangeShapeType="1"/>
          </p:cNvSpPr>
          <p:nvPr/>
        </p:nvSpPr>
        <p:spPr bwMode="auto">
          <a:xfrm flipV="1">
            <a:off x="1219200" y="2819400"/>
            <a:ext cx="1295400" cy="3810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4" name="Line 15"/>
          <p:cNvSpPr>
            <a:spLocks noChangeShapeType="1"/>
          </p:cNvSpPr>
          <p:nvPr/>
        </p:nvSpPr>
        <p:spPr bwMode="auto">
          <a:xfrm>
            <a:off x="1219200" y="3352800"/>
            <a:ext cx="1371600" cy="5334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6"/>
          <p:cNvSpPr>
            <a:spLocks noChangeShapeType="1"/>
          </p:cNvSpPr>
          <p:nvPr/>
        </p:nvSpPr>
        <p:spPr bwMode="auto">
          <a:xfrm flipV="1">
            <a:off x="1143000" y="1676400"/>
            <a:ext cx="1447800" cy="14478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6" name="Rectangle 9"/>
          <p:cNvSpPr>
            <a:spLocks noChangeArrowheads="1"/>
          </p:cNvSpPr>
          <p:nvPr/>
        </p:nvSpPr>
        <p:spPr bwMode="auto">
          <a:xfrm>
            <a:off x="1447800" y="5786438"/>
            <a:ext cx="7391400" cy="461962"/>
          </a:xfrm>
          <a:prstGeom prst="rect">
            <a:avLst/>
          </a:prstGeom>
          <a:solidFill>
            <a:srgbClr val="FFFFCC">
              <a:alpha val="0"/>
            </a:srgbClr>
          </a:solidFill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A50021"/>
                </a:solidFill>
                <a:latin typeface="Times New Roman" pitchFamily="18" charset="0"/>
              </a:rPr>
              <a:t>Дисциплина  Учебный предмет  Учебник   Приемы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1143000" y="5943600"/>
            <a:ext cx="381000" cy="381000"/>
          </a:xfrm>
          <a:prstGeom prst="line">
            <a:avLst/>
          </a:pr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524000" y="6324600"/>
            <a:ext cx="7315200" cy="76200"/>
          </a:xfrm>
          <a:prstGeom prst="line">
            <a:avLst/>
          </a:pr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4648200" y="498475"/>
            <a:ext cx="44958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</a:rPr>
              <a:t>Технология применима повсюду, где имеется достижение, стремление к результату. </a:t>
            </a:r>
            <a:endParaRPr lang="en-US" sz="2400" b="1" dirty="0">
              <a:solidFill>
                <a:srgbClr val="800000"/>
              </a:solidFill>
              <a:latin typeface="Times New Roman" pitchFamily="18" charset="0"/>
            </a:endParaRPr>
          </a:p>
          <a:p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</a:rPr>
              <a:t>До появления технологии господствовало искусство — человек делал что-то, но это что-то получалось только у него, это как дар - дано или не дано. </a:t>
            </a:r>
            <a:endParaRPr lang="en-US" sz="2400" b="1" dirty="0">
              <a:solidFill>
                <a:srgbClr val="800000"/>
              </a:solidFill>
              <a:latin typeface="Times New Roman" pitchFamily="18" charset="0"/>
            </a:endParaRPr>
          </a:p>
          <a:p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</a:rPr>
              <a:t>С помощью же технологии все то, что доступно только избранным, одаренным (искусство), становится доступно всем. </a:t>
            </a:r>
          </a:p>
        </p:txBody>
      </p:sp>
      <p:pic>
        <p:nvPicPr>
          <p:cNvPr id="7171" name="Picture 8" descr="0b1f78f528e6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4495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17"/>
          <p:cNvSpPr txBox="1">
            <a:spLocks noChangeArrowheads="1"/>
          </p:cNvSpPr>
          <p:nvPr/>
        </p:nvSpPr>
        <p:spPr bwMode="auto">
          <a:xfrm>
            <a:off x="381000" y="6096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</a:rPr>
              <a:t>Я умею  и  научу тебя!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DSC0530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97613" y="0"/>
            <a:ext cx="28463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10" descr="DSC0175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84488" y="2209800"/>
            <a:ext cx="336391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WordArt 11"/>
          <p:cNvSpPr>
            <a:spLocks noChangeArrowheads="1" noChangeShapeType="1" noTextEdit="1"/>
          </p:cNvSpPr>
          <p:nvPr/>
        </p:nvSpPr>
        <p:spPr bwMode="auto">
          <a:xfrm>
            <a:off x="2895600" y="228600"/>
            <a:ext cx="3238500" cy="1524000"/>
          </a:xfrm>
          <a:prstGeom prst="rect">
            <a:avLst/>
          </a:prstGeom>
          <a:effec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Технология - 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 интересный предмет</a:t>
            </a:r>
          </a:p>
        </p:txBody>
      </p:sp>
      <p:sp>
        <p:nvSpPr>
          <p:cNvPr id="8197" name="WordArt 12"/>
          <p:cNvSpPr>
            <a:spLocks noChangeArrowheads="1" noChangeShapeType="1" noTextEdit="1"/>
          </p:cNvSpPr>
          <p:nvPr/>
        </p:nvSpPr>
        <p:spPr bwMode="auto">
          <a:xfrm>
            <a:off x="152400" y="3886200"/>
            <a:ext cx="2667000" cy="2286000"/>
          </a:xfrm>
          <a:prstGeom prst="rect">
            <a:avLst/>
          </a:prstGeom>
          <a:effec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Мы научились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готовить,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шить,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вязать, 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7" dist="17961" dir="2700000">
                    <a:srgbClr val="4D0000"/>
                  </a:prstShdw>
                </a:effectLst>
                <a:latin typeface="Times New Roman"/>
                <a:cs typeface="Times New Roman"/>
              </a:rPr>
              <a:t>вышивать</a:t>
            </a:r>
          </a:p>
        </p:txBody>
      </p:sp>
      <p:pic>
        <p:nvPicPr>
          <p:cNvPr id="8198" name="Picture 13" descr="DSC0485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8257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7"/>
          <p:cNvSpPr txBox="1">
            <a:spLocks noChangeArrowheads="1"/>
          </p:cNvSpPr>
          <p:nvPr/>
        </p:nvSpPr>
        <p:spPr bwMode="auto">
          <a:xfrm>
            <a:off x="4572000" y="228600"/>
            <a:ext cx="43434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800000"/>
                </a:solidFill>
              </a:rPr>
              <a:t>Технология – предмет особый,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800000"/>
                </a:solidFill>
              </a:rPr>
              <a:t>И в жизни вам поможет он.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800000"/>
                </a:solidFill>
              </a:rPr>
              <a:t>Научит шить, вязать, готовить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800000"/>
                </a:solidFill>
              </a:rPr>
              <a:t>И даст советов миллион.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800000"/>
                </a:solidFill>
              </a:rPr>
              <a:t>А тот, кто полностью изучит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800000"/>
                </a:solidFill>
              </a:rPr>
              <a:t>Основы этого предмета,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800000"/>
                </a:solidFill>
              </a:rPr>
              <a:t>В награду знания получит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800000"/>
                </a:solidFill>
              </a:rPr>
              <a:t>И много жизненных советов.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800000"/>
                </a:solidFill>
              </a:rPr>
              <a:t>               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800000"/>
                </a:solidFill>
              </a:rPr>
              <a:t>                                пчелка Майя</a:t>
            </a:r>
          </a:p>
        </p:txBody>
      </p:sp>
      <p:pic>
        <p:nvPicPr>
          <p:cNvPr id="9219" name="Picture 14" descr="10005881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7673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5" descr="mayaaaqz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04098">
            <a:off x="3276600" y="3581400"/>
            <a:ext cx="293528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5" descr="mayaaaqz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2057400"/>
            <a:ext cx="16462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0" y="5867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800000"/>
                </a:solidFill>
              </a:rPr>
              <a:t>Что зашифровала пчелка Майя?</a:t>
            </a:r>
          </a:p>
        </p:txBody>
      </p:sp>
      <p:sp>
        <p:nvSpPr>
          <p:cNvPr id="10245" name="AutoShape 10"/>
          <p:cNvSpPr>
            <a:spLocks noChangeArrowheads="1"/>
          </p:cNvSpPr>
          <p:nvPr/>
        </p:nvSpPr>
        <p:spPr bwMode="auto">
          <a:xfrm>
            <a:off x="1066800" y="6096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1143000" y="609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1</a:t>
            </a:r>
          </a:p>
        </p:txBody>
      </p:sp>
      <p:sp>
        <p:nvSpPr>
          <p:cNvPr id="10247" name="AutoShape 11"/>
          <p:cNvSpPr>
            <a:spLocks noChangeArrowheads="1"/>
          </p:cNvSpPr>
          <p:nvPr/>
        </p:nvSpPr>
        <p:spPr bwMode="auto">
          <a:xfrm>
            <a:off x="4191000" y="6858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AutoShape 12"/>
          <p:cNvSpPr>
            <a:spLocks noChangeArrowheads="1"/>
          </p:cNvSpPr>
          <p:nvPr/>
        </p:nvSpPr>
        <p:spPr bwMode="auto">
          <a:xfrm>
            <a:off x="2514600" y="17526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AutoShape 13"/>
          <p:cNvSpPr>
            <a:spLocks noChangeArrowheads="1"/>
          </p:cNvSpPr>
          <p:nvPr/>
        </p:nvSpPr>
        <p:spPr bwMode="auto">
          <a:xfrm>
            <a:off x="1143000" y="25146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AutoShape 14"/>
          <p:cNvSpPr>
            <a:spLocks noChangeArrowheads="1"/>
          </p:cNvSpPr>
          <p:nvPr/>
        </p:nvSpPr>
        <p:spPr bwMode="auto">
          <a:xfrm>
            <a:off x="1066800" y="43434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AutoShape 15"/>
          <p:cNvSpPr>
            <a:spLocks noChangeArrowheads="1"/>
          </p:cNvSpPr>
          <p:nvPr/>
        </p:nvSpPr>
        <p:spPr bwMode="auto">
          <a:xfrm>
            <a:off x="2667000" y="33528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AutoShape 16"/>
          <p:cNvSpPr>
            <a:spLocks noChangeArrowheads="1"/>
          </p:cNvSpPr>
          <p:nvPr/>
        </p:nvSpPr>
        <p:spPr bwMode="auto">
          <a:xfrm>
            <a:off x="5715000" y="17526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AutoShape 17"/>
          <p:cNvSpPr>
            <a:spLocks noChangeArrowheads="1"/>
          </p:cNvSpPr>
          <p:nvPr/>
        </p:nvSpPr>
        <p:spPr bwMode="auto">
          <a:xfrm>
            <a:off x="7239000" y="7620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AutoShape 18"/>
          <p:cNvSpPr>
            <a:spLocks noChangeArrowheads="1"/>
          </p:cNvSpPr>
          <p:nvPr/>
        </p:nvSpPr>
        <p:spPr bwMode="auto">
          <a:xfrm>
            <a:off x="4191000" y="44196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AutoShape 19"/>
          <p:cNvSpPr>
            <a:spLocks noChangeArrowheads="1"/>
          </p:cNvSpPr>
          <p:nvPr/>
        </p:nvSpPr>
        <p:spPr bwMode="auto">
          <a:xfrm>
            <a:off x="5715000" y="34290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AutoShape 20"/>
          <p:cNvSpPr>
            <a:spLocks noChangeArrowheads="1"/>
          </p:cNvSpPr>
          <p:nvPr/>
        </p:nvSpPr>
        <p:spPr bwMode="auto">
          <a:xfrm>
            <a:off x="7315200" y="25146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7" name="AutoShape 21"/>
          <p:cNvSpPr>
            <a:spLocks noChangeArrowheads="1"/>
          </p:cNvSpPr>
          <p:nvPr/>
        </p:nvSpPr>
        <p:spPr bwMode="auto">
          <a:xfrm>
            <a:off x="7391400" y="4419600"/>
            <a:ext cx="533400" cy="533400"/>
          </a:xfrm>
          <a:prstGeom prst="octagon">
            <a:avLst>
              <a:gd name="adj" fmla="val 29287"/>
            </a:avLst>
          </a:prstGeom>
          <a:solidFill>
            <a:srgbClr val="FFFFA3"/>
          </a:solidFill>
          <a:ln w="38100" cmpd="dbl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8" name="Text Box 22"/>
          <p:cNvSpPr txBox="1">
            <a:spLocks noChangeArrowheads="1"/>
          </p:cNvSpPr>
          <p:nvPr/>
        </p:nvSpPr>
        <p:spPr bwMode="auto">
          <a:xfrm>
            <a:off x="1219200" y="2514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2</a:t>
            </a:r>
          </a:p>
        </p:txBody>
      </p:sp>
      <p:sp>
        <p:nvSpPr>
          <p:cNvPr id="10259" name="Text Box 23"/>
          <p:cNvSpPr txBox="1">
            <a:spLocks noChangeArrowheads="1"/>
          </p:cNvSpPr>
          <p:nvPr/>
        </p:nvSpPr>
        <p:spPr bwMode="auto">
          <a:xfrm>
            <a:off x="1143000" y="43434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3</a:t>
            </a:r>
          </a:p>
        </p:txBody>
      </p:sp>
      <p:sp>
        <p:nvSpPr>
          <p:cNvPr id="10260" name="Text Box 24"/>
          <p:cNvSpPr txBox="1">
            <a:spLocks noChangeArrowheads="1"/>
          </p:cNvSpPr>
          <p:nvPr/>
        </p:nvSpPr>
        <p:spPr bwMode="auto">
          <a:xfrm>
            <a:off x="2590800" y="1752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4</a:t>
            </a:r>
          </a:p>
        </p:txBody>
      </p:sp>
      <p:sp>
        <p:nvSpPr>
          <p:cNvPr id="10261" name="Text Box 25"/>
          <p:cNvSpPr txBox="1">
            <a:spLocks noChangeArrowheads="1"/>
          </p:cNvSpPr>
          <p:nvPr/>
        </p:nvSpPr>
        <p:spPr bwMode="auto">
          <a:xfrm>
            <a:off x="2743200" y="33528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5</a:t>
            </a:r>
          </a:p>
        </p:txBody>
      </p:sp>
      <p:sp>
        <p:nvSpPr>
          <p:cNvPr id="10262" name="Text Box 26"/>
          <p:cNvSpPr txBox="1">
            <a:spLocks noChangeArrowheads="1"/>
          </p:cNvSpPr>
          <p:nvPr/>
        </p:nvSpPr>
        <p:spPr bwMode="auto">
          <a:xfrm>
            <a:off x="4267200" y="6858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6</a:t>
            </a:r>
          </a:p>
        </p:txBody>
      </p:sp>
      <p:sp>
        <p:nvSpPr>
          <p:cNvPr id="10263" name="Text Box 27"/>
          <p:cNvSpPr txBox="1">
            <a:spLocks noChangeArrowheads="1"/>
          </p:cNvSpPr>
          <p:nvPr/>
        </p:nvSpPr>
        <p:spPr bwMode="auto">
          <a:xfrm>
            <a:off x="5791200" y="1752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8</a:t>
            </a:r>
          </a:p>
        </p:txBody>
      </p:sp>
      <p:sp>
        <p:nvSpPr>
          <p:cNvPr id="10264" name="Text Box 28"/>
          <p:cNvSpPr txBox="1">
            <a:spLocks noChangeArrowheads="1"/>
          </p:cNvSpPr>
          <p:nvPr/>
        </p:nvSpPr>
        <p:spPr bwMode="auto">
          <a:xfrm>
            <a:off x="4267200" y="4419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7</a:t>
            </a:r>
          </a:p>
        </p:txBody>
      </p:sp>
      <p:sp>
        <p:nvSpPr>
          <p:cNvPr id="10265" name="Text Box 29"/>
          <p:cNvSpPr txBox="1">
            <a:spLocks noChangeArrowheads="1"/>
          </p:cNvSpPr>
          <p:nvPr/>
        </p:nvSpPr>
        <p:spPr bwMode="auto">
          <a:xfrm>
            <a:off x="5791200" y="34290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9</a:t>
            </a:r>
          </a:p>
        </p:txBody>
      </p:sp>
      <p:sp>
        <p:nvSpPr>
          <p:cNvPr id="10266" name="Text Box 30"/>
          <p:cNvSpPr txBox="1">
            <a:spLocks noChangeArrowheads="1"/>
          </p:cNvSpPr>
          <p:nvPr/>
        </p:nvSpPr>
        <p:spPr bwMode="auto">
          <a:xfrm>
            <a:off x="7162800" y="76200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10</a:t>
            </a:r>
          </a:p>
        </p:txBody>
      </p:sp>
      <p:sp>
        <p:nvSpPr>
          <p:cNvPr id="10267" name="Text Box 31"/>
          <p:cNvSpPr txBox="1">
            <a:spLocks noChangeArrowheads="1"/>
          </p:cNvSpPr>
          <p:nvPr/>
        </p:nvSpPr>
        <p:spPr bwMode="auto">
          <a:xfrm>
            <a:off x="7239000" y="2528888"/>
            <a:ext cx="685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11</a:t>
            </a:r>
          </a:p>
        </p:txBody>
      </p:sp>
      <p:sp>
        <p:nvSpPr>
          <p:cNvPr id="10268" name="Text Box 32"/>
          <p:cNvSpPr txBox="1">
            <a:spLocks noChangeArrowheads="1"/>
          </p:cNvSpPr>
          <p:nvPr/>
        </p:nvSpPr>
        <p:spPr bwMode="auto">
          <a:xfrm>
            <a:off x="7315200" y="441960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12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4611</TotalTime>
  <Words>3124</Words>
  <Application>Microsoft Office PowerPoint</Application>
  <PresentationFormat>Екран (4:3)</PresentationFormat>
  <Paragraphs>650</Paragraphs>
  <Slides>35</Slides>
  <Notes>32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35</vt:i4>
      </vt:variant>
    </vt:vector>
  </HeadingPairs>
  <TitlesOfParts>
    <vt:vector size="36" baseType="lpstr">
      <vt:lpstr>Оформление по умолчанию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</dc:title>
  <dc:creator/>
  <cp:lastModifiedBy>LEGION</cp:lastModifiedBy>
  <cp:revision>57</cp:revision>
  <cp:lastPrinted>1601-01-01T00:00:00Z</cp:lastPrinted>
  <dcterms:created xsi:type="dcterms:W3CDTF">1601-01-01T00:00:00Z</dcterms:created>
  <dcterms:modified xsi:type="dcterms:W3CDTF">2015-03-31T07:36:44Z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