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8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80"/>
    <a:srgbClr val="FF0066"/>
    <a:srgbClr val="C5260B"/>
    <a:srgbClr val="008000"/>
    <a:srgbClr val="4347EB"/>
    <a:srgbClr val="280EC2"/>
    <a:srgbClr val="FFFF00"/>
    <a:srgbClr val="65F4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61717" autoAdjust="0"/>
  </p:normalViewPr>
  <p:slideViewPr>
    <p:cSldViewPr>
      <p:cViewPr varScale="1">
        <p:scale>
          <a:sx n="70" d="100"/>
          <a:sy n="70" d="100"/>
        </p:scale>
        <p:origin x="-39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8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20176B0-5623-4D0E-B563-D4478C671A50}" type="datetimeFigureOut">
              <a:rPr lang="ru-RU"/>
              <a:pPr>
                <a:defRPr/>
              </a:pPr>
              <a:t>31.03.2015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B7BA315-BD0C-4E80-AFDC-9F6739A00E89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82326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golgofa.kiev.ua/menu/gloria/christian-poetry/473.html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animacii.ucoz.ru/photo/paskha/94-0-4690" TargetMode="External"/><Relationship Id="rId5" Type="http://schemas.openxmlformats.org/officeDocument/2006/relationships/hyperlink" Target="http://www.flash-screen.com/free-wallpaper/gallery,yellow+easter+egg+wallpaper,6.html" TargetMode="External"/><Relationship Id="rId4" Type="http://schemas.openxmlformats.org/officeDocument/2006/relationships/hyperlink" Target="http://taradronme.ya.ru/posts.xml?tb=780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Объёмный натюрморт</a:t>
            </a:r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>«Пасхальный стол»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Работу выполнила 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ученица 3 «В» класса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МБОУ СОШ №47 </a:t>
            </a:r>
            <a:r>
              <a:rPr lang="ru-RU" b="1" dirty="0" err="1" smtClean="0">
                <a:solidFill>
                  <a:srgbClr val="002060"/>
                </a:solidFill>
              </a:rPr>
              <a:t>г.Белгорода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Борисенко Дарья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7030A0"/>
                </a:solidFill>
              </a:rPr>
              <a:t>Руководитель: </a:t>
            </a:r>
            <a:r>
              <a:rPr lang="ru-RU" b="1" dirty="0" err="1" smtClean="0">
                <a:solidFill>
                  <a:srgbClr val="7030A0"/>
                </a:solidFill>
              </a:rPr>
              <a:t>Шуклина</a:t>
            </a:r>
            <a:r>
              <a:rPr lang="ru-RU" b="1" dirty="0" smtClean="0">
                <a:solidFill>
                  <a:srgbClr val="7030A0"/>
                </a:solidFill>
              </a:rPr>
              <a:t> Ирина Владимировна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2012г.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7BA315-BD0C-4E80-AFDC-9F6739A00E89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9049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Объёмный натюрморт 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 «Пасхальный стол»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7BA315-BD0C-4E80-AFDC-9F6739A00E89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36258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1400" b="1" i="1" dirty="0" smtClean="0">
                <a:solidFill>
                  <a:srgbClr val="FF0066"/>
                </a:solidFill>
              </a:rPr>
              <a:t>Использованные ресурсы:</a:t>
            </a:r>
          </a:p>
          <a:p>
            <a:pPr eaLnBrk="1" hangingPunct="1"/>
            <a:r>
              <a:rPr lang="ru-RU" sz="1200" i="1" dirty="0" smtClean="0">
                <a:solidFill>
                  <a:srgbClr val="800080"/>
                </a:solidFill>
              </a:rPr>
              <a:t>Фотографии Борисенко Н.Н.</a:t>
            </a:r>
          </a:p>
          <a:p>
            <a:pPr eaLnBrk="1" hangingPunct="1"/>
            <a:r>
              <a:rPr lang="ru-RU" sz="1200" i="1" dirty="0" smtClean="0">
                <a:solidFill>
                  <a:srgbClr val="800080"/>
                </a:solidFill>
              </a:rPr>
              <a:t>Павел Потехин стихотворение «Христос Воскрес!» </a:t>
            </a:r>
            <a:r>
              <a:rPr lang="en-US" sz="1200" i="1" dirty="0" smtClean="0">
                <a:solidFill>
                  <a:srgbClr val="800080"/>
                </a:solidFill>
                <a:hlinkClick r:id="rId3"/>
              </a:rPr>
              <a:t>http://golgofa.kiev.ua/menu/gloria/christian-poetry/473.html</a:t>
            </a:r>
            <a:endParaRPr lang="ru-RU" sz="1200" i="1" dirty="0" smtClean="0">
              <a:solidFill>
                <a:srgbClr val="800080"/>
              </a:solidFill>
            </a:endParaRPr>
          </a:p>
          <a:p>
            <a:pPr eaLnBrk="1" hangingPunct="1"/>
            <a:r>
              <a:rPr lang="en-US" sz="1200" i="1" dirty="0" smtClean="0">
                <a:solidFill>
                  <a:srgbClr val="800080"/>
                </a:solidFill>
                <a:hlinkClick r:id="rId4"/>
              </a:rPr>
              <a:t>http://taradronme.ya.ru/posts.xml?tb=780</a:t>
            </a:r>
            <a:endParaRPr lang="ru-RU" sz="1200" i="1" dirty="0" smtClean="0">
              <a:solidFill>
                <a:srgbClr val="800080"/>
              </a:solidFill>
            </a:endParaRPr>
          </a:p>
          <a:p>
            <a:pPr eaLnBrk="1" hangingPunct="1"/>
            <a:r>
              <a:rPr lang="en-US" sz="1200" i="1" dirty="0" smtClean="0">
                <a:solidFill>
                  <a:srgbClr val="800080"/>
                </a:solidFill>
                <a:hlinkClick r:id="rId5"/>
              </a:rPr>
              <a:t>http://www.flash-screen.com/free-wallpaper/gallery,yellow+easter+egg+wallpaper,6.html</a:t>
            </a:r>
            <a:endParaRPr lang="ru-RU" sz="1200" i="1" dirty="0" smtClean="0">
              <a:solidFill>
                <a:srgbClr val="800080"/>
              </a:solidFill>
            </a:endParaRPr>
          </a:p>
          <a:p>
            <a:pPr eaLnBrk="1" hangingPunct="1"/>
            <a:r>
              <a:rPr lang="en-US" sz="1200" i="1" dirty="0" smtClean="0">
                <a:solidFill>
                  <a:srgbClr val="800080"/>
                </a:solidFill>
                <a:hlinkClick r:id="rId6"/>
              </a:rPr>
              <a:t>http://animacii.ucoz.ru/photo/paskha/94-0-4690</a:t>
            </a:r>
            <a:endParaRPr lang="ru-RU" sz="1200" i="1" dirty="0" smtClean="0">
              <a:solidFill>
                <a:srgbClr val="800080"/>
              </a:solidFill>
            </a:endParaRPr>
          </a:p>
          <a:p>
            <a:pPr eaLnBrk="1" hangingPunct="1"/>
            <a:r>
              <a:rPr lang="ru-RU" sz="1200" i="1" dirty="0" smtClean="0">
                <a:solidFill>
                  <a:srgbClr val="800080"/>
                </a:solidFill>
              </a:rPr>
              <a:t>Оформление </a:t>
            </a:r>
            <a:r>
              <a:rPr lang="ru-RU" sz="1200" i="1" dirty="0" err="1" smtClean="0">
                <a:solidFill>
                  <a:srgbClr val="800080"/>
                </a:solidFill>
              </a:rPr>
              <a:t>Шуклина</a:t>
            </a:r>
            <a:r>
              <a:rPr lang="ru-RU" sz="1200" i="1" dirty="0" smtClean="0">
                <a:solidFill>
                  <a:srgbClr val="800080"/>
                </a:solidFill>
              </a:rPr>
              <a:t> И.В.</a:t>
            </a:r>
          </a:p>
          <a:p>
            <a:pPr eaLnBrk="1" hangingPunct="1"/>
            <a:endParaRPr lang="ru-RU" sz="1200" i="1" dirty="0" smtClean="0">
              <a:solidFill>
                <a:srgbClr val="800080"/>
              </a:solidFill>
            </a:endParaRPr>
          </a:p>
          <a:p>
            <a:pPr eaLnBrk="1" hangingPunct="1"/>
            <a:endParaRPr lang="ru-RU" sz="1200" i="1" dirty="0" smtClean="0">
              <a:solidFill>
                <a:srgbClr val="800080"/>
              </a:solidFill>
            </a:endParaRPr>
          </a:p>
          <a:p>
            <a:pPr eaLnBrk="1" hangingPunct="1"/>
            <a:endParaRPr lang="ru-RU" sz="1200" i="1" dirty="0" smtClean="0">
              <a:solidFill>
                <a:srgbClr val="800080"/>
              </a:solidFill>
            </a:endParaRPr>
          </a:p>
          <a:p>
            <a:pPr eaLnBrk="1" hangingPunct="1"/>
            <a:endParaRPr lang="ru-RU" sz="1200" i="1" dirty="0" smtClean="0">
              <a:solidFill>
                <a:srgbClr val="800080"/>
              </a:solidFill>
            </a:endParaRPr>
          </a:p>
          <a:p>
            <a:pPr eaLnBrk="1" hangingPunct="1"/>
            <a:endParaRPr lang="ru-RU" i="1" smtClean="0">
              <a:solidFill>
                <a:srgbClr val="800080"/>
              </a:solidFill>
            </a:endParaRP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7BA315-BD0C-4E80-AFDC-9F6739A00E89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46192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Христос воскрес! - всего два слова,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 Но благодати сколько в них! 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 Мы неземным блаженством снова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 Озарены в сердцах твоих.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 Забыты скорби и страданья,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 Забыты горе и нужда,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 Умолкли стоны и роптанья,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 Исчезли зависть и вражда…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 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 Павел Потехин (1852-1910</a:t>
            </a:r>
            <a:r>
              <a:rPr lang="ru-RU" i="1" dirty="0" smtClean="0">
                <a:solidFill>
                  <a:srgbClr val="FFFF00"/>
                </a:solidFill>
              </a:rPr>
              <a:t>)</a:t>
            </a:r>
            <a:endParaRPr lang="ru-RU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7BA315-BD0C-4E80-AFDC-9F6739A00E89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2972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Па́сха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— древнейший христианский праздник.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srgbClr val="008000"/>
                </a:solidFill>
              </a:rPr>
              <a:t>На Руси этот светлый день празднуется с Х века. Установлен в честь воскресения Иисуса Христа. </a:t>
            </a:r>
            <a:endParaRPr lang="ru-RU" sz="1200" dirty="0" smtClean="0">
              <a:solidFill>
                <a:srgbClr val="008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dirty="0" smtClean="0">
                <a:solidFill>
                  <a:srgbClr val="FF0066"/>
                </a:solidFill>
              </a:rPr>
              <a:t>Обычай дарить на Пасху крашеные яйца ведет свое начало со времен императора Тиберия. Мария Магдалина, придя в Рим для проповеди Евангелия, поднесла ему первое пасхальное яйцо со словами "Христос Воскресе", гласит легенда. Неверующий император воскликнул: "Это так же невероятно, как если бы яйцо стало красным". После его слов яйцо покраснело. </a:t>
            </a:r>
            <a:endParaRPr lang="ru-RU" sz="1200" dirty="0" smtClean="0">
              <a:solidFill>
                <a:srgbClr val="FF0066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dirty="0" smtClean="0">
                <a:solidFill>
                  <a:srgbClr val="280EC2"/>
                </a:solidFill>
              </a:rPr>
              <a:t>Есть и другое предание: капли крови распятого Христа упали на землю, окаменели, приняли вид куриных яиц. А горячие слезы Богоматери оставили на них следы в форме узоров. </a:t>
            </a:r>
            <a:endParaRPr lang="ru-RU" sz="1200" dirty="0" smtClean="0">
              <a:solidFill>
                <a:srgbClr val="280EC2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dirty="0" smtClean="0">
                <a:solidFill>
                  <a:srgbClr val="C00000"/>
                </a:solidFill>
              </a:rPr>
              <a:t>Символически пасхальные яйца олицетворяют собой воскресение, так как из яйца рождается новое существо.</a:t>
            </a:r>
            <a:endParaRPr lang="ru-RU" sz="1200" dirty="0" smtClean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200" b="1" dirty="0" smtClean="0">
                <a:solidFill>
                  <a:srgbClr val="FFFF00"/>
                </a:solidFill>
              </a:rPr>
              <a:t> </a:t>
            </a:r>
            <a:r>
              <a:rPr lang="ru-RU" sz="1200" b="1" dirty="0" smtClean="0">
                <a:solidFill>
                  <a:srgbClr val="800080"/>
                </a:solidFill>
              </a:rPr>
              <a:t>В России пасхальные яйца, полученные при “христосовании”, наделялись чудесными свойствами. Их зарывали в зерна, подготовленные для посева, чтобы обеспечить богатый урожай, их использовали при поиске кладов. Яйцами даже гладили домашних животных, чтобы они были здоровыми, пытались тушить пожар, бросая их в горящий дом, лечили больных. Кроме этого, христиане считали, что пасхальные яства, освященные молитвою, обладают силой помогать в трудные и важные минуты жизни.</a:t>
            </a:r>
            <a:endParaRPr lang="ru-RU" sz="1200" dirty="0" smtClean="0">
              <a:solidFill>
                <a:srgbClr val="80008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7BA315-BD0C-4E80-AFDC-9F6739A00E89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4857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FF0000"/>
                </a:solidFill>
              </a:rPr>
              <a:t>Материалы для поделки:</a:t>
            </a:r>
          </a:p>
          <a:p>
            <a:pPr eaLnBrk="1" hangingPunct="1"/>
            <a:r>
              <a:rPr lang="ru-RU" sz="1200" b="1" i="1" dirty="0" smtClean="0">
                <a:solidFill>
                  <a:srgbClr val="002060"/>
                </a:solidFill>
              </a:rPr>
              <a:t>Обои виниловые</a:t>
            </a:r>
          </a:p>
          <a:p>
            <a:pPr eaLnBrk="1" hangingPunct="1"/>
            <a:r>
              <a:rPr lang="ru-RU" sz="1200" b="1" i="1" dirty="0" smtClean="0">
                <a:solidFill>
                  <a:srgbClr val="002060"/>
                </a:solidFill>
              </a:rPr>
              <a:t>Белая и цветная бумага</a:t>
            </a:r>
          </a:p>
          <a:p>
            <a:pPr eaLnBrk="1" hangingPunct="1"/>
            <a:r>
              <a:rPr lang="ru-RU" sz="1200" b="1" i="1" dirty="0" smtClean="0">
                <a:solidFill>
                  <a:srgbClr val="002060"/>
                </a:solidFill>
              </a:rPr>
              <a:t>Белая ткань</a:t>
            </a:r>
          </a:p>
          <a:p>
            <a:pPr eaLnBrk="1" hangingPunct="1"/>
            <a:r>
              <a:rPr lang="ru-RU" sz="1200" b="1" i="1" dirty="0" smtClean="0">
                <a:solidFill>
                  <a:srgbClr val="002060"/>
                </a:solidFill>
              </a:rPr>
              <a:t>Кружево 2-х видов</a:t>
            </a:r>
          </a:p>
          <a:p>
            <a:pPr eaLnBrk="1" hangingPunct="1"/>
            <a:r>
              <a:rPr lang="ru-RU" sz="1200" b="1" i="1" dirty="0" smtClean="0">
                <a:solidFill>
                  <a:srgbClr val="002060"/>
                </a:solidFill>
              </a:rPr>
              <a:t>Вата</a:t>
            </a:r>
          </a:p>
          <a:p>
            <a:pPr eaLnBrk="1" hangingPunct="1"/>
            <a:r>
              <a:rPr lang="ru-RU" sz="1200" b="1" i="1" dirty="0" smtClean="0">
                <a:solidFill>
                  <a:srgbClr val="002060"/>
                </a:solidFill>
              </a:rPr>
              <a:t>Бисер</a:t>
            </a:r>
          </a:p>
          <a:p>
            <a:pPr eaLnBrk="1" hangingPunct="1"/>
            <a:r>
              <a:rPr lang="ru-RU" sz="1200" b="1" i="1" dirty="0" smtClean="0">
                <a:solidFill>
                  <a:srgbClr val="002060"/>
                </a:solidFill>
              </a:rPr>
              <a:t>Конфеты «Ожерелье»</a:t>
            </a:r>
          </a:p>
          <a:p>
            <a:pPr eaLnBrk="1" hangingPunct="1"/>
            <a:r>
              <a:rPr lang="ru-RU" sz="1200" b="1" i="1" dirty="0" smtClean="0">
                <a:solidFill>
                  <a:srgbClr val="002060"/>
                </a:solidFill>
              </a:rPr>
              <a:t>Рамка для фотографии</a:t>
            </a:r>
          </a:p>
          <a:p>
            <a:pPr eaLnBrk="1" hangingPunct="1"/>
            <a:r>
              <a:rPr lang="ru-RU" sz="1200" b="1" i="1" dirty="0" smtClean="0">
                <a:solidFill>
                  <a:srgbClr val="002060"/>
                </a:solidFill>
              </a:rPr>
              <a:t>Коробка от таблеток</a:t>
            </a:r>
          </a:p>
          <a:p>
            <a:pPr eaLnBrk="1" hangingPunct="1"/>
            <a:r>
              <a:rPr lang="ru-RU" sz="1200" b="1" i="1" dirty="0" smtClean="0">
                <a:solidFill>
                  <a:srgbClr val="002060"/>
                </a:solidFill>
              </a:rPr>
              <a:t>Заготовки яичек (деревянных или конфеты </a:t>
            </a:r>
            <a:r>
              <a:rPr lang="en-US" sz="1200" b="1" i="1" dirty="0" smtClean="0">
                <a:solidFill>
                  <a:srgbClr val="002060"/>
                </a:solidFill>
              </a:rPr>
              <a:t> </a:t>
            </a:r>
            <a:r>
              <a:rPr lang="ru-RU" sz="1200" b="1" i="1" dirty="0" smtClean="0">
                <a:solidFill>
                  <a:srgbClr val="002060"/>
                </a:solidFill>
              </a:rPr>
              <a:t>«</a:t>
            </a:r>
            <a:r>
              <a:rPr lang="en-US" sz="1200" b="1" i="1" dirty="0" smtClean="0">
                <a:solidFill>
                  <a:srgbClr val="002060"/>
                </a:solidFill>
              </a:rPr>
              <a:t>MMDS</a:t>
            </a:r>
            <a:r>
              <a:rPr lang="ru-RU" sz="1200" b="1" i="1" dirty="0" smtClean="0">
                <a:solidFill>
                  <a:srgbClr val="002060"/>
                </a:solidFill>
              </a:rPr>
              <a:t>» с арахисом )</a:t>
            </a:r>
          </a:p>
          <a:p>
            <a:pPr eaLnBrk="1" hangingPunct="1"/>
            <a:r>
              <a:rPr lang="ru-RU" sz="1200" b="1" i="1" dirty="0" smtClean="0">
                <a:solidFill>
                  <a:srgbClr val="002060"/>
                </a:solidFill>
              </a:rPr>
              <a:t>Самовар-магнит на холодильник</a:t>
            </a:r>
          </a:p>
          <a:p>
            <a:pPr eaLnBrk="1" hangingPunct="1"/>
            <a:r>
              <a:rPr lang="ru-RU" sz="1200" b="1" i="1" dirty="0" smtClean="0">
                <a:solidFill>
                  <a:srgbClr val="002060"/>
                </a:solidFill>
              </a:rPr>
              <a:t>Веточка вербы</a:t>
            </a:r>
          </a:p>
          <a:p>
            <a:pPr eaLnBrk="1" hangingPunct="1"/>
            <a:r>
              <a:rPr lang="ru-RU" sz="1200" b="1" i="1" dirty="0" smtClean="0">
                <a:solidFill>
                  <a:srgbClr val="002060"/>
                </a:solidFill>
              </a:rPr>
              <a:t>Восковая свеча</a:t>
            </a:r>
          </a:p>
          <a:p>
            <a:pPr eaLnBrk="1" hangingPunct="1"/>
            <a:r>
              <a:rPr lang="ru-RU" sz="1200" b="1" i="1" dirty="0" smtClean="0">
                <a:solidFill>
                  <a:srgbClr val="002060"/>
                </a:solidFill>
              </a:rPr>
              <a:t>Мерный стаканчик сиропа от кашля</a:t>
            </a:r>
            <a:endParaRPr lang="en-US" sz="1200" b="1" i="1" dirty="0" smtClean="0">
              <a:solidFill>
                <a:srgbClr val="002060"/>
              </a:solidFill>
            </a:endParaRPr>
          </a:p>
          <a:p>
            <a:pPr eaLnBrk="1" hangingPunct="1"/>
            <a:r>
              <a:rPr lang="ru-RU" sz="1200" b="1" i="1" dirty="0" smtClean="0">
                <a:solidFill>
                  <a:srgbClr val="002060"/>
                </a:solidFill>
              </a:rPr>
              <a:t>Игрушечная тарелочка</a:t>
            </a:r>
          </a:p>
          <a:p>
            <a:pPr eaLnBrk="1" hangingPunct="1"/>
            <a:r>
              <a:rPr lang="ru-RU" sz="1200" b="1" i="1" dirty="0" smtClean="0">
                <a:solidFill>
                  <a:srgbClr val="002060"/>
                </a:solidFill>
              </a:rPr>
              <a:t>Клей «Момент» и ПВА</a:t>
            </a:r>
          </a:p>
          <a:p>
            <a:pPr eaLnBrk="1" hangingPunct="1"/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7BA315-BD0C-4E80-AFDC-9F6739A00E89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2902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1 этап работы: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sz="1400" b="1" i="1" dirty="0" smtClean="0">
                <a:solidFill>
                  <a:srgbClr val="008000"/>
                </a:solidFill>
              </a:rPr>
              <a:t>(делаем заготовку для столика)</a:t>
            </a:r>
            <a:endParaRPr lang="ru-RU" b="1" i="1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ru-RU" b="1" i="1" dirty="0" smtClean="0">
                <a:solidFill>
                  <a:srgbClr val="002060"/>
                </a:solidFill>
              </a:rPr>
              <a:t>Обклеиваем белой бумагой пустую коробочку от лекарства. Используем клей ПВА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354D47-5843-4078-B4C2-3745B49B4AA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2 этап работы: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sz="1200" b="1" i="1" dirty="0" smtClean="0">
                <a:solidFill>
                  <a:srgbClr val="008000"/>
                </a:solidFill>
              </a:rPr>
              <a:t>(делаем «занавески»)</a:t>
            </a:r>
            <a:endParaRPr lang="ru-RU" sz="1200" b="1" i="1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Открываем рамку для фотографии, убираем стекло;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Собираем на нитку кружево в сборку;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Приклеиваем кружево к верху рамки клеем «Момент»;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Вырезаем кусок обоев и вставляем в рамку.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7BA315-BD0C-4E80-AFDC-9F6739A00E89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99253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3 этап работы: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sz="1400" b="1" i="1" dirty="0" smtClean="0">
                <a:solidFill>
                  <a:srgbClr val="008000"/>
                </a:solidFill>
              </a:rPr>
              <a:t>(делаем «столик»):</a:t>
            </a:r>
          </a:p>
          <a:p>
            <a:pPr eaLnBrk="1" hangingPunct="1"/>
            <a:r>
              <a:rPr lang="ru-RU" b="1" i="1" dirty="0" smtClean="0">
                <a:solidFill>
                  <a:srgbClr val="002060"/>
                </a:solidFill>
              </a:rPr>
              <a:t>Нанести клей ПВА на половину коробочки и приклеить кружево;</a:t>
            </a:r>
          </a:p>
          <a:p>
            <a:pPr eaLnBrk="1" hangingPunct="1"/>
            <a:r>
              <a:rPr lang="ru-RU" b="1" i="1" dirty="0" smtClean="0">
                <a:solidFill>
                  <a:srgbClr val="002060"/>
                </a:solidFill>
              </a:rPr>
              <a:t>Коробочек с кружевом приклеить к обоям в рамке. Использовать клей «Момент»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7BA315-BD0C-4E80-AFDC-9F6739A00E89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37691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4 этап работы: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sz="1400" b="1" i="1" dirty="0" smtClean="0">
                <a:solidFill>
                  <a:srgbClr val="008000"/>
                </a:solidFill>
              </a:rPr>
              <a:t>(делаем «кулич»)</a:t>
            </a:r>
            <a:endParaRPr lang="ru-RU" sz="1400" b="1" i="1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Набиваем вату в мерный стаканчик;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Обворачиваем цветной бумагой мерный стаканчик и закрепляем края бумаги клеем «Момент»;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Вырезаем из белой ткани круг  радиусом 4 см;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Украшаем ткань разноцветным бисером;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Собираем круг по краю на нитку и надеваем на подготовленный стаканчик.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7BA315-BD0C-4E80-AFDC-9F6739A00E89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63480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5 этап работы</a:t>
            </a:r>
            <a:r>
              <a:rPr lang="ru-RU" sz="1600" b="1" i="1" dirty="0" smtClean="0">
                <a:solidFill>
                  <a:srgbClr val="FF0000"/>
                </a:solidFill>
              </a:rPr>
              <a:t/>
            </a:r>
            <a:br>
              <a:rPr lang="ru-RU" sz="1600" b="1" i="1" dirty="0" smtClean="0">
                <a:solidFill>
                  <a:srgbClr val="FF0000"/>
                </a:solidFill>
              </a:rPr>
            </a:br>
            <a:r>
              <a:rPr lang="ru-RU" sz="1600" b="1" i="1" dirty="0" smtClean="0">
                <a:solidFill>
                  <a:srgbClr val="008000"/>
                </a:solidFill>
              </a:rPr>
              <a:t>(</a:t>
            </a:r>
            <a:r>
              <a:rPr lang="ru-RU" sz="1600" b="1" dirty="0" smtClean="0">
                <a:solidFill>
                  <a:srgbClr val="008000"/>
                </a:solidFill>
              </a:rPr>
              <a:t>Собираем поделку)</a:t>
            </a:r>
            <a:r>
              <a:rPr lang="ru-RU" sz="1600" b="1" dirty="0" smtClean="0">
                <a:solidFill>
                  <a:srgbClr val="002060"/>
                </a:solidFill>
              </a:rPr>
              <a:t/>
            </a:r>
            <a:br>
              <a:rPr lang="ru-RU" sz="1600" b="1" dirty="0" smtClean="0">
                <a:solidFill>
                  <a:srgbClr val="002060"/>
                </a:solidFill>
              </a:rPr>
            </a:br>
            <a:endParaRPr lang="ru-RU" sz="1600" b="1" i="1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ru-RU" sz="1200" b="1" dirty="0" smtClean="0">
                <a:solidFill>
                  <a:srgbClr val="002060"/>
                </a:solidFill>
              </a:rPr>
              <a:t>Приклеиваем клеем «Момент» самовар к обоям в рамке;</a:t>
            </a:r>
          </a:p>
          <a:p>
            <a:pPr eaLnBrk="1" hangingPunct="1"/>
            <a:r>
              <a:rPr lang="ru-RU" sz="1200" b="1" dirty="0" smtClean="0">
                <a:solidFill>
                  <a:srgbClr val="002060"/>
                </a:solidFill>
              </a:rPr>
              <a:t>К столику приклеиваем «</a:t>
            </a:r>
            <a:r>
              <a:rPr lang="ru-RU" sz="1200" b="1" dirty="0" err="1" smtClean="0">
                <a:solidFill>
                  <a:srgbClr val="002060"/>
                </a:solidFill>
              </a:rPr>
              <a:t>кулич»,затем</a:t>
            </a:r>
            <a:r>
              <a:rPr lang="ru-RU" sz="1200" b="1" dirty="0" smtClean="0">
                <a:solidFill>
                  <a:srgbClr val="002060"/>
                </a:solidFill>
              </a:rPr>
              <a:t> тарелку с яичками;</a:t>
            </a:r>
          </a:p>
          <a:p>
            <a:pPr eaLnBrk="1" hangingPunct="1"/>
            <a:r>
              <a:rPr lang="ru-RU" sz="1200" b="1" dirty="0" smtClean="0">
                <a:solidFill>
                  <a:srgbClr val="002060"/>
                </a:solidFill>
              </a:rPr>
              <a:t>В центр тарелки прикрепляем  кусочек восковой свечи;</a:t>
            </a:r>
          </a:p>
          <a:p>
            <a:pPr eaLnBrk="1" hangingPunct="1"/>
            <a:r>
              <a:rPr lang="ru-RU" sz="1200" b="1" dirty="0" smtClean="0">
                <a:solidFill>
                  <a:srgbClr val="002060"/>
                </a:solidFill>
              </a:rPr>
              <a:t>Веточки вербы просовываем между тарелкой и куличиком;</a:t>
            </a:r>
          </a:p>
          <a:p>
            <a:pPr eaLnBrk="1" hangingPunct="1"/>
            <a:r>
              <a:rPr lang="ru-RU" sz="1200" b="1" dirty="0" smtClean="0">
                <a:solidFill>
                  <a:srgbClr val="002060"/>
                </a:solidFill>
              </a:rPr>
              <a:t>Конфеты «Ожерелье» вешаем на ручку самовара, как баранки.</a:t>
            </a:r>
          </a:p>
          <a:p>
            <a:pPr eaLnBrk="1" hangingPunct="1">
              <a:buFont typeface="Arial" charset="0"/>
              <a:buNone/>
            </a:pPr>
            <a:endParaRPr lang="ru-RU" sz="1200" b="1" dirty="0" smtClean="0">
              <a:solidFill>
                <a:srgbClr val="002060"/>
              </a:solidFill>
            </a:endParaRPr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7BA315-BD0C-4E80-AFDC-9F6739A00E89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3346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604F3-D6F7-47B3-9643-CCEB6D706E9A}" type="datetime1">
              <a:rPr lang="ru-RU" smtClean="0"/>
              <a:t>31.03.2015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8BD5D-CD7A-499D-993B-516A9DC1301A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52BD0-F00D-4918-8EFC-E88D7313A3BA}" type="datetime1">
              <a:rPr lang="ru-RU" smtClean="0"/>
              <a:t>31.03.2015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63F54-1031-4EF6-B66E-18D89636B11D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BD331-25AD-46A0-993A-FF6234428304}" type="datetime1">
              <a:rPr lang="ru-RU" smtClean="0"/>
              <a:t>31.03.2015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28B89-ED7B-4F85-8778-D947B208C959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138F1-B60D-466C-9798-653A9218C471}" type="datetime1">
              <a:rPr lang="ru-RU" smtClean="0"/>
              <a:t>31.03.2015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616ED-CAE8-493C-B4E5-CD4FDFF00AC4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DEDC9-E629-4278-9A88-C63C1032855E}" type="datetime1">
              <a:rPr lang="ru-RU" smtClean="0"/>
              <a:t>31.03.2015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16BF2-6D6B-4DBA-BDA9-BF3F0633E06F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59292-6A2B-4F43-9665-C24C9EFBC341}" type="datetime1">
              <a:rPr lang="ru-RU" smtClean="0"/>
              <a:t>31.03.2015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ADCCE-6FB4-45A6-9242-3F23515E56E7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C568B-249E-4813-97BD-8B3C71CCF60F}" type="datetime1">
              <a:rPr lang="ru-RU" smtClean="0"/>
              <a:t>31.03.2015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80C6D-8582-4DFC-AF9F-9B0AB4D3435C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6458B-35BF-43C1-B139-F926FE410297}" type="datetime1">
              <a:rPr lang="ru-RU" smtClean="0"/>
              <a:t>31.03.2015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E9D89-6E1E-498A-9924-022FCE683A69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158C9-A4AE-4C70-B9D1-2ADD9DBD62DC}" type="datetime1">
              <a:rPr lang="ru-RU" smtClean="0"/>
              <a:t>31.03.2015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743A0-DDA3-431C-81D9-689AA64EB91F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CA2DD-9047-46A5-BC45-BE8107E7E42E}" type="datetime1">
              <a:rPr lang="ru-RU" smtClean="0"/>
              <a:t>31.03.2015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FA6629-6294-4A94-B9A0-BCD617984F55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EDABA-C495-4E7A-A022-CCDE92CD107E}" type="datetime1">
              <a:rPr lang="ru-RU" smtClean="0"/>
              <a:t>31.03.2015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0947F-BF22-4286-80EA-581435FFDBD3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F178A4A-4934-4B87-8393-7A78C30FD3AC}" type="datetime1">
              <a:rPr lang="ru-RU" smtClean="0"/>
              <a:t>31.03.2015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0238C9B-68EE-4F0E-8721-867314BE6510}" type="slidenum">
              <a:rPr lang="ru-RU"/>
              <a:pPr>
                <a:defRPr/>
              </a:pPr>
              <a:t>‹№›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hyperlink" Target="http://animacii.ucoz.ru/photo/paskha/94-0-4690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lash-screen.com/free-wallpaper/gallery,yellow+easter+egg+wallpaper,6.html" TargetMode="External"/><Relationship Id="rId5" Type="http://schemas.openxmlformats.org/officeDocument/2006/relationships/hyperlink" Target="http://taradronme.ya.ru/posts.xml?tb=780" TargetMode="External"/><Relationship Id="rId4" Type="http://schemas.openxmlformats.org/officeDocument/2006/relationships/hyperlink" Target="http://golgofa.kiev.ua/menu/gloria/christian-poetry/473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975"/>
            <a:ext cx="7772400" cy="24034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i="1" dirty="0" smtClean="0">
                <a:solidFill>
                  <a:srgbClr val="FF0000"/>
                </a:solidFill>
              </a:rPr>
              <a:t/>
            </a:r>
            <a:br>
              <a:rPr lang="ru-RU" sz="6000" b="1" i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>Объёмный натюрморт</a:t>
            </a:r>
            <a:r>
              <a:rPr lang="ru-RU" sz="6000" b="1" i="1" dirty="0" smtClean="0">
                <a:solidFill>
                  <a:srgbClr val="FF0000"/>
                </a:solidFill>
              </a:rPr>
              <a:t/>
            </a:r>
            <a:br>
              <a:rPr lang="ru-RU" sz="6000" b="1" i="1" dirty="0" smtClean="0">
                <a:solidFill>
                  <a:srgbClr val="FF0000"/>
                </a:solidFill>
              </a:rPr>
            </a:br>
            <a:r>
              <a:rPr lang="ru-RU" sz="6000" b="1" i="1" dirty="0" smtClean="0">
                <a:solidFill>
                  <a:srgbClr val="FF0000"/>
                </a:solidFill>
              </a:rPr>
              <a:t>«Пасхальный стол»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729413" cy="2566988"/>
          </a:xfrm>
        </p:spPr>
        <p:txBody>
          <a:bodyPr rtlCol="0">
            <a:normAutofit fontScale="77500" lnSpcReduction="20000"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Работу выполнила 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ученица 3 «В» класса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МБОУ СОШ №47 г.Белгорода</a:t>
            </a:r>
          </a:p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Борисенко Дарья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7030A0"/>
                </a:solidFill>
              </a:rPr>
              <a:t>Руководитель: Шуклина Ирина Владимировна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2012г.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052" name="Picture 2" descr="jajtsa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068513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3" descr="jajtsa5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73938" y="5300663"/>
            <a:ext cx="1770062" cy="155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4"/>
          <p:cNvSpPr>
            <a:spLocks noGrp="1"/>
          </p:cNvSpPr>
          <p:nvPr>
            <p:ph type="title"/>
          </p:nvPr>
        </p:nvSpPr>
        <p:spPr>
          <a:xfrm>
            <a:off x="457200" y="1196975"/>
            <a:ext cx="4330700" cy="4752975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FF0000"/>
                </a:solidFill>
              </a:rPr>
              <a:t>Объёмный натюрморт 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 «Пасхальный стол»</a:t>
            </a:r>
          </a:p>
        </p:txBody>
      </p:sp>
      <p:pic>
        <p:nvPicPr>
          <p:cNvPr id="8" name="Picture 5" descr="C:\Documents and Settings\Irina\Рабочий стол\Копия даша\Копия даша 04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767263" y="817563"/>
            <a:ext cx="3711575" cy="5284787"/>
          </a:xfrm>
        </p:spPr>
      </p:pic>
      <p:pic>
        <p:nvPicPr>
          <p:cNvPr id="11268" name="Picture 2" descr="jajtsa5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068513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3" descr="jajtsa5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125" y="4610100"/>
            <a:ext cx="255587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12291" name="Содержимое 7" descr="85001342_pasha2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9750" y="0"/>
            <a:ext cx="8604250" cy="6618288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38988" cy="561975"/>
          </a:xfrm>
        </p:spPr>
        <p:txBody>
          <a:bodyPr/>
          <a:lstStyle/>
          <a:p>
            <a:pPr eaLnBrk="1" hangingPunct="1"/>
            <a:r>
              <a:rPr lang="ru-RU" sz="3200" b="1" i="1" dirty="0" smtClean="0">
                <a:solidFill>
                  <a:srgbClr val="FF0066"/>
                </a:solidFill>
              </a:rPr>
              <a:t>Использованные ресурсы: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457200" y="836613"/>
            <a:ext cx="8291513" cy="5289550"/>
          </a:xfrm>
        </p:spPr>
        <p:txBody>
          <a:bodyPr/>
          <a:lstStyle/>
          <a:p>
            <a:pPr eaLnBrk="1" hangingPunct="1"/>
            <a:r>
              <a:rPr lang="ru-RU" sz="2800" i="1" dirty="0" smtClean="0">
                <a:solidFill>
                  <a:srgbClr val="800080"/>
                </a:solidFill>
              </a:rPr>
              <a:t>Фотографии Борисенко Н.Н.</a:t>
            </a:r>
          </a:p>
          <a:p>
            <a:pPr eaLnBrk="1" hangingPunct="1"/>
            <a:r>
              <a:rPr lang="ru-RU" sz="2800" i="1" dirty="0" smtClean="0">
                <a:solidFill>
                  <a:srgbClr val="800080"/>
                </a:solidFill>
              </a:rPr>
              <a:t>Павел Потехин стихотворение «Христос Воскрес!» </a:t>
            </a:r>
            <a:r>
              <a:rPr lang="en-US" sz="2800" i="1" dirty="0" smtClean="0">
                <a:solidFill>
                  <a:srgbClr val="800080"/>
                </a:solidFill>
                <a:hlinkClick r:id="rId4"/>
              </a:rPr>
              <a:t>http://golgofa.kiev.ua/menu/gloria/christian-poetry/473.html</a:t>
            </a:r>
            <a:endParaRPr lang="ru-RU" sz="2800" i="1" dirty="0" smtClean="0">
              <a:solidFill>
                <a:srgbClr val="800080"/>
              </a:solidFill>
            </a:endParaRPr>
          </a:p>
          <a:p>
            <a:pPr eaLnBrk="1" hangingPunct="1"/>
            <a:r>
              <a:rPr lang="en-US" sz="2800" i="1" dirty="0" smtClean="0">
                <a:solidFill>
                  <a:srgbClr val="800080"/>
                </a:solidFill>
                <a:hlinkClick r:id="rId5"/>
              </a:rPr>
              <a:t>http://taradronme.ya.ru/posts.xml?tb=780</a:t>
            </a:r>
            <a:endParaRPr lang="ru-RU" sz="2800" i="1" dirty="0" smtClean="0">
              <a:solidFill>
                <a:srgbClr val="800080"/>
              </a:solidFill>
            </a:endParaRPr>
          </a:p>
          <a:p>
            <a:pPr eaLnBrk="1" hangingPunct="1"/>
            <a:r>
              <a:rPr lang="en-US" sz="2800" i="1" dirty="0" smtClean="0">
                <a:solidFill>
                  <a:srgbClr val="800080"/>
                </a:solidFill>
                <a:hlinkClick r:id="rId6"/>
              </a:rPr>
              <a:t>http://www.flash-screen.com/free-wallpaper/gallery,yellow+easter+egg+wallpaper,6.html</a:t>
            </a:r>
            <a:endParaRPr lang="ru-RU" sz="2800" i="1" dirty="0" smtClean="0">
              <a:solidFill>
                <a:srgbClr val="800080"/>
              </a:solidFill>
            </a:endParaRPr>
          </a:p>
          <a:p>
            <a:pPr eaLnBrk="1" hangingPunct="1"/>
            <a:r>
              <a:rPr lang="en-US" sz="2800" i="1" dirty="0" smtClean="0">
                <a:solidFill>
                  <a:srgbClr val="800080"/>
                </a:solidFill>
                <a:hlinkClick r:id="rId7"/>
              </a:rPr>
              <a:t>http://animacii.ucoz.ru/photo/paskha/94-0-4690</a:t>
            </a:r>
            <a:endParaRPr lang="ru-RU" sz="2800" i="1" dirty="0" smtClean="0">
              <a:solidFill>
                <a:srgbClr val="800080"/>
              </a:solidFill>
            </a:endParaRPr>
          </a:p>
          <a:p>
            <a:pPr eaLnBrk="1" hangingPunct="1"/>
            <a:r>
              <a:rPr lang="ru-RU" sz="2800" i="1" dirty="0" smtClean="0">
                <a:solidFill>
                  <a:srgbClr val="800080"/>
                </a:solidFill>
              </a:rPr>
              <a:t>Оформление </a:t>
            </a:r>
            <a:r>
              <a:rPr lang="ru-RU" sz="2800" i="1" dirty="0" err="1" smtClean="0">
                <a:solidFill>
                  <a:srgbClr val="800080"/>
                </a:solidFill>
              </a:rPr>
              <a:t>Шуклина</a:t>
            </a:r>
            <a:r>
              <a:rPr lang="ru-RU" sz="2800" i="1" dirty="0" smtClean="0">
                <a:solidFill>
                  <a:srgbClr val="800080"/>
                </a:solidFill>
              </a:rPr>
              <a:t> И.В.</a:t>
            </a:r>
          </a:p>
          <a:p>
            <a:pPr eaLnBrk="1" hangingPunct="1"/>
            <a:endParaRPr lang="ru-RU" sz="2800" i="1" dirty="0" smtClean="0">
              <a:solidFill>
                <a:srgbClr val="800080"/>
              </a:solidFill>
            </a:endParaRPr>
          </a:p>
          <a:p>
            <a:pPr eaLnBrk="1" hangingPunct="1"/>
            <a:endParaRPr lang="ru-RU" sz="2800" i="1" dirty="0" smtClean="0">
              <a:solidFill>
                <a:srgbClr val="800080"/>
              </a:solidFill>
            </a:endParaRPr>
          </a:p>
          <a:p>
            <a:pPr eaLnBrk="1" hangingPunct="1"/>
            <a:endParaRPr lang="ru-RU" sz="2800" i="1" dirty="0" smtClean="0">
              <a:solidFill>
                <a:srgbClr val="800080"/>
              </a:solidFill>
            </a:endParaRPr>
          </a:p>
          <a:p>
            <a:pPr eaLnBrk="1" hangingPunct="1"/>
            <a:endParaRPr lang="ru-RU" sz="2800" i="1" dirty="0" smtClean="0">
              <a:solidFill>
                <a:srgbClr val="800080"/>
              </a:solidFill>
            </a:endParaRPr>
          </a:p>
          <a:p>
            <a:pPr eaLnBrk="1" hangingPunct="1"/>
            <a:endParaRPr lang="ru-RU" i="1" dirty="0" smtClean="0">
              <a:solidFill>
                <a:srgbClr val="80008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3075" name="Содержимое 6" descr="730835345.gif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16113"/>
            <a:ext cx="4244975" cy="4681537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Христос воскрес! - всего два слова,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 Но благодати сколько в них! 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 Мы неземным блаженством снова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 Озарены в сердцах твоих.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 Забыты скорби и страданья,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 Забыты горе и нужда,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 Умолкли стоны и роптанья,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 Исчезли зависть и вражда…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 </a:t>
            </a:r>
            <a:endParaRPr lang="ru-RU" b="1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FF00"/>
                </a:solidFill>
              </a:rPr>
              <a:t> Павел Потехин (1852-1910</a:t>
            </a:r>
            <a:r>
              <a:rPr lang="ru-RU" i="1" dirty="0" smtClean="0">
                <a:solidFill>
                  <a:srgbClr val="FFFF00"/>
                </a:solidFill>
              </a:rPr>
              <a:t>)</a:t>
            </a:r>
            <a:endParaRPr lang="ru-RU" dirty="0" smtClean="0">
              <a:solidFill>
                <a:srgbClr val="FFFF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C:\Documents and Settings\Irina\Рабочий стол\Копия даша\0000026399-orig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5463" y="5445125"/>
            <a:ext cx="1905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10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Па́сха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— древнейший христианский праздник.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79388" y="765175"/>
            <a:ext cx="8713787" cy="6092825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9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8000"/>
                </a:solidFill>
              </a:rPr>
              <a:t>На Руси этот светлый день празднуется с Х века. Установлен в честь воскресения Иисуса Христа. </a:t>
            </a:r>
            <a:endParaRPr lang="ru-RU" sz="2800" dirty="0" smtClean="0">
              <a:solidFill>
                <a:srgbClr val="008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FF0066"/>
                </a:solidFill>
              </a:rPr>
              <a:t>Обычай дарить на Пасху крашеные яйца ведет свое начало со времен императора Тиберия. Мария Магдалина, придя в Рим для проповеди Евангелия, поднесла ему первое пасхальное яйцо со словами "Христос </a:t>
            </a:r>
            <a:r>
              <a:rPr lang="ru-RU" sz="2800" b="1" dirty="0" err="1" smtClean="0">
                <a:solidFill>
                  <a:srgbClr val="FF0066"/>
                </a:solidFill>
              </a:rPr>
              <a:t>Воскресе</a:t>
            </a:r>
            <a:r>
              <a:rPr lang="ru-RU" sz="2800" b="1" dirty="0" smtClean="0">
                <a:solidFill>
                  <a:srgbClr val="FF0066"/>
                </a:solidFill>
              </a:rPr>
              <a:t>", гласит легенда. Неверующий император воскликнул: "Это так же невероятно, как если бы яйцо стало красным". После его слов яйцо покраснело. </a:t>
            </a:r>
            <a:endParaRPr lang="ru-RU" sz="2800" dirty="0" smtClean="0">
              <a:solidFill>
                <a:srgbClr val="FF0066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280EC2"/>
                </a:solidFill>
              </a:rPr>
              <a:t>Есть и другое предание: капли крови распятого Христа упали на землю, окаменели, приняли вид куриных яиц. А горячие слезы Богоматери оставили на них следы в форме узоров. </a:t>
            </a:r>
            <a:endParaRPr lang="ru-RU" sz="2800" dirty="0" smtClean="0">
              <a:solidFill>
                <a:srgbClr val="280EC2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Символически пасхальные яйца олицетворяют собой воскресение, так как из яйца рождается новое существо.</a:t>
            </a:r>
            <a:endParaRPr lang="ru-RU" sz="2800" dirty="0" smtClean="0">
              <a:solidFill>
                <a:srgbClr val="C0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FFFF00"/>
                </a:solidFill>
              </a:rPr>
              <a:t> </a:t>
            </a:r>
            <a:r>
              <a:rPr lang="ru-RU" sz="2800" b="1" dirty="0" smtClean="0">
                <a:solidFill>
                  <a:srgbClr val="800080"/>
                </a:solidFill>
              </a:rPr>
              <a:t>В России пасхальные яйца, полученные при “христосовании”, наделялись чудесными свойствами. Их зарывали в зерна, подготовленные для посева, чтобы обеспечить богатый урожай, их использовали при поиске кладов. Яйцами даже гладили домашних животных, чтобы они были здоровыми, пытались тушить пожар, бросая их в горящий дом, лечили больных. Кроме этого, христиане считали, что пасхальные яства, освященные молитвою, обладают силой помогать в трудные и важные минуты жизни.</a:t>
            </a:r>
            <a:endParaRPr lang="ru-RU" sz="2800" dirty="0" smtClean="0">
              <a:solidFill>
                <a:srgbClr val="80008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716463" y="274638"/>
            <a:ext cx="3970337" cy="1498600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FF0000"/>
                </a:solidFill>
              </a:rPr>
              <a:t>Материалы для поделки: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sz="half" idx="1"/>
          </p:nvPr>
        </p:nvSpPr>
        <p:spPr>
          <a:xfrm>
            <a:off x="0" y="188913"/>
            <a:ext cx="4932363" cy="6669087"/>
          </a:xfrm>
        </p:spPr>
        <p:txBody>
          <a:bodyPr/>
          <a:lstStyle/>
          <a:p>
            <a:pPr eaLnBrk="1" hangingPunct="1"/>
            <a:r>
              <a:rPr lang="ru-RU" sz="2000" b="1" i="1" dirty="0" smtClean="0">
                <a:solidFill>
                  <a:srgbClr val="002060"/>
                </a:solidFill>
              </a:rPr>
              <a:t>Обои виниловые</a:t>
            </a:r>
          </a:p>
          <a:p>
            <a:pPr eaLnBrk="1" hangingPunct="1"/>
            <a:r>
              <a:rPr lang="ru-RU" sz="2000" b="1" i="1" dirty="0" smtClean="0">
                <a:solidFill>
                  <a:srgbClr val="002060"/>
                </a:solidFill>
              </a:rPr>
              <a:t>Белая и цветная бумага</a:t>
            </a:r>
          </a:p>
          <a:p>
            <a:pPr eaLnBrk="1" hangingPunct="1"/>
            <a:r>
              <a:rPr lang="ru-RU" sz="2000" b="1" i="1" dirty="0" smtClean="0">
                <a:solidFill>
                  <a:srgbClr val="002060"/>
                </a:solidFill>
              </a:rPr>
              <a:t>Белая ткань</a:t>
            </a:r>
          </a:p>
          <a:p>
            <a:pPr eaLnBrk="1" hangingPunct="1"/>
            <a:r>
              <a:rPr lang="ru-RU" sz="2000" b="1" i="1" dirty="0" smtClean="0">
                <a:solidFill>
                  <a:srgbClr val="002060"/>
                </a:solidFill>
              </a:rPr>
              <a:t>Кружево 2-х видов</a:t>
            </a:r>
          </a:p>
          <a:p>
            <a:pPr eaLnBrk="1" hangingPunct="1"/>
            <a:r>
              <a:rPr lang="ru-RU" sz="2000" b="1" i="1" dirty="0" smtClean="0">
                <a:solidFill>
                  <a:srgbClr val="002060"/>
                </a:solidFill>
              </a:rPr>
              <a:t>Вата</a:t>
            </a:r>
          </a:p>
          <a:p>
            <a:pPr eaLnBrk="1" hangingPunct="1"/>
            <a:r>
              <a:rPr lang="ru-RU" sz="2000" b="1" i="1" dirty="0" smtClean="0">
                <a:solidFill>
                  <a:srgbClr val="002060"/>
                </a:solidFill>
              </a:rPr>
              <a:t>Бисер</a:t>
            </a:r>
          </a:p>
          <a:p>
            <a:pPr eaLnBrk="1" hangingPunct="1"/>
            <a:r>
              <a:rPr lang="ru-RU" sz="2000" b="1" i="1" dirty="0" smtClean="0">
                <a:solidFill>
                  <a:srgbClr val="002060"/>
                </a:solidFill>
              </a:rPr>
              <a:t>Конфеты «Ожерелье»</a:t>
            </a:r>
          </a:p>
          <a:p>
            <a:pPr eaLnBrk="1" hangingPunct="1"/>
            <a:r>
              <a:rPr lang="ru-RU" sz="2000" b="1" i="1" dirty="0" smtClean="0">
                <a:solidFill>
                  <a:srgbClr val="002060"/>
                </a:solidFill>
              </a:rPr>
              <a:t>Рамка для фотографии</a:t>
            </a:r>
          </a:p>
          <a:p>
            <a:pPr eaLnBrk="1" hangingPunct="1"/>
            <a:r>
              <a:rPr lang="ru-RU" sz="2000" b="1" i="1" dirty="0" smtClean="0">
                <a:solidFill>
                  <a:srgbClr val="002060"/>
                </a:solidFill>
              </a:rPr>
              <a:t>Коробка от таблеток</a:t>
            </a:r>
          </a:p>
          <a:p>
            <a:pPr eaLnBrk="1" hangingPunct="1"/>
            <a:r>
              <a:rPr lang="ru-RU" sz="2000" b="1" i="1" dirty="0" smtClean="0">
                <a:solidFill>
                  <a:srgbClr val="002060"/>
                </a:solidFill>
              </a:rPr>
              <a:t>Заготовки яичек (деревянных или конфеты </a:t>
            </a:r>
            <a:r>
              <a:rPr lang="en-US" sz="2000" b="1" i="1" dirty="0" smtClean="0">
                <a:solidFill>
                  <a:srgbClr val="002060"/>
                </a:solidFill>
              </a:rPr>
              <a:t> </a:t>
            </a:r>
            <a:r>
              <a:rPr lang="ru-RU" sz="2000" b="1" i="1" dirty="0" smtClean="0">
                <a:solidFill>
                  <a:srgbClr val="002060"/>
                </a:solidFill>
              </a:rPr>
              <a:t>«</a:t>
            </a:r>
            <a:r>
              <a:rPr lang="en-US" sz="2000" b="1" i="1" dirty="0" smtClean="0">
                <a:solidFill>
                  <a:srgbClr val="002060"/>
                </a:solidFill>
              </a:rPr>
              <a:t>MMDS</a:t>
            </a:r>
            <a:r>
              <a:rPr lang="ru-RU" sz="2000" b="1" i="1" dirty="0" smtClean="0">
                <a:solidFill>
                  <a:srgbClr val="002060"/>
                </a:solidFill>
              </a:rPr>
              <a:t>» с арахисом )</a:t>
            </a:r>
          </a:p>
          <a:p>
            <a:pPr eaLnBrk="1" hangingPunct="1"/>
            <a:r>
              <a:rPr lang="ru-RU" sz="2000" b="1" i="1" dirty="0" smtClean="0">
                <a:solidFill>
                  <a:srgbClr val="002060"/>
                </a:solidFill>
              </a:rPr>
              <a:t>Самовар-магнит на холодильник</a:t>
            </a:r>
          </a:p>
          <a:p>
            <a:pPr eaLnBrk="1" hangingPunct="1"/>
            <a:r>
              <a:rPr lang="ru-RU" sz="2000" b="1" i="1" dirty="0" smtClean="0">
                <a:solidFill>
                  <a:srgbClr val="002060"/>
                </a:solidFill>
              </a:rPr>
              <a:t>Веточка вербы</a:t>
            </a:r>
          </a:p>
          <a:p>
            <a:pPr eaLnBrk="1" hangingPunct="1"/>
            <a:r>
              <a:rPr lang="ru-RU" sz="2000" b="1" i="1" dirty="0" smtClean="0">
                <a:solidFill>
                  <a:srgbClr val="002060"/>
                </a:solidFill>
              </a:rPr>
              <a:t>Восковая свеча</a:t>
            </a:r>
          </a:p>
          <a:p>
            <a:pPr eaLnBrk="1" hangingPunct="1"/>
            <a:r>
              <a:rPr lang="ru-RU" sz="2000" b="1" i="1" dirty="0" smtClean="0">
                <a:solidFill>
                  <a:srgbClr val="002060"/>
                </a:solidFill>
              </a:rPr>
              <a:t>Мерный стаканчик сиропа от кашля</a:t>
            </a:r>
            <a:endParaRPr lang="en-US" sz="2000" b="1" i="1" dirty="0" smtClean="0">
              <a:solidFill>
                <a:srgbClr val="002060"/>
              </a:solidFill>
            </a:endParaRPr>
          </a:p>
          <a:p>
            <a:pPr eaLnBrk="1" hangingPunct="1"/>
            <a:r>
              <a:rPr lang="ru-RU" sz="2000" b="1" i="1" dirty="0" smtClean="0">
                <a:solidFill>
                  <a:srgbClr val="002060"/>
                </a:solidFill>
              </a:rPr>
              <a:t>Игрушечная тарелочка</a:t>
            </a:r>
          </a:p>
          <a:p>
            <a:pPr eaLnBrk="1" hangingPunct="1"/>
            <a:r>
              <a:rPr lang="ru-RU" sz="2000" b="1" i="1" dirty="0" smtClean="0">
                <a:solidFill>
                  <a:srgbClr val="002060"/>
                </a:solidFill>
              </a:rPr>
              <a:t>Клей «Момент» и ПВА</a:t>
            </a:r>
          </a:p>
          <a:p>
            <a:pPr eaLnBrk="1" hangingPunct="1"/>
            <a:endParaRPr lang="ru-RU" sz="2000" dirty="0" smtClean="0"/>
          </a:p>
        </p:txBody>
      </p:sp>
      <p:pic>
        <p:nvPicPr>
          <p:cNvPr id="5" name="Содержимое 4" descr="даша 0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816475" y="2109788"/>
            <a:ext cx="4271963" cy="3260725"/>
          </a:xfrm>
        </p:spPr>
      </p:pic>
      <p:pic>
        <p:nvPicPr>
          <p:cNvPr id="5125" name="Picture 3" descr="jajtsa5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125" y="4610100"/>
            <a:ext cx="255587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713" y="404813"/>
            <a:ext cx="5040312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1 этап работы: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sz="3100" b="1" i="1" dirty="0" smtClean="0">
                <a:solidFill>
                  <a:srgbClr val="008000"/>
                </a:solidFill>
              </a:rPr>
              <a:t>(делаем заготовку для столика)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Irina\Рабочий стол\Копия даша\даша 0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65650" y="4054475"/>
            <a:ext cx="4518025" cy="2174875"/>
          </a:xfrm>
          <a:prstGeom prst="rect">
            <a:avLst/>
          </a:prstGeom>
          <a:noFill/>
        </p:spPr>
      </p:pic>
      <p:sp>
        <p:nvSpPr>
          <p:cNvPr id="6148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4038600" cy="3992563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002060"/>
                </a:solidFill>
              </a:rPr>
              <a:t>Обклеиваем белой бумагой пустую коробочку от лекарства. Используем клей ПВА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8" name="Содержимое 4" descr="даша 02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529138" y="1603375"/>
            <a:ext cx="4498975" cy="2389188"/>
          </a:xfrm>
        </p:spPr>
      </p:pic>
      <p:pic>
        <p:nvPicPr>
          <p:cNvPr id="6150" name="Picture 2" descr="jajtsa5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068513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2275" y="274638"/>
            <a:ext cx="4103688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2 этап работы: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sz="2700" b="1" i="1" dirty="0" smtClean="0">
                <a:solidFill>
                  <a:srgbClr val="008000"/>
                </a:solidFill>
              </a:rPr>
              <a:t>(делаем «занавески»)</a:t>
            </a:r>
            <a:endParaRPr lang="ru-RU" sz="27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Открываем рамку для фотографии, убираем стекло;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Собираем на нитку кружево в сборку;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Приклеиваем кружево к верху рамки клеем «Момент»;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Вырезаем кусок обоев и вставляем в рамку.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5" name="Содержимое 4" descr="даша 03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383088" y="2182813"/>
            <a:ext cx="2998787" cy="2303462"/>
          </a:xfrm>
        </p:spPr>
      </p:pic>
      <p:pic>
        <p:nvPicPr>
          <p:cNvPr id="2050" name="Picture 2" descr="C:\Documents and Settings\Irina\Рабочий стол\Копия даша\даша 0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40438" y="92075"/>
            <a:ext cx="2895600" cy="2230438"/>
          </a:xfrm>
          <a:prstGeom prst="rect">
            <a:avLst/>
          </a:prstGeom>
          <a:noFill/>
        </p:spPr>
      </p:pic>
      <p:pic>
        <p:nvPicPr>
          <p:cNvPr id="2051" name="Picture 3" descr="C:\Documents and Settings\Irina\Рабочий стол\Копия даша\даша 03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050" y="4479925"/>
            <a:ext cx="2932113" cy="2262188"/>
          </a:xfrm>
          <a:prstGeom prst="rect">
            <a:avLst/>
          </a:prstGeom>
          <a:noFill/>
        </p:spPr>
      </p:pic>
      <p:pic>
        <p:nvPicPr>
          <p:cNvPr id="7175" name="Picture 2" descr="jajtsa5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2068513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013" y="274638"/>
            <a:ext cx="3743325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3 этап работы: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sz="3100" b="1" i="1" dirty="0" smtClean="0">
                <a:solidFill>
                  <a:srgbClr val="008000"/>
                </a:solidFill>
              </a:rPr>
              <a:t>(делаем «столик»):</a:t>
            </a:r>
            <a:endParaRPr lang="ru-RU" sz="3100" b="1" i="1" dirty="0">
              <a:solidFill>
                <a:srgbClr val="008000"/>
              </a:solidFill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9138"/>
            <a:ext cx="4038600" cy="4137025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002060"/>
                </a:solidFill>
              </a:rPr>
              <a:t>Нанести клей ПВА на половину коробочки и приклеить кружево;</a:t>
            </a:r>
          </a:p>
          <a:p>
            <a:pPr eaLnBrk="1" hangingPunct="1"/>
            <a:r>
              <a:rPr lang="ru-RU" b="1" i="1" dirty="0" smtClean="0">
                <a:solidFill>
                  <a:srgbClr val="002060"/>
                </a:solidFill>
              </a:rPr>
              <a:t>Коробочек с кружевом приклеить к обоям в рамке. Использовать клей «Момент»</a:t>
            </a:r>
          </a:p>
        </p:txBody>
      </p:sp>
      <p:pic>
        <p:nvPicPr>
          <p:cNvPr id="5" name="Содержимое 4" descr="даша 03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68838" y="79375"/>
            <a:ext cx="3762375" cy="2030413"/>
          </a:xfrm>
          <a:noFill/>
        </p:spPr>
      </p:pic>
      <p:pic>
        <p:nvPicPr>
          <p:cNvPr id="3074" name="Picture 2" descr="C:\Documents and Settings\Irina\Рабочий стол\Копия даша\даша 0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40438" y="2036763"/>
            <a:ext cx="3017837" cy="2316162"/>
          </a:xfrm>
          <a:prstGeom prst="rect">
            <a:avLst/>
          </a:prstGeom>
          <a:noFill/>
        </p:spPr>
      </p:pic>
      <p:pic>
        <p:nvPicPr>
          <p:cNvPr id="3075" name="Picture 3" descr="C:\Documents and Settings\Irina\Рабочий стол\Копия даша\даша 03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16475" y="4267200"/>
            <a:ext cx="3303588" cy="2535238"/>
          </a:xfrm>
          <a:prstGeom prst="rect">
            <a:avLst/>
          </a:prstGeom>
          <a:noFill/>
        </p:spPr>
      </p:pic>
      <p:pic>
        <p:nvPicPr>
          <p:cNvPr id="8199" name="Picture 2" descr="jajtsa5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2068513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3348038" cy="15700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4 этап работы: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sz="3100" b="1" i="1" dirty="0" smtClean="0">
                <a:solidFill>
                  <a:srgbClr val="008000"/>
                </a:solidFill>
              </a:rPr>
              <a:t>(делаем «кулич»)</a:t>
            </a:r>
            <a:endParaRPr lang="ru-RU" sz="31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388" y="2276475"/>
            <a:ext cx="5256212" cy="4581525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Набиваем вату в мерный стаканчик;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Обворачиваем цветной бумагой мерный стаканчик и закрепляем края бумаги клеем «Момент»;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Вырезаем из белой ткани круг  радиусом 4 см;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Украшаем ткань разноцветным бисером;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rgbClr val="002060"/>
                </a:solidFill>
              </a:rPr>
              <a:t>Собираем круг по краю на нитку и надеваем на подготовленный стаканчик.</a:t>
            </a: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даша 03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115050" y="92075"/>
            <a:ext cx="2882900" cy="2217738"/>
          </a:xfrm>
        </p:spPr>
      </p:pic>
      <p:pic>
        <p:nvPicPr>
          <p:cNvPr id="4098" name="Picture 2" descr="C:\Documents and Settings\Irina\Рабочий стол\Копия даша\даша 03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4325" y="2468563"/>
            <a:ext cx="3322638" cy="2127250"/>
          </a:xfrm>
          <a:prstGeom prst="rect">
            <a:avLst/>
          </a:prstGeom>
          <a:noFill/>
        </p:spPr>
      </p:pic>
      <p:pic>
        <p:nvPicPr>
          <p:cNvPr id="4099" name="Picture 3" descr="C:\Documents and Settings\Irina\Рабочий стол\Копия даша\даша 04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4325" y="4479925"/>
            <a:ext cx="3438525" cy="2249488"/>
          </a:xfrm>
          <a:prstGeom prst="rect">
            <a:avLst/>
          </a:prstGeom>
          <a:noFill/>
        </p:spPr>
      </p:pic>
      <p:pic>
        <p:nvPicPr>
          <p:cNvPr id="8" name="Содержимое 4" descr="даша 02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57538" y="92075"/>
            <a:ext cx="2968625" cy="2286000"/>
          </a:xfrm>
          <a:prstGeom prst="rect">
            <a:avLst/>
          </a:prstGeom>
          <a:noFill/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274638"/>
            <a:ext cx="3311525" cy="23622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5 этап работы</a:t>
            </a:r>
            <a:r>
              <a:rPr lang="ru-RU" sz="3200" b="1" i="1" dirty="0" smtClean="0">
                <a:solidFill>
                  <a:srgbClr val="FF0000"/>
                </a:solidFill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r>
              <a:rPr lang="ru-RU" sz="3200" b="1" i="1" dirty="0" smtClean="0">
                <a:solidFill>
                  <a:srgbClr val="008000"/>
                </a:solidFill>
              </a:rPr>
              <a:t>(</a:t>
            </a:r>
            <a:r>
              <a:rPr lang="ru-RU" sz="3200" b="1" dirty="0" smtClean="0">
                <a:solidFill>
                  <a:srgbClr val="008000"/>
                </a:solidFill>
              </a:rPr>
              <a:t>Собираем поделку)</a:t>
            </a:r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sz="half" idx="1"/>
          </p:nvPr>
        </p:nvSpPr>
        <p:spPr>
          <a:xfrm>
            <a:off x="0" y="2636838"/>
            <a:ext cx="5867400" cy="4221162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solidFill>
                  <a:srgbClr val="002060"/>
                </a:solidFill>
              </a:rPr>
              <a:t>Приклеиваем клеем «Момент» самовар к обоям в рамке;</a:t>
            </a:r>
          </a:p>
          <a:p>
            <a:pPr eaLnBrk="1" hangingPunct="1"/>
            <a:r>
              <a:rPr lang="ru-RU" sz="2400" b="1" dirty="0" smtClean="0">
                <a:solidFill>
                  <a:srgbClr val="002060"/>
                </a:solidFill>
              </a:rPr>
              <a:t>К столику приклеиваем «</a:t>
            </a:r>
            <a:r>
              <a:rPr lang="ru-RU" sz="2400" b="1" dirty="0" err="1" smtClean="0">
                <a:solidFill>
                  <a:srgbClr val="002060"/>
                </a:solidFill>
              </a:rPr>
              <a:t>кулич»,затем</a:t>
            </a:r>
            <a:r>
              <a:rPr lang="ru-RU" sz="2400" b="1" dirty="0" smtClean="0">
                <a:solidFill>
                  <a:srgbClr val="002060"/>
                </a:solidFill>
              </a:rPr>
              <a:t> тарелку с яичками;</a:t>
            </a:r>
          </a:p>
          <a:p>
            <a:pPr eaLnBrk="1" hangingPunct="1"/>
            <a:r>
              <a:rPr lang="ru-RU" sz="2400" b="1" dirty="0" smtClean="0">
                <a:solidFill>
                  <a:srgbClr val="002060"/>
                </a:solidFill>
              </a:rPr>
              <a:t>В центр тарелки прикрепляем  кусочек восковой свечи;</a:t>
            </a:r>
          </a:p>
          <a:p>
            <a:pPr eaLnBrk="1" hangingPunct="1"/>
            <a:r>
              <a:rPr lang="ru-RU" sz="2400" b="1" dirty="0" smtClean="0">
                <a:solidFill>
                  <a:srgbClr val="002060"/>
                </a:solidFill>
              </a:rPr>
              <a:t>Веточки вербы просовываем между тарелкой и куличиком;</a:t>
            </a:r>
          </a:p>
          <a:p>
            <a:pPr eaLnBrk="1" hangingPunct="1"/>
            <a:r>
              <a:rPr lang="ru-RU" sz="2400" b="1" dirty="0" smtClean="0">
                <a:solidFill>
                  <a:srgbClr val="002060"/>
                </a:solidFill>
              </a:rPr>
              <a:t>Конфеты «Ожерелье» вешаем на ручку самовара, как баранки.</a:t>
            </a:r>
          </a:p>
          <a:p>
            <a:pPr eaLnBrk="1" hangingPunct="1">
              <a:buFont typeface="Arial" charset="0"/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</p:txBody>
      </p:sp>
      <p:pic>
        <p:nvPicPr>
          <p:cNvPr id="5" name="Содержимое 4" descr="даша 0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736975" y="-128588"/>
            <a:ext cx="2547938" cy="3152776"/>
          </a:xfrm>
        </p:spPr>
      </p:pic>
      <p:pic>
        <p:nvPicPr>
          <p:cNvPr id="5122" name="Picture 2" descr="C:\Documents and Settings\Irina\Рабочий стол\Копия даша\даша 0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40438" y="92075"/>
            <a:ext cx="2970212" cy="2286000"/>
          </a:xfrm>
          <a:prstGeom prst="rect">
            <a:avLst/>
          </a:prstGeom>
          <a:noFill/>
        </p:spPr>
      </p:pic>
      <p:pic>
        <p:nvPicPr>
          <p:cNvPr id="5123" name="Picture 3" descr="C:\Documents and Settings\Irina\Рабочий стол\Копия даша\даша 04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67413" y="2322513"/>
            <a:ext cx="3043237" cy="2341562"/>
          </a:xfrm>
          <a:prstGeom prst="rect">
            <a:avLst/>
          </a:prstGeom>
          <a:noFill/>
        </p:spPr>
      </p:pic>
      <p:pic>
        <p:nvPicPr>
          <p:cNvPr id="5124" name="Picture 4" descr="C:\Documents and Settings\Irina\Рабочий стол\Копия даша\даша 04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67413" y="4479925"/>
            <a:ext cx="3043237" cy="2341563"/>
          </a:xfrm>
          <a:prstGeom prst="rect">
            <a:avLst/>
          </a:prstGeom>
          <a:noFill/>
        </p:spPr>
      </p:pic>
      <p:pic>
        <p:nvPicPr>
          <p:cNvPr id="10248" name="Picture 2" descr="jajtsa5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2068513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736</Words>
  <Application>Microsoft Office PowerPoint</Application>
  <PresentationFormat>Екран (4:3)</PresentationFormat>
  <Paragraphs>178</Paragraphs>
  <Slides>12</Slides>
  <Notes>11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Тема Office</vt:lpstr>
      <vt:lpstr> Объёмный натюрморт «Пасхальный стол»</vt:lpstr>
      <vt:lpstr>Презентація PowerPoint</vt:lpstr>
      <vt:lpstr> Па́сха — древнейший христианский праздник.  </vt:lpstr>
      <vt:lpstr>Материалы для поделки:</vt:lpstr>
      <vt:lpstr>1 этап работы: (делаем заготовку для столика)</vt:lpstr>
      <vt:lpstr>2 этап работы: (делаем «занавески»)</vt:lpstr>
      <vt:lpstr>3 этап работы: (делаем «столик»):</vt:lpstr>
      <vt:lpstr>4 этап работы: (делаем «кулич»)</vt:lpstr>
      <vt:lpstr>5 этап работы (Собираем поделку) </vt:lpstr>
      <vt:lpstr>Объёмный натюрморт   «Пасхальный стол»</vt:lpstr>
      <vt:lpstr>Презентація PowerPoint</vt:lpstr>
      <vt:lpstr>Использованные ресурсы: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LEGION</cp:lastModifiedBy>
  <cp:revision>85</cp:revision>
  <dcterms:modified xsi:type="dcterms:W3CDTF">2015-03-31T07:39:50Z</dcterms:modified>
</cp:coreProperties>
</file>