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0" autoAdjust="0"/>
    <p:restoredTop sz="63689" autoAdjust="0"/>
  </p:normalViewPr>
  <p:slideViewPr>
    <p:cSldViewPr>
      <p:cViewPr varScale="1">
        <p:scale>
          <a:sx n="72" d="100"/>
          <a:sy n="72" d="100"/>
        </p:scale>
        <p:origin x="-33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FE4DB-2268-4171-8643-E1DB7DA96F7A}" type="datetimeFigureOut">
              <a:rPr lang="uk-UA" smtClean="0"/>
              <a:t>31.03.2015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6CD8EA-12BE-49E8-AC31-09D7F652B00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5916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Урок технологии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 малокомплектных классах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/2 – 3/</a:t>
            </a:r>
          </a:p>
          <a:p>
            <a:r>
              <a:rPr lang="ru-RU" sz="1400" dirty="0" smtClean="0">
                <a:latin typeface="Calibri" pitchFamily="34" charset="0"/>
              </a:rPr>
              <a:t>Вид работы: </a:t>
            </a:r>
          </a:p>
          <a:p>
            <a:r>
              <a:rPr lang="ru-RU" dirty="0" smtClean="0">
                <a:latin typeface="Calibri" pitchFamily="34" charset="0"/>
              </a:rPr>
              <a:t>                           </a:t>
            </a:r>
            <a:r>
              <a:rPr lang="ru-RU" sz="1800" b="1" i="1" dirty="0" smtClean="0">
                <a:latin typeface="Calibri" pitchFamily="34" charset="0"/>
              </a:rPr>
              <a:t>Аппликация из цветной бумаги</a:t>
            </a:r>
          </a:p>
          <a:p>
            <a:r>
              <a:rPr lang="ru-RU" sz="1400" dirty="0" smtClean="0">
                <a:latin typeface="Calibri" pitchFamily="34" charset="0"/>
              </a:rPr>
              <a:t>Тема :     </a:t>
            </a:r>
          </a:p>
          <a:p>
            <a:r>
              <a:rPr lang="ru-RU" dirty="0" smtClean="0">
                <a:latin typeface="Calibri" pitchFamily="34" charset="0"/>
              </a:rPr>
              <a:t>                         </a:t>
            </a:r>
            <a:r>
              <a:rPr lang="ru-RU" sz="2000" b="1" i="1" dirty="0" smtClean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latin typeface="Calibri" pitchFamily="34" charset="0"/>
              </a:rPr>
              <a:t>Ветка осеннего дерева</a:t>
            </a:r>
          </a:p>
          <a:p>
            <a:pPr algn="ctr"/>
            <a:r>
              <a:rPr lang="ru-RU" i="1" dirty="0" smtClean="0">
                <a:latin typeface="Calibri" pitchFamily="34" charset="0"/>
              </a:rPr>
              <a:t>Презентацию подготовила  </a:t>
            </a:r>
            <a:r>
              <a:rPr lang="ru-RU" b="1" i="1" dirty="0" smtClean="0">
                <a:latin typeface="Calibri" pitchFamily="34" charset="0"/>
              </a:rPr>
              <a:t>Константинова</a:t>
            </a:r>
            <a:r>
              <a:rPr lang="ru-RU" i="1" dirty="0" smtClean="0">
                <a:latin typeface="Calibri" pitchFamily="34" charset="0"/>
              </a:rPr>
              <a:t> </a:t>
            </a:r>
            <a:r>
              <a:rPr lang="ru-RU" b="1" i="1" dirty="0" smtClean="0">
                <a:latin typeface="Calibri" pitchFamily="34" charset="0"/>
              </a:rPr>
              <a:t>И</a:t>
            </a:r>
            <a:r>
              <a:rPr lang="ru-RU" i="1" dirty="0" smtClean="0">
                <a:latin typeface="Calibri" pitchFamily="34" charset="0"/>
              </a:rPr>
              <a:t>.</a:t>
            </a:r>
            <a:r>
              <a:rPr lang="ru-RU" b="1" i="1" dirty="0" smtClean="0">
                <a:latin typeface="Calibri" pitchFamily="34" charset="0"/>
              </a:rPr>
              <a:t>Н</a:t>
            </a:r>
            <a:r>
              <a:rPr lang="en-US" b="1" i="1" dirty="0" smtClean="0">
                <a:latin typeface="Calibri" pitchFamily="34" charset="0"/>
              </a:rPr>
              <a:t>.</a:t>
            </a:r>
            <a:endParaRPr lang="ru-RU" b="1" i="1" dirty="0" smtClean="0">
              <a:latin typeface="Calibri" pitchFamily="34" charset="0"/>
            </a:endParaRPr>
          </a:p>
          <a:p>
            <a:pPr algn="ctr"/>
            <a:r>
              <a:rPr lang="ru-RU" i="1" dirty="0" smtClean="0">
                <a:latin typeface="Calibri" pitchFamily="34" charset="0"/>
              </a:rPr>
              <a:t>учитель начальных классов МОУ «</a:t>
            </a:r>
            <a:r>
              <a:rPr lang="ru-RU" i="1" dirty="0" err="1" smtClean="0">
                <a:latin typeface="Calibri" pitchFamily="34" charset="0"/>
              </a:rPr>
              <a:t>Пановская</a:t>
            </a:r>
            <a:r>
              <a:rPr lang="ru-RU" i="1" dirty="0" smtClean="0">
                <a:latin typeface="Calibri" pitchFamily="34" charset="0"/>
              </a:rPr>
              <a:t> СОШ»</a:t>
            </a:r>
          </a:p>
          <a:p>
            <a:pPr algn="ctr"/>
            <a:r>
              <a:rPr lang="ru-RU" i="1" dirty="0" err="1" smtClean="0">
                <a:latin typeface="Calibri" pitchFamily="34" charset="0"/>
              </a:rPr>
              <a:t>Пестречинского</a:t>
            </a:r>
            <a:r>
              <a:rPr lang="ru-RU" i="1" dirty="0" smtClean="0">
                <a:latin typeface="Calibri" pitchFamily="34" charset="0"/>
              </a:rPr>
              <a:t> муниципального р-на </a:t>
            </a:r>
          </a:p>
          <a:p>
            <a:pPr algn="ctr"/>
            <a:r>
              <a:rPr lang="ru-RU" i="1" dirty="0" smtClean="0">
                <a:latin typeface="Calibri" pitchFamily="34" charset="0"/>
              </a:rPr>
              <a:t>Республики Татарстан</a:t>
            </a:r>
          </a:p>
          <a:p>
            <a:pPr algn="ctr"/>
            <a:r>
              <a:rPr lang="ru-RU" i="1" dirty="0" smtClean="0">
                <a:latin typeface="Calibri" pitchFamily="34" charset="0"/>
              </a:rPr>
              <a:t>Эл адрес: </a:t>
            </a:r>
            <a:r>
              <a:rPr lang="en-US" i="1" dirty="0" smtClean="0">
                <a:latin typeface="Calibri" pitchFamily="34" charset="0"/>
              </a:rPr>
              <a:t>kinkin.63@bk.ru</a:t>
            </a:r>
            <a:endParaRPr lang="ru-RU" i="1" dirty="0" smtClean="0">
              <a:latin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05927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3 класса</a:t>
            </a:r>
            <a:endParaRPr lang="ru-RU" sz="1200" dirty="0" smtClean="0">
              <a:latin typeface="Bookman Old Style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68788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smtClean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Все молодцы!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2784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урока: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Научить детей вырезать симметричные фигурки из сложенного листа;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Формировать умение составлять композицию на основе наблюдений;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Развивать внимание и наблюдательность;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Воспитывать интерес к окружающим предметам 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к изменениям в окружающей природе с наступлением осени.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9749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урока: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b="1" i="1" dirty="0" smtClean="0">
                <a:latin typeface="+mn-lt"/>
              </a:rPr>
              <a:t>Наблюдения над первыми осенними изменениями.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b="1" i="1" dirty="0" smtClean="0">
                <a:latin typeface="+mn-lt"/>
              </a:rPr>
              <a:t>Повторение техники безопасности при работе с ножницами.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b="1" i="1" dirty="0" smtClean="0">
                <a:latin typeface="+mn-lt"/>
              </a:rPr>
              <a:t>Изучение технологической карты.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b="1" i="1" dirty="0" smtClean="0">
                <a:latin typeface="+mn-lt"/>
              </a:rPr>
              <a:t>Самостоятельная работа.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1200" b="1" i="1" dirty="0" smtClean="0">
                <a:latin typeface="+mn-lt"/>
              </a:rPr>
              <a:t>Выставка и анализ работ учащихся.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68643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latin typeface="Calibri" pitchFamily="34" charset="0"/>
              </a:rPr>
              <a:t>Перед уроком учащиеся остановились в школьном дворе </a:t>
            </a:r>
          </a:p>
          <a:p>
            <a:r>
              <a:rPr lang="ru-RU" sz="1200" dirty="0" smtClean="0">
                <a:latin typeface="Calibri" pitchFamily="34" charset="0"/>
              </a:rPr>
              <a:t>и внимательно присмотрелись, к тому, какие изменения произошли с нашими любимыми берёзками.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57240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100" dirty="0" smtClean="0">
                <a:latin typeface="Calibri" pitchFamily="34" charset="0"/>
              </a:rPr>
              <a:t>На основе своих наблюдений ребята сделали вывод: </a:t>
            </a:r>
          </a:p>
          <a:p>
            <a:endParaRPr lang="ru-RU" sz="1100" i="1" dirty="0" smtClean="0">
              <a:latin typeface="Calibri" pitchFamily="34" charset="0"/>
            </a:endParaRPr>
          </a:p>
          <a:p>
            <a:r>
              <a:rPr lang="ru-RU" sz="1200" b="1" dirty="0" smtClean="0">
                <a:latin typeface="Calibri" pitchFamily="34" charset="0"/>
              </a:rPr>
              <a:t>Сегодня 10 сентября . Берёзки ещё зелёные, </a:t>
            </a:r>
          </a:p>
          <a:p>
            <a:r>
              <a:rPr lang="ru-RU" sz="1200" b="1" dirty="0" smtClean="0">
                <a:latin typeface="Calibri" pitchFamily="34" charset="0"/>
              </a:rPr>
              <a:t>но у них появились яркие веточки с жёлтыми листочками. </a:t>
            </a:r>
          </a:p>
          <a:p>
            <a:r>
              <a:rPr lang="ru-RU" sz="1200" b="1" dirty="0" smtClean="0">
                <a:latin typeface="Calibri" pitchFamily="34" charset="0"/>
              </a:rPr>
              <a:t>Наступает пора, которую в народе называют  ранняя осень.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674062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Техника безопасности при работе с ножницами</a:t>
            </a:r>
          </a:p>
          <a:p>
            <a:pPr indent="1616075" algn="ctr"/>
            <a:r>
              <a:rPr lang="en-US" b="1" dirty="0" smtClean="0">
                <a:latin typeface="Calibri" pitchFamily="34" charset="0"/>
              </a:rPr>
              <a:t>I</a:t>
            </a:r>
            <a:r>
              <a:rPr lang="ru-RU" b="1" dirty="0" smtClean="0">
                <a:latin typeface="Calibri" pitchFamily="34" charset="0"/>
              </a:rPr>
              <a:t>. Обращайтесь с ножницами</a:t>
            </a:r>
          </a:p>
          <a:p>
            <a:pPr indent="1616075" algn="ctr"/>
            <a:r>
              <a:rPr lang="ru-RU" b="1" dirty="0" smtClean="0">
                <a:latin typeface="Calibri" pitchFamily="34" charset="0"/>
              </a:rPr>
              <a:t>очень осторожно.</a:t>
            </a:r>
          </a:p>
          <a:p>
            <a:pPr indent="1616075" algn="ctr"/>
            <a:r>
              <a:rPr lang="ru-RU" b="1" dirty="0" smtClean="0">
                <a:latin typeface="Calibri" pitchFamily="34" charset="0"/>
              </a:rPr>
              <a:t> Резать кончиками - нельзя,</a:t>
            </a:r>
          </a:p>
          <a:p>
            <a:pPr indent="1616075" algn="ctr"/>
            <a:r>
              <a:rPr lang="ru-RU" b="1" dirty="0" smtClean="0">
                <a:latin typeface="Calibri" pitchFamily="34" charset="0"/>
              </a:rPr>
              <a:t>серединкой - можно</a:t>
            </a:r>
            <a:r>
              <a:rPr lang="ru-RU" dirty="0" smtClean="0">
                <a:latin typeface="Calibri" pitchFamily="34" charset="0"/>
              </a:rPr>
              <a:t> </a:t>
            </a:r>
          </a:p>
          <a:p>
            <a:pPr indent="1030288" algn="ctr"/>
            <a:r>
              <a:rPr lang="ru-RU" b="1" dirty="0" smtClean="0">
                <a:latin typeface="Calibri" pitchFamily="34" charset="0"/>
              </a:rPr>
              <a:t>2. Если нужно инструмент</a:t>
            </a:r>
          </a:p>
          <a:p>
            <a:pPr indent="1030288" algn="ctr"/>
            <a:r>
              <a:rPr lang="ru-RU" b="1" dirty="0" smtClean="0">
                <a:latin typeface="Calibri" pitchFamily="34" charset="0"/>
              </a:rPr>
              <a:t> передать другому.</a:t>
            </a:r>
          </a:p>
          <a:p>
            <a:pPr indent="1030288" algn="ctr"/>
            <a:r>
              <a:rPr lang="ru-RU" b="1" dirty="0" smtClean="0">
                <a:latin typeface="Calibri" pitchFamily="34" charset="0"/>
              </a:rPr>
              <a:t> То колечки от себя  </a:t>
            </a:r>
          </a:p>
          <a:p>
            <a:pPr indent="1030288" algn="ctr"/>
            <a:r>
              <a:rPr lang="ru-RU" b="1" dirty="0" smtClean="0">
                <a:latin typeface="Calibri" pitchFamily="34" charset="0"/>
              </a:rPr>
              <a:t>Ты спокойно поверни, </a:t>
            </a:r>
          </a:p>
          <a:p>
            <a:pPr indent="1030288" algn="ctr"/>
            <a:r>
              <a:rPr lang="ru-RU" b="1" dirty="0" smtClean="0">
                <a:latin typeface="Calibri" pitchFamily="34" charset="0"/>
              </a:rPr>
              <a:t>И, за кончики держись, </a:t>
            </a:r>
          </a:p>
          <a:p>
            <a:pPr indent="1030288" algn="ctr"/>
            <a:r>
              <a:rPr lang="ru-RU" b="1" dirty="0" smtClean="0">
                <a:latin typeface="Calibri" pitchFamily="34" charset="0"/>
              </a:rPr>
              <a:t>Ножницы ему верни!</a:t>
            </a:r>
          </a:p>
          <a:p>
            <a:pPr algn="ctr">
              <a:tabLst>
                <a:tab pos="2767013" algn="ctr"/>
              </a:tabLst>
            </a:pPr>
            <a:r>
              <a:rPr lang="ru-RU" b="1" dirty="0" smtClean="0">
                <a:latin typeface="Calibri" pitchFamily="34" charset="0"/>
              </a:rPr>
              <a:t>3. Когда   выполнишь работу,</a:t>
            </a:r>
          </a:p>
          <a:p>
            <a:pPr algn="ctr">
              <a:tabLst>
                <a:tab pos="2767013" algn="ctr"/>
              </a:tabLst>
            </a:pPr>
            <a:r>
              <a:rPr lang="ru-RU" b="1" dirty="0" smtClean="0">
                <a:latin typeface="Calibri" pitchFamily="34" charset="0"/>
              </a:rPr>
              <a:t>  Тут  же  ножницы     закрой,</a:t>
            </a:r>
          </a:p>
          <a:p>
            <a:pPr algn="ctr">
              <a:tabLst>
                <a:tab pos="2767013" algn="ctr"/>
              </a:tabLst>
            </a:pPr>
            <a:r>
              <a:rPr lang="ru-RU" b="1" dirty="0" smtClean="0">
                <a:latin typeface="Calibri" pitchFamily="34" charset="0"/>
              </a:rPr>
              <a:t>         Чтоб  до  острых  краешков,	    </a:t>
            </a:r>
          </a:p>
          <a:p>
            <a:pPr algn="ctr">
              <a:tabLst>
                <a:tab pos="2767013" algn="ctr"/>
              </a:tabLst>
            </a:pPr>
            <a:r>
              <a:rPr lang="ru-RU" b="1" dirty="0" smtClean="0">
                <a:latin typeface="Calibri" pitchFamily="34" charset="0"/>
              </a:rPr>
              <a:t>    Не  коснулся  кто  другой!</a:t>
            </a:r>
            <a:endParaRPr lang="ru-RU" dirty="0" smtClean="0">
              <a:latin typeface="Calibri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998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latin typeface="+mn-lt"/>
              </a:rPr>
              <a:t>2 – 3 классы</a:t>
            </a:r>
          </a:p>
          <a:p>
            <a:r>
              <a:rPr lang="ru-RU" dirty="0" smtClean="0">
                <a:latin typeface="Calibri" pitchFamily="34" charset="0"/>
              </a:rPr>
              <a:t>Взять лист цветной</a:t>
            </a:r>
          </a:p>
          <a:p>
            <a:r>
              <a:rPr lang="ru-RU" dirty="0" smtClean="0">
                <a:latin typeface="Calibri" pitchFamily="34" charset="0"/>
              </a:rPr>
              <a:t>бумаги.</a:t>
            </a:r>
          </a:p>
          <a:p>
            <a:r>
              <a:rPr lang="ru-RU" dirty="0" smtClean="0">
                <a:latin typeface="Calibri" pitchFamily="34" charset="0"/>
              </a:rPr>
              <a:t>Сделать сгиб по </a:t>
            </a:r>
          </a:p>
          <a:p>
            <a:r>
              <a:rPr lang="ru-RU" dirty="0" smtClean="0">
                <a:latin typeface="Calibri" pitchFamily="34" charset="0"/>
              </a:rPr>
              <a:t>ширине шаблона.</a:t>
            </a:r>
          </a:p>
          <a:p>
            <a:r>
              <a:rPr lang="ru-RU" dirty="0" smtClean="0">
                <a:latin typeface="Calibri" pitchFamily="34" charset="0"/>
              </a:rPr>
              <a:t>Разметить контуры листочков на сгибе </a:t>
            </a:r>
          </a:p>
          <a:p>
            <a:r>
              <a:rPr lang="ru-RU" dirty="0" smtClean="0">
                <a:latin typeface="Calibri" pitchFamily="34" charset="0"/>
              </a:rPr>
              <a:t>по шаблонам.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Calibri" pitchFamily="34" charset="0"/>
              </a:rPr>
              <a:t>Вырезать детали .              Развернуть листочки.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latin typeface="Calibri" pitchFamily="34" charset="0"/>
              </a:rPr>
              <a:t>Вырезать детали .              Развернуть листочки.</a:t>
            </a:r>
          </a:p>
          <a:p>
            <a:r>
              <a:rPr lang="ru-RU" dirty="0" smtClean="0">
                <a:latin typeface="Calibri" pitchFamily="34" charset="0"/>
              </a:rPr>
              <a:t>Вырезать ещё несколько </a:t>
            </a:r>
          </a:p>
          <a:p>
            <a:r>
              <a:rPr lang="ru-RU" dirty="0" smtClean="0">
                <a:latin typeface="Calibri" pitchFamily="34" charset="0"/>
              </a:rPr>
              <a:t>таких листочков, </a:t>
            </a:r>
          </a:p>
          <a:p>
            <a:r>
              <a:rPr lang="ru-RU" dirty="0" smtClean="0">
                <a:latin typeface="Calibri" pitchFamily="34" charset="0"/>
              </a:rPr>
              <a:t>составить композицию </a:t>
            </a:r>
          </a:p>
          <a:p>
            <a:r>
              <a:rPr lang="ru-RU" dirty="0" smtClean="0">
                <a:latin typeface="Calibri" pitchFamily="34" charset="0"/>
              </a:rPr>
              <a:t>на альбомном листе.</a:t>
            </a:r>
          </a:p>
          <a:p>
            <a:r>
              <a:rPr lang="ru-RU" dirty="0" smtClean="0">
                <a:latin typeface="Calibri" pitchFamily="34" charset="0"/>
              </a:rPr>
              <a:t>Аккуратно приклеить 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71175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dirty="0" smtClean="0">
                <a:latin typeface="+mn-lt"/>
              </a:rPr>
              <a:t>3 класс</a:t>
            </a:r>
          </a:p>
          <a:p>
            <a:r>
              <a:rPr lang="ru-RU" dirty="0" smtClean="0">
                <a:latin typeface="Calibri" pitchFamily="34" charset="0"/>
              </a:rPr>
              <a:t>Взять лист цветной</a:t>
            </a:r>
          </a:p>
          <a:p>
            <a:r>
              <a:rPr lang="ru-RU" dirty="0" smtClean="0">
                <a:latin typeface="Calibri" pitchFamily="34" charset="0"/>
              </a:rPr>
              <a:t>бумаги.</a:t>
            </a:r>
          </a:p>
          <a:p>
            <a:r>
              <a:rPr lang="ru-RU" dirty="0" smtClean="0">
                <a:latin typeface="Calibri" pitchFamily="34" charset="0"/>
              </a:rPr>
              <a:t>Сделать сгиб по </a:t>
            </a:r>
          </a:p>
          <a:p>
            <a:r>
              <a:rPr lang="ru-RU" dirty="0" smtClean="0">
                <a:latin typeface="Calibri" pitchFamily="34" charset="0"/>
              </a:rPr>
              <a:t>ширине шаблона.</a:t>
            </a:r>
          </a:p>
          <a:p>
            <a:r>
              <a:rPr lang="ru-RU" dirty="0" smtClean="0">
                <a:latin typeface="Calibri" pitchFamily="34" charset="0"/>
              </a:rPr>
              <a:t>Разметить контуры более  сложных листочков на сгибе </a:t>
            </a:r>
          </a:p>
          <a:p>
            <a:r>
              <a:rPr lang="ru-RU" dirty="0" smtClean="0">
                <a:latin typeface="Calibri" pitchFamily="34" charset="0"/>
              </a:rPr>
              <a:t>по шаблонам.</a:t>
            </a:r>
          </a:p>
          <a:p>
            <a:r>
              <a:rPr lang="ru-RU" dirty="0" smtClean="0">
                <a:latin typeface="Calibri" pitchFamily="34" charset="0"/>
              </a:rPr>
              <a:t>Вырезать детали . </a:t>
            </a:r>
          </a:p>
          <a:p>
            <a:r>
              <a:rPr lang="ru-RU" dirty="0" smtClean="0">
                <a:latin typeface="Calibri" pitchFamily="34" charset="0"/>
              </a:rPr>
              <a:t>Развернуть листочки.</a:t>
            </a:r>
          </a:p>
          <a:p>
            <a:r>
              <a:rPr lang="ru-RU" dirty="0" smtClean="0">
                <a:latin typeface="Calibri" pitchFamily="34" charset="0"/>
              </a:rPr>
              <a:t>Если полоску бумаги</a:t>
            </a:r>
          </a:p>
          <a:p>
            <a:r>
              <a:rPr lang="ru-RU" dirty="0" smtClean="0">
                <a:latin typeface="Calibri" pitchFamily="34" charset="0"/>
              </a:rPr>
              <a:t> сложить гармошкой, </a:t>
            </a:r>
          </a:p>
          <a:p>
            <a:r>
              <a:rPr lang="ru-RU" dirty="0" smtClean="0">
                <a:latin typeface="Calibri" pitchFamily="34" charset="0"/>
              </a:rPr>
              <a:t>то можно вырезать </a:t>
            </a:r>
          </a:p>
          <a:p>
            <a:r>
              <a:rPr lang="ru-RU" dirty="0" smtClean="0">
                <a:latin typeface="Calibri" pitchFamily="34" charset="0"/>
              </a:rPr>
              <a:t>несколько :</a:t>
            </a:r>
          </a:p>
          <a:p>
            <a:r>
              <a:rPr lang="ru-RU" dirty="0" smtClean="0">
                <a:latin typeface="Calibri" pitchFamily="34" charset="0"/>
              </a:rPr>
              <a:t>Вырезать ещё несколько </a:t>
            </a:r>
          </a:p>
          <a:p>
            <a:r>
              <a:rPr lang="ru-RU" dirty="0" smtClean="0">
                <a:latin typeface="Calibri" pitchFamily="34" charset="0"/>
              </a:rPr>
              <a:t>таких листочков, </a:t>
            </a:r>
          </a:p>
          <a:p>
            <a:r>
              <a:rPr lang="ru-RU" dirty="0" smtClean="0">
                <a:latin typeface="Calibri" pitchFamily="34" charset="0"/>
              </a:rPr>
              <a:t>составить композицию </a:t>
            </a:r>
          </a:p>
          <a:p>
            <a:r>
              <a:rPr lang="ru-RU" dirty="0" smtClean="0">
                <a:latin typeface="Calibri" pitchFamily="34" charset="0"/>
              </a:rPr>
              <a:t>на альбомном листе.</a:t>
            </a:r>
          </a:p>
          <a:p>
            <a:r>
              <a:rPr lang="ru-RU" dirty="0" smtClean="0">
                <a:latin typeface="Calibri" pitchFamily="34" charset="0"/>
              </a:rPr>
              <a:t>Аккуратно приклеить 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6286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2 класса</a:t>
            </a:r>
            <a:endParaRPr lang="ru-RU" sz="1200" dirty="0" smtClean="0">
              <a:latin typeface="Bookman Old Style" pitchFamily="18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6CD8EA-12BE-49E8-AC31-09D7F652B00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1527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4B7DE-B053-4D70-841B-DB2ACE385516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7CB9-3C2A-445F-BF4B-653DC83140A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21279-415F-4F26-9A8E-921D7379D8CA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52A4-96E4-44C9-A70B-2B443FBAA57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4238-E8B4-427B-BDCF-5E7B3A246CC9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75059-6D6D-4E50-8181-13A938335E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166DF-3FEE-44B5-8F60-E487F2888C2F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7FC9-9795-437F-B297-FDA8129DD06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57BA59-030C-4EF0-BD3C-7C6944381724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D1282-8EDC-499E-A4C3-0787715E9BA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021EDA-B915-4779-ABCC-7DE269F157ED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2E60-1466-4435-83BC-515A5D1962A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7FAC2-1F10-4DAC-B784-078EC965F903}" type="datetime1">
              <a:rPr lang="ru-RU" smtClean="0"/>
              <a:t>31.03.2015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243A1-B3D0-44E6-A35A-C0CDBFAB188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E6FB9-04EC-48B9-B321-B683CD9B505D}" type="datetime1">
              <a:rPr lang="ru-RU" smtClean="0"/>
              <a:t>31.03.2015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D7E05-A3E0-4A27-B35B-DE1753E6B6C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820785-5BE0-47AD-9E6C-046225A98CDF}" type="datetime1">
              <a:rPr lang="ru-RU" smtClean="0"/>
              <a:t>31.03.2015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D8B9B-C560-488D-9D68-47E7C2B9954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05FFA-D471-4222-BA9B-CB36AB733A79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BFC2D-6FD3-4604-88CD-98CE064C28D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F1C5E-A3E7-456C-8743-EACF5ABCCD93}" type="datetime1">
              <a:rPr lang="ru-RU" smtClean="0"/>
              <a:t>31.03.2015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7682-B1BA-400A-A698-76D7843C8F0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D1E4F8-5046-47B6-BEBB-0968FC4FACD1}" type="datetime1">
              <a:rPr lang="ru-RU" smtClean="0"/>
              <a:t>31.03.2015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FBED2C-6181-45EC-97E0-3104A84E355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gif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5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0.gi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3" cstate="print"/>
          <a:srcRect r="34915"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3" cstate="print"/>
          <a:srcRect r="34915"/>
          <a:stretch>
            <a:fillRect/>
          </a:stretch>
        </p:blipFill>
        <p:spPr bwMode="auto">
          <a:xfrm>
            <a:off x="0" y="1857375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3" cstate="print"/>
          <a:srcRect r="34915"/>
          <a:stretch>
            <a:fillRect/>
          </a:stretch>
        </p:blipFill>
        <p:spPr bwMode="auto">
          <a:xfrm>
            <a:off x="0" y="371475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3" cstate="print"/>
          <a:srcRect r="34915" b="32501"/>
          <a:stretch>
            <a:fillRect/>
          </a:stretch>
        </p:blipFill>
        <p:spPr bwMode="auto">
          <a:xfrm>
            <a:off x="0" y="5572125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785938" y="2143125"/>
            <a:ext cx="6858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Вид работы: </a:t>
            </a:r>
          </a:p>
          <a:p>
            <a:r>
              <a:rPr lang="ru-RU" dirty="0">
                <a:latin typeface="Calibri" pitchFamily="34" charset="0"/>
              </a:rPr>
              <a:t>                           </a:t>
            </a:r>
            <a:r>
              <a:rPr lang="ru-RU" sz="2800" b="1" i="1" dirty="0">
                <a:latin typeface="Calibri" pitchFamily="34" charset="0"/>
              </a:rPr>
              <a:t>Аппликация из цветной бумаги</a:t>
            </a:r>
          </a:p>
          <a:p>
            <a:r>
              <a:rPr lang="ru-RU" sz="2000" dirty="0">
                <a:latin typeface="Calibri" pitchFamily="34" charset="0"/>
              </a:rPr>
              <a:t>Тема :     </a:t>
            </a:r>
          </a:p>
          <a:p>
            <a:r>
              <a:rPr lang="ru-RU" dirty="0">
                <a:latin typeface="Calibri" pitchFamily="34" charset="0"/>
              </a:rPr>
              <a:t>                         </a:t>
            </a:r>
            <a:r>
              <a:rPr lang="ru-RU" sz="3200" b="1" i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3600" b="1" i="1" dirty="0">
                <a:solidFill>
                  <a:srgbClr val="C00000"/>
                </a:solidFill>
                <a:latin typeface="Calibri" pitchFamily="34" charset="0"/>
              </a:rPr>
              <a:t>Ветка осеннего дерева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428728" y="642918"/>
            <a:ext cx="7358062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Урок технологии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в малокомплектных классах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/2 – 3/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286125" y="5380038"/>
            <a:ext cx="5857875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 dirty="0">
                <a:latin typeface="Calibri" pitchFamily="34" charset="0"/>
              </a:rPr>
              <a:t>Презентацию подготовила  </a:t>
            </a:r>
            <a:r>
              <a:rPr lang="ru-RU" b="1" i="1" dirty="0">
                <a:latin typeface="Calibri" pitchFamily="34" charset="0"/>
              </a:rPr>
              <a:t>Константинова</a:t>
            </a:r>
            <a:r>
              <a:rPr lang="ru-RU" i="1" dirty="0">
                <a:latin typeface="Calibri" pitchFamily="34" charset="0"/>
              </a:rPr>
              <a:t> </a:t>
            </a:r>
            <a:r>
              <a:rPr lang="ru-RU" b="1" i="1" dirty="0">
                <a:latin typeface="Calibri" pitchFamily="34" charset="0"/>
              </a:rPr>
              <a:t>И</a:t>
            </a:r>
            <a:r>
              <a:rPr lang="ru-RU" i="1" dirty="0">
                <a:latin typeface="Calibri" pitchFamily="34" charset="0"/>
              </a:rPr>
              <a:t>.</a:t>
            </a:r>
            <a:r>
              <a:rPr lang="ru-RU" b="1" i="1" dirty="0">
                <a:latin typeface="Calibri" pitchFamily="34" charset="0"/>
              </a:rPr>
              <a:t>Н</a:t>
            </a:r>
            <a:r>
              <a:rPr lang="en-US" b="1" i="1" dirty="0">
                <a:latin typeface="Calibri" pitchFamily="34" charset="0"/>
              </a:rPr>
              <a:t>.</a:t>
            </a:r>
            <a:endParaRPr lang="ru-RU" b="1" i="1" dirty="0">
              <a:latin typeface="Calibri" pitchFamily="34" charset="0"/>
            </a:endParaRPr>
          </a:p>
          <a:p>
            <a:pPr algn="ctr"/>
            <a:r>
              <a:rPr lang="ru-RU" i="1" dirty="0">
                <a:latin typeface="Calibri" pitchFamily="34" charset="0"/>
              </a:rPr>
              <a:t>учитель начальных классов МОУ «</a:t>
            </a:r>
            <a:r>
              <a:rPr lang="ru-RU" i="1" dirty="0" err="1">
                <a:latin typeface="Calibri" pitchFamily="34" charset="0"/>
              </a:rPr>
              <a:t>Пановская</a:t>
            </a:r>
            <a:r>
              <a:rPr lang="ru-RU" i="1" dirty="0">
                <a:latin typeface="Calibri" pitchFamily="34" charset="0"/>
              </a:rPr>
              <a:t> СОШ»</a:t>
            </a:r>
          </a:p>
          <a:p>
            <a:pPr algn="ctr"/>
            <a:r>
              <a:rPr lang="ru-RU" i="1" dirty="0" err="1">
                <a:latin typeface="Calibri" pitchFamily="34" charset="0"/>
              </a:rPr>
              <a:t>Пестречинского</a:t>
            </a:r>
            <a:r>
              <a:rPr lang="ru-RU" i="1" dirty="0">
                <a:latin typeface="Calibri" pitchFamily="34" charset="0"/>
              </a:rPr>
              <a:t> муниципального р-на </a:t>
            </a:r>
          </a:p>
          <a:p>
            <a:pPr algn="ctr"/>
            <a:r>
              <a:rPr lang="ru-RU" i="1" dirty="0">
                <a:latin typeface="Calibri" pitchFamily="34" charset="0"/>
              </a:rPr>
              <a:t>Республики Татарстан</a:t>
            </a:r>
          </a:p>
          <a:p>
            <a:pPr algn="ctr"/>
            <a:r>
              <a:rPr lang="ru-RU" i="1" dirty="0">
                <a:latin typeface="Calibri" pitchFamily="34" charset="0"/>
              </a:rPr>
              <a:t>Эл адрес: </a:t>
            </a:r>
            <a:r>
              <a:rPr lang="en-US" i="1" dirty="0">
                <a:latin typeface="Calibri" pitchFamily="34" charset="0"/>
              </a:rPr>
              <a:t>kinkin.63@bk.ru</a:t>
            </a:r>
            <a:endParaRPr lang="ru-RU" i="1" dirty="0">
              <a:latin typeface="Calibri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D:\Мои док_На_D\ирина николаевна\материалы для оформления слайдов\Clipart 2\Фоны\Растения\papor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75" y="214313"/>
            <a:ext cx="64293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3 класса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10" name="Picture 3" descr="D:\Мои док_На_D\ирина николаевна\фото\Мои фотографии\Фото010.jpg"/>
          <p:cNvPicPr>
            <a:picLocks noChangeAspect="1" noChangeArrowheads="1"/>
          </p:cNvPicPr>
          <p:nvPr/>
        </p:nvPicPr>
        <p:blipFill>
          <a:blip r:embed="rId4" cstate="print"/>
          <a:srcRect t="10156" r="13965" b="11328"/>
          <a:stretch>
            <a:fillRect/>
          </a:stretch>
        </p:blipFill>
        <p:spPr bwMode="auto">
          <a:xfrm>
            <a:off x="0" y="857250"/>
            <a:ext cx="42862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D:\Мои док_На_D\ирина николаевна\фото\Мои фотографии\Фото008.jpg"/>
          <p:cNvPicPr>
            <a:picLocks noChangeAspect="1" noChangeArrowheads="1"/>
          </p:cNvPicPr>
          <p:nvPr/>
        </p:nvPicPr>
        <p:blipFill>
          <a:blip r:embed="rId5" cstate="print"/>
          <a:srcRect l="11328" t="10156" r="4297" b="16016"/>
          <a:stretch>
            <a:fillRect/>
          </a:stretch>
        </p:blipFill>
        <p:spPr bwMode="auto">
          <a:xfrm>
            <a:off x="4429125" y="857250"/>
            <a:ext cx="4572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D:\Мои док_На_D\ирина николаевна\фото\Мои фотографии\Фото006.jpg"/>
          <p:cNvPicPr>
            <a:picLocks noChangeAspect="1" noChangeArrowheads="1"/>
          </p:cNvPicPr>
          <p:nvPr/>
        </p:nvPicPr>
        <p:blipFill>
          <a:blip r:embed="rId6" cstate="print">
            <a:lum contrast="40000"/>
          </a:blip>
          <a:srcRect l="6934" t="7813" b="14844"/>
          <a:stretch>
            <a:fillRect/>
          </a:stretch>
        </p:blipFill>
        <p:spPr bwMode="auto">
          <a:xfrm>
            <a:off x="1500188" y="3429000"/>
            <a:ext cx="55006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D:\Мои док_На_D\ирина николаевна\материалы для оформления слайдов\Clipart 2\Фоны\Бордюры\dublist07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r="489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D:\Мои док_На_D\ирина николаевна\материалы для оформления слайдов\клипарты\анимированные картинки\hands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63" y="2071688"/>
            <a:ext cx="345440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428992" y="714356"/>
            <a:ext cx="46086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Все молодцы!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4500570"/>
            <a:ext cx="5143536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rgbClr val="7030A0"/>
                </a:solidFill>
                <a:latin typeface="+mn-lt"/>
              </a:rPr>
              <a:t>Всем спасибо!</a:t>
            </a:r>
          </a:p>
        </p:txBody>
      </p:sp>
      <p:sp>
        <p:nvSpPr>
          <p:cNvPr id="12294" name="TextBox 15"/>
          <p:cNvSpPr txBox="1">
            <a:spLocks noChangeArrowheads="1"/>
          </p:cNvSpPr>
          <p:nvPr/>
        </p:nvSpPr>
        <p:spPr bwMode="auto">
          <a:xfrm>
            <a:off x="7715250" y="10001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3" cstate="print"/>
          <a:srcRect r="13045"/>
          <a:stretch>
            <a:fillRect/>
          </a:stretch>
        </p:blipFill>
        <p:spPr bwMode="auto">
          <a:xfrm>
            <a:off x="4857750" y="0"/>
            <a:ext cx="4286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3" cstate="print"/>
          <a:srcRect t="58984"/>
          <a:stretch>
            <a:fillRect/>
          </a:stretch>
        </p:blipFill>
        <p:spPr bwMode="auto">
          <a:xfrm>
            <a:off x="0" y="4857750"/>
            <a:ext cx="4876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3" cstate="print"/>
          <a:srcRect t="58984"/>
          <a:stretch>
            <a:fillRect/>
          </a:stretch>
        </p:blipFill>
        <p:spPr bwMode="auto">
          <a:xfrm>
            <a:off x="4267200" y="4857750"/>
            <a:ext cx="4876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428750" y="214313"/>
            <a:ext cx="7929563" cy="5662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урока: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Научить детей вырезать симметричные фигурки из сложенного листа;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Формировать умение составлять композицию на основе наблюдений;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Развивать внимание и наблюдательность;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Воспитывать интерес к окружающим предметам 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к изменениям в окружающей природе с наступлением осени.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D:\Мои док_На_D\ирина николаевна\материалы для оформления слайдов\Clipart 2\Уголки\list2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250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:\Мои док_На_D\ирина николаевна\материалы для оформления слайдов\Clipart 2\Фоны\Туманы 1\zelsvtum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28625" y="357188"/>
            <a:ext cx="8358188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урока: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Наблюдения над первыми осенними изменениями.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Повторение техники безопасности при работе с ножницами.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Изучение технологической карты.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Самостоятельная работа.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Выставка и анализ работ учащихся.</a:t>
            </a:r>
          </a:p>
        </p:txBody>
      </p:sp>
      <p:pic>
        <p:nvPicPr>
          <p:cNvPr id="4108" name="Picture 12" descr="D:\Мои док_На_D\ирина николаевна\материалы для оформления слайдов\Clipart 2\Уголки\list2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963518">
            <a:off x="6313488" y="4267200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Рисунок 8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Рисунок 9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10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00125" y="214313"/>
            <a:ext cx="77152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Перед уроком учащиеся остановились в школьном дворе </a:t>
            </a:r>
          </a:p>
          <a:p>
            <a:r>
              <a:rPr lang="ru-RU" sz="2000" dirty="0">
                <a:latin typeface="Calibri" pitchFamily="34" charset="0"/>
              </a:rPr>
              <a:t>и внимательно присмотрелись, к тому, какие изменения произошли с нашими любимыми берёзками.</a:t>
            </a:r>
          </a:p>
        </p:txBody>
      </p:sp>
      <p:pic>
        <p:nvPicPr>
          <p:cNvPr id="13" name="Рисунок 12" descr="Фото0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1500188"/>
            <a:ext cx="6778625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Фото00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313" y="1571625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00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1214438"/>
            <a:ext cx="7143750" cy="535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Фото00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1208088"/>
            <a:ext cx="7072312" cy="530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7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8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9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0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Фото00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313" y="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944563" y="4643438"/>
            <a:ext cx="8199437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>
                <a:latin typeface="Calibri" pitchFamily="34" charset="0"/>
              </a:rPr>
              <a:t>На основе своих наблюдений ребята сделали вывод: </a:t>
            </a:r>
          </a:p>
          <a:p>
            <a:endParaRPr lang="ru-RU" sz="2000" i="1" dirty="0">
              <a:latin typeface="Calibri" pitchFamily="34" charset="0"/>
            </a:endParaRPr>
          </a:p>
          <a:p>
            <a:r>
              <a:rPr lang="ru-RU" sz="2400" b="1" dirty="0">
                <a:latin typeface="Calibri" pitchFamily="34" charset="0"/>
              </a:rPr>
              <a:t>Сегодня 10 сентября . Берёзки ещё зелёные, </a:t>
            </a:r>
          </a:p>
          <a:p>
            <a:r>
              <a:rPr lang="ru-RU" sz="2400" b="1" dirty="0">
                <a:latin typeface="Calibri" pitchFamily="34" charset="0"/>
              </a:rPr>
              <a:t>но у них появились яркие веточки с жёлтыми листочками. </a:t>
            </a:r>
          </a:p>
          <a:p>
            <a:r>
              <a:rPr lang="ru-RU" sz="2400" b="1" dirty="0">
                <a:latin typeface="Calibri" pitchFamily="34" charset="0"/>
              </a:rPr>
              <a:t>Наступает пора, которую в народе называют  ранняя осень.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8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9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0" descr="nasekom2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15"/>
          <p:cNvSpPr txBox="1">
            <a:spLocks noChangeArrowheads="1"/>
          </p:cNvSpPr>
          <p:nvPr/>
        </p:nvSpPr>
        <p:spPr bwMode="auto">
          <a:xfrm>
            <a:off x="944563" y="4643438"/>
            <a:ext cx="185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-642938" y="857250"/>
            <a:ext cx="6572251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616075" algn="ctr"/>
            <a:r>
              <a:rPr lang="en-US" b="1" dirty="0">
                <a:latin typeface="Calibri" pitchFamily="34" charset="0"/>
              </a:rPr>
              <a:t>I</a:t>
            </a:r>
            <a:r>
              <a:rPr lang="ru-RU" b="1" dirty="0">
                <a:latin typeface="Calibri" pitchFamily="34" charset="0"/>
              </a:rPr>
              <a:t>. Обращайтесь с ножницами</a:t>
            </a:r>
          </a:p>
          <a:p>
            <a:pPr indent="1616075" algn="ctr"/>
            <a:r>
              <a:rPr lang="ru-RU" b="1" dirty="0">
                <a:latin typeface="Calibri" pitchFamily="34" charset="0"/>
              </a:rPr>
              <a:t>очень осторожно.</a:t>
            </a:r>
          </a:p>
          <a:p>
            <a:pPr indent="1616075" algn="ctr"/>
            <a:r>
              <a:rPr lang="ru-RU" b="1" dirty="0">
                <a:latin typeface="Calibri" pitchFamily="34" charset="0"/>
              </a:rPr>
              <a:t> Резать кончиками - нельзя,</a:t>
            </a:r>
          </a:p>
          <a:p>
            <a:pPr indent="1616075" algn="ctr"/>
            <a:r>
              <a:rPr lang="ru-RU" b="1" dirty="0">
                <a:latin typeface="Calibri" pitchFamily="34" charset="0"/>
              </a:rPr>
              <a:t>серединкой - можно</a:t>
            </a:r>
            <a:r>
              <a:rPr lang="ru-RU" dirty="0">
                <a:latin typeface="Calibri" pitchFamily="34" charset="0"/>
              </a:rPr>
              <a:t>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357563" y="2714625"/>
            <a:ext cx="4786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030288" algn="ctr"/>
            <a:r>
              <a:rPr lang="ru-RU" b="1" dirty="0">
                <a:latin typeface="Calibri" pitchFamily="34" charset="0"/>
              </a:rPr>
              <a:t>2. Если нужно инструмент</a:t>
            </a:r>
          </a:p>
          <a:p>
            <a:pPr indent="1030288" algn="ctr"/>
            <a:r>
              <a:rPr lang="ru-RU" b="1" dirty="0">
                <a:latin typeface="Calibri" pitchFamily="34" charset="0"/>
              </a:rPr>
              <a:t> передать другому.</a:t>
            </a:r>
          </a:p>
          <a:p>
            <a:pPr indent="1030288" algn="ctr"/>
            <a:r>
              <a:rPr lang="ru-RU" b="1" dirty="0">
                <a:latin typeface="Calibri" pitchFamily="34" charset="0"/>
              </a:rPr>
              <a:t> То колечки от себя  </a:t>
            </a:r>
          </a:p>
          <a:p>
            <a:pPr indent="1030288" algn="ctr"/>
            <a:r>
              <a:rPr lang="ru-RU" b="1" dirty="0">
                <a:latin typeface="Calibri" pitchFamily="34" charset="0"/>
              </a:rPr>
              <a:t>Ты спокойно поверни, </a:t>
            </a:r>
          </a:p>
          <a:p>
            <a:pPr indent="1030288" algn="ctr"/>
            <a:r>
              <a:rPr lang="ru-RU" b="1" dirty="0">
                <a:latin typeface="Calibri" pitchFamily="34" charset="0"/>
              </a:rPr>
              <a:t>И, за кончики держись, </a:t>
            </a:r>
          </a:p>
          <a:p>
            <a:pPr indent="1030288" algn="ctr"/>
            <a:r>
              <a:rPr lang="ru-RU" b="1" dirty="0">
                <a:latin typeface="Calibri" pitchFamily="34" charset="0"/>
              </a:rPr>
              <a:t>Ножницы ему верни!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071563" y="492918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767013" algn="ctr"/>
              </a:tabLst>
            </a:pPr>
            <a:r>
              <a:rPr lang="ru-RU" b="1" dirty="0">
                <a:latin typeface="Calibri" pitchFamily="34" charset="0"/>
              </a:rPr>
              <a:t>3. Когда   выполнишь работу,</a:t>
            </a:r>
          </a:p>
          <a:p>
            <a:pPr algn="ctr">
              <a:tabLst>
                <a:tab pos="2767013" algn="ctr"/>
              </a:tabLst>
            </a:pPr>
            <a:r>
              <a:rPr lang="ru-RU" b="1" dirty="0">
                <a:latin typeface="Calibri" pitchFamily="34" charset="0"/>
              </a:rPr>
              <a:t>  Тут  же  ножницы     закрой,</a:t>
            </a:r>
          </a:p>
          <a:p>
            <a:pPr algn="ctr">
              <a:tabLst>
                <a:tab pos="2767013" algn="ctr"/>
              </a:tabLst>
            </a:pPr>
            <a:r>
              <a:rPr lang="ru-RU" b="1" dirty="0">
                <a:latin typeface="Calibri" pitchFamily="34" charset="0"/>
              </a:rPr>
              <a:t>         Чтоб  до  острых  краешков,	    </a:t>
            </a:r>
          </a:p>
          <a:p>
            <a:pPr algn="ctr">
              <a:tabLst>
                <a:tab pos="2767013" algn="ctr"/>
              </a:tabLst>
            </a:pPr>
            <a:r>
              <a:rPr lang="ru-RU" b="1" dirty="0">
                <a:latin typeface="Calibri" pitchFamily="34" charset="0"/>
              </a:rPr>
              <a:t>    Не  коснулся  кто  другой!</a:t>
            </a:r>
            <a:endParaRPr lang="ru-RU" dirty="0">
              <a:latin typeface="Calibri" pitchFamily="34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4" cstate="print">
            <a:lum contrast="12000"/>
          </a:blip>
          <a:srcRect/>
          <a:stretch>
            <a:fillRect/>
          </a:stretch>
        </p:blipFill>
        <p:spPr bwMode="auto">
          <a:xfrm>
            <a:off x="5072063" y="1071563"/>
            <a:ext cx="1628775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 cstate="print">
            <a:lum contrast="18000"/>
          </a:blip>
          <a:srcRect/>
          <a:stretch>
            <a:fillRect/>
          </a:stretch>
        </p:blipFill>
        <p:spPr bwMode="auto">
          <a:xfrm>
            <a:off x="6929438" y="642938"/>
            <a:ext cx="159543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6" cstate="print">
            <a:lum contrast="24000"/>
          </a:blip>
          <a:srcRect/>
          <a:stretch>
            <a:fillRect/>
          </a:stretch>
        </p:blipFill>
        <p:spPr bwMode="auto">
          <a:xfrm>
            <a:off x="1357313" y="2928938"/>
            <a:ext cx="2843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57250" y="214313"/>
            <a:ext cx="81121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Техника безопасности при работе с ножницами</a:t>
            </a:r>
          </a:p>
        </p:txBody>
      </p:sp>
      <p:pic>
        <p:nvPicPr>
          <p:cNvPr id="1026" name="Picture 2" descr="D:\Мои док_На_D\ирина николаевна\материалы для оформления слайдов\клипарты\smeshariki\8285859_smeshariki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29250" y="4500563"/>
            <a:ext cx="1857375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_На_D\ирина николаевна\материалы для оформления слайдов\Clipart 2\Фоны\Растения\gezelist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214438"/>
            <a:ext cx="2190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928938" y="214313"/>
            <a:ext cx="3638550" cy="892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2 – 3 классы</a:t>
            </a:r>
          </a:p>
        </p:txBody>
      </p:sp>
      <p:sp>
        <p:nvSpPr>
          <p:cNvPr id="8197" name="TextBox 19"/>
          <p:cNvSpPr txBox="1">
            <a:spLocks noChangeArrowheads="1"/>
          </p:cNvSpPr>
          <p:nvPr/>
        </p:nvSpPr>
        <p:spPr bwMode="auto">
          <a:xfrm>
            <a:off x="5786438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85813" y="2857500"/>
            <a:ext cx="2060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Взять лист цветной</a:t>
            </a:r>
          </a:p>
          <a:p>
            <a:r>
              <a:rPr lang="ru-RU" dirty="0">
                <a:latin typeface="Calibri" pitchFamily="34" charset="0"/>
              </a:rPr>
              <a:t>бумаги.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86125" y="2857500"/>
            <a:ext cx="194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Сделать сгиб по </a:t>
            </a:r>
          </a:p>
          <a:p>
            <a:r>
              <a:rPr lang="ru-RU" dirty="0">
                <a:latin typeface="Calibri" pitchFamily="34" charset="0"/>
              </a:rPr>
              <a:t>ширине шаблона.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86438" y="2857500"/>
            <a:ext cx="21209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Разметить контуры листочков на сгибе </a:t>
            </a:r>
          </a:p>
          <a:p>
            <a:r>
              <a:rPr lang="ru-RU" dirty="0">
                <a:latin typeface="Calibri" pitchFamily="34" charset="0"/>
              </a:rPr>
              <a:t>по шаблонам.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50" y="4071938"/>
            <a:ext cx="1116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Box 25"/>
          <p:cNvSpPr txBox="1">
            <a:spLocks noChangeArrowheads="1"/>
          </p:cNvSpPr>
          <p:nvPr/>
        </p:nvSpPr>
        <p:spPr bwMode="auto">
          <a:xfrm>
            <a:off x="642938" y="39290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5143500"/>
            <a:ext cx="4795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Вырезать детали .              Развернуть листочки.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4071938"/>
            <a:ext cx="5715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357688"/>
            <a:ext cx="571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4572000"/>
            <a:ext cx="592138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Box 30"/>
          <p:cNvSpPr txBox="1">
            <a:spLocks noChangeArrowheads="1"/>
          </p:cNvSpPr>
          <p:nvPr/>
        </p:nvSpPr>
        <p:spPr bwMode="auto">
          <a:xfrm>
            <a:off x="314325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8208" name="TextBox 31"/>
          <p:cNvSpPr txBox="1">
            <a:spLocks noChangeArrowheads="1"/>
          </p:cNvSpPr>
          <p:nvPr/>
        </p:nvSpPr>
        <p:spPr bwMode="auto">
          <a:xfrm>
            <a:off x="571500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0" y="4286250"/>
            <a:ext cx="26781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Вырезать ещё несколько </a:t>
            </a:r>
          </a:p>
          <a:p>
            <a:r>
              <a:rPr lang="ru-RU" dirty="0">
                <a:latin typeface="Calibri" pitchFamily="34" charset="0"/>
              </a:rPr>
              <a:t>таких листочков, </a:t>
            </a:r>
          </a:p>
          <a:p>
            <a:r>
              <a:rPr lang="ru-RU" dirty="0">
                <a:latin typeface="Calibri" pitchFamily="34" charset="0"/>
              </a:rPr>
              <a:t>составить композицию </a:t>
            </a:r>
          </a:p>
          <a:p>
            <a:r>
              <a:rPr lang="ru-RU" dirty="0">
                <a:latin typeface="Calibri" pitchFamily="34" charset="0"/>
              </a:rPr>
              <a:t>на альбомном листе.</a:t>
            </a:r>
          </a:p>
          <a:p>
            <a:r>
              <a:rPr lang="ru-RU" dirty="0">
                <a:latin typeface="Calibri" pitchFamily="34" charset="0"/>
              </a:rPr>
              <a:t>Аккуратно приклеить .</a:t>
            </a:r>
          </a:p>
        </p:txBody>
      </p:sp>
      <p:pic>
        <p:nvPicPr>
          <p:cNvPr id="2065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V="1">
            <a:off x="714375" y="3857625"/>
            <a:ext cx="77152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 flipV="1">
            <a:off x="658019" y="3628232"/>
            <a:ext cx="4899025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 flipV="1">
            <a:off x="3158331" y="3628232"/>
            <a:ext cx="48990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214438"/>
            <a:ext cx="2238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214438"/>
            <a:ext cx="2228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5" name="TextBox 27"/>
          <p:cNvSpPr txBox="1">
            <a:spLocks noChangeArrowheads="1"/>
          </p:cNvSpPr>
          <p:nvPr/>
        </p:nvSpPr>
        <p:spPr bwMode="auto">
          <a:xfrm>
            <a:off x="78581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8216" name="TextBox 28"/>
          <p:cNvSpPr txBox="1">
            <a:spLocks noChangeArrowheads="1"/>
          </p:cNvSpPr>
          <p:nvPr/>
        </p:nvSpPr>
        <p:spPr bwMode="auto">
          <a:xfrm>
            <a:off x="335756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_На_D\ирина николаевна\материалы для оформления слайдов\Clipart 2\Фоны\Растения\gezelist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214438"/>
            <a:ext cx="2190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928938" y="214313"/>
            <a:ext cx="3638550" cy="892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3 класс</a:t>
            </a:r>
          </a:p>
        </p:txBody>
      </p:sp>
      <p:sp>
        <p:nvSpPr>
          <p:cNvPr id="9221" name="TextBox 17"/>
          <p:cNvSpPr txBox="1">
            <a:spLocks noChangeArrowheads="1"/>
          </p:cNvSpPr>
          <p:nvPr/>
        </p:nvSpPr>
        <p:spPr bwMode="auto">
          <a:xfrm>
            <a:off x="714375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9222" name="TextBox 19"/>
          <p:cNvSpPr txBox="1">
            <a:spLocks noChangeArrowheads="1"/>
          </p:cNvSpPr>
          <p:nvPr/>
        </p:nvSpPr>
        <p:spPr bwMode="auto">
          <a:xfrm>
            <a:off x="5786438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85813" y="2857500"/>
            <a:ext cx="2060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Взять лист цветной</a:t>
            </a:r>
          </a:p>
          <a:p>
            <a:r>
              <a:rPr lang="ru-RU" dirty="0">
                <a:latin typeface="Calibri" pitchFamily="34" charset="0"/>
              </a:rPr>
              <a:t>бумаги.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86125" y="2857500"/>
            <a:ext cx="194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Сделать сгиб по </a:t>
            </a:r>
          </a:p>
          <a:p>
            <a:r>
              <a:rPr lang="ru-RU" dirty="0">
                <a:latin typeface="Calibri" pitchFamily="34" charset="0"/>
              </a:rPr>
              <a:t>ширине шаблона.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57875" y="2571750"/>
            <a:ext cx="212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latin typeface="Calibri" pitchFamily="34" charset="0"/>
              </a:rPr>
              <a:t>Разметить контуры более  сложных листочков на сгибе </a:t>
            </a:r>
          </a:p>
          <a:p>
            <a:r>
              <a:rPr lang="ru-RU" dirty="0">
                <a:latin typeface="Calibri" pitchFamily="34" charset="0"/>
              </a:rPr>
              <a:t>по шаблонам.</a:t>
            </a:r>
          </a:p>
        </p:txBody>
      </p:sp>
      <p:sp>
        <p:nvSpPr>
          <p:cNvPr id="9226" name="TextBox 25"/>
          <p:cNvSpPr txBox="1">
            <a:spLocks noChangeArrowheads="1"/>
          </p:cNvSpPr>
          <p:nvPr/>
        </p:nvSpPr>
        <p:spPr bwMode="auto">
          <a:xfrm>
            <a:off x="642938" y="39290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5643563"/>
            <a:ext cx="228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Вырезать детали . </a:t>
            </a:r>
          </a:p>
          <a:p>
            <a:r>
              <a:rPr lang="ru-RU" dirty="0">
                <a:latin typeface="Calibri" pitchFamily="34" charset="0"/>
              </a:rPr>
              <a:t>Развернуть листочки.</a:t>
            </a:r>
          </a:p>
        </p:txBody>
      </p:sp>
      <p:sp>
        <p:nvSpPr>
          <p:cNvPr id="9228" name="TextBox 30"/>
          <p:cNvSpPr txBox="1">
            <a:spLocks noChangeArrowheads="1"/>
          </p:cNvSpPr>
          <p:nvPr/>
        </p:nvSpPr>
        <p:spPr bwMode="auto">
          <a:xfrm>
            <a:off x="314325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9229" name="TextBox 31"/>
          <p:cNvSpPr txBox="1">
            <a:spLocks noChangeArrowheads="1"/>
          </p:cNvSpPr>
          <p:nvPr/>
        </p:nvSpPr>
        <p:spPr bwMode="auto">
          <a:xfrm>
            <a:off x="571500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0" y="4286250"/>
            <a:ext cx="26781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Вырезать ещё несколько </a:t>
            </a:r>
          </a:p>
          <a:p>
            <a:r>
              <a:rPr lang="ru-RU" dirty="0">
                <a:latin typeface="Calibri" pitchFamily="34" charset="0"/>
              </a:rPr>
              <a:t>таких листочков, </a:t>
            </a:r>
          </a:p>
          <a:p>
            <a:r>
              <a:rPr lang="ru-RU" dirty="0">
                <a:latin typeface="Calibri" pitchFamily="34" charset="0"/>
              </a:rPr>
              <a:t>составить композицию </a:t>
            </a:r>
          </a:p>
          <a:p>
            <a:r>
              <a:rPr lang="ru-RU" dirty="0">
                <a:latin typeface="Calibri" pitchFamily="34" charset="0"/>
              </a:rPr>
              <a:t>на альбомном листе.</a:t>
            </a:r>
          </a:p>
          <a:p>
            <a:r>
              <a:rPr lang="ru-RU" dirty="0">
                <a:latin typeface="Calibri" pitchFamily="34" charset="0"/>
              </a:rPr>
              <a:t>Аккуратно приклеить .</a:t>
            </a:r>
          </a:p>
        </p:txBody>
      </p:sp>
      <p:pic>
        <p:nvPicPr>
          <p:cNvPr id="9231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714375" y="3857625"/>
            <a:ext cx="77152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 flipV="1">
            <a:off x="658019" y="3628232"/>
            <a:ext cx="4899025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 flipV="1">
            <a:off x="3158331" y="3628232"/>
            <a:ext cx="48990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00125" y="4000500"/>
            <a:ext cx="1743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86125" y="5214938"/>
            <a:ext cx="10001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43000" y="4857750"/>
            <a:ext cx="13430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43438" y="5214938"/>
            <a:ext cx="785812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143000" y="4429125"/>
            <a:ext cx="137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Листья дуба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28688" y="5214938"/>
            <a:ext cx="1665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Листья рябины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357563" y="4000500"/>
            <a:ext cx="238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>
                <a:latin typeface="Calibri" pitchFamily="34" charset="0"/>
              </a:rPr>
              <a:t>Если полоску бумаги</a:t>
            </a:r>
          </a:p>
          <a:p>
            <a:r>
              <a:rPr lang="ru-RU" dirty="0">
                <a:latin typeface="Calibri" pitchFamily="34" charset="0"/>
              </a:rPr>
              <a:t> сложить гармошкой, </a:t>
            </a:r>
          </a:p>
          <a:p>
            <a:r>
              <a:rPr lang="ru-RU" dirty="0">
                <a:latin typeface="Calibri" pitchFamily="34" charset="0"/>
              </a:rPr>
              <a:t>то можно вырезать </a:t>
            </a:r>
          </a:p>
          <a:p>
            <a:r>
              <a:rPr lang="ru-RU" dirty="0">
                <a:latin typeface="Calibri" pitchFamily="34" charset="0"/>
              </a:rPr>
              <a:t>несколько :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286125" y="5934075"/>
            <a:ext cx="1055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Желудей</a:t>
            </a:r>
          </a:p>
          <a:p>
            <a:pPr algn="ctr"/>
            <a:r>
              <a:rPr lang="ru-RU">
                <a:latin typeface="Calibri" pitchFamily="34" charset="0"/>
              </a:rPr>
              <a:t> и их </a:t>
            </a:r>
          </a:p>
          <a:p>
            <a:pPr algn="ctr"/>
            <a:r>
              <a:rPr lang="ru-RU">
                <a:latin typeface="Calibri" pitchFamily="34" charset="0"/>
              </a:rPr>
              <a:t>шляпок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72000" y="5929313"/>
            <a:ext cx="941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Ягод</a:t>
            </a:r>
          </a:p>
          <a:p>
            <a:pPr algn="ctr"/>
            <a:r>
              <a:rPr lang="ru-RU">
                <a:latin typeface="Calibri" pitchFamily="34" charset="0"/>
              </a:rPr>
              <a:t>рябины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214438"/>
            <a:ext cx="2228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335756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214438"/>
            <a:ext cx="21907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6" name="TextBox 36"/>
          <p:cNvSpPr txBox="1">
            <a:spLocks noChangeArrowheads="1"/>
          </p:cNvSpPr>
          <p:nvPr/>
        </p:nvSpPr>
        <p:spPr bwMode="auto">
          <a:xfrm>
            <a:off x="714375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27" grpId="0"/>
      <p:bldP spid="33" grpId="0"/>
      <p:bldP spid="28" grpId="0"/>
      <p:bldP spid="29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D:\Мои док_На_D\ирина николаевна\материалы для оформления слайдов\Clipart 2\Фоны\Растения\papor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75" y="214313"/>
            <a:ext cx="64293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2 класса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076" name="Picture 4" descr="D:\Мои док_На_D\ирина николаевна\фото\Мои фотографии\Фото012.jpg"/>
          <p:cNvPicPr>
            <a:picLocks noChangeAspect="1" noChangeArrowheads="1"/>
          </p:cNvPicPr>
          <p:nvPr/>
        </p:nvPicPr>
        <p:blipFill>
          <a:blip r:embed="rId4" cstate="print"/>
          <a:srcRect l="6934" t="3125" r="12207" b="23047"/>
          <a:stretch>
            <a:fillRect/>
          </a:stretch>
        </p:blipFill>
        <p:spPr bwMode="auto">
          <a:xfrm>
            <a:off x="0" y="857250"/>
            <a:ext cx="357187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D:\Мои док_На_D\ирина николаевна\фото\Мои фотографии\Фото011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 l="13965" t="14844" r="12207" b="20703"/>
          <a:stretch>
            <a:fillRect/>
          </a:stretch>
        </p:blipFill>
        <p:spPr bwMode="auto">
          <a:xfrm>
            <a:off x="5543550" y="785813"/>
            <a:ext cx="36004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Мои док_На_D\ирина николаевна\фото\Мои фотографии\Фото005.jpg"/>
          <p:cNvPicPr>
            <a:picLocks noChangeAspect="1" noChangeArrowheads="1"/>
          </p:cNvPicPr>
          <p:nvPr/>
        </p:nvPicPr>
        <p:blipFill>
          <a:blip r:embed="rId6" cstate="print"/>
          <a:srcRect l="23633" t="1953" r="20117" b="8984"/>
          <a:stretch>
            <a:fillRect/>
          </a:stretch>
        </p:blipFill>
        <p:spPr bwMode="auto">
          <a:xfrm>
            <a:off x="3143250" y="2571750"/>
            <a:ext cx="26463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D:\Мои док_На_D\ирина николаевна\фото\Мои фотографии\Фото009.jpg"/>
          <p:cNvPicPr>
            <a:picLocks noChangeAspect="1" noChangeArrowheads="1"/>
          </p:cNvPicPr>
          <p:nvPr/>
        </p:nvPicPr>
        <p:blipFill>
          <a:blip r:embed="rId7" cstate="print"/>
          <a:srcRect t="10156" r="16602" b="21875"/>
          <a:stretch>
            <a:fillRect/>
          </a:stretch>
        </p:blipFill>
        <p:spPr bwMode="auto">
          <a:xfrm>
            <a:off x="0" y="4714875"/>
            <a:ext cx="35067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D:\Мои док_На_D\ирина николаевна\фото\Мои фотографии\Фото007.jpg"/>
          <p:cNvPicPr>
            <a:picLocks noChangeAspect="1" noChangeArrowheads="1"/>
          </p:cNvPicPr>
          <p:nvPr/>
        </p:nvPicPr>
        <p:blipFill>
          <a:blip r:embed="rId8" cstate="print"/>
          <a:srcRect l="8789" t="4688" r="14745" b="22656"/>
          <a:stretch>
            <a:fillRect/>
          </a:stretch>
        </p:blipFill>
        <p:spPr bwMode="auto">
          <a:xfrm>
            <a:off x="5572125" y="4214813"/>
            <a:ext cx="3357563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pl-PL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779</Words>
  <Application>Microsoft Office PowerPoint</Application>
  <PresentationFormat>Екран (4:3)</PresentationFormat>
  <Paragraphs>210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Kate</dc:creator>
  <cp:lastModifiedBy>LEGION</cp:lastModifiedBy>
  <cp:revision>52</cp:revision>
  <dcterms:created xsi:type="dcterms:W3CDTF">2008-09-16T11:43:30Z</dcterms:created>
  <dcterms:modified xsi:type="dcterms:W3CDTF">2015-03-31T07:41:10Z</dcterms:modified>
</cp:coreProperties>
</file>