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46868" autoAdjust="0"/>
  </p:normalViewPr>
  <p:slideViewPr>
    <p:cSldViewPr>
      <p:cViewPr varScale="1">
        <p:scale>
          <a:sx n="52" d="100"/>
          <a:sy n="52" d="100"/>
        </p:scale>
        <p:origin x="-9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1253A-00EF-412E-8C98-8E910891A385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69A76-2082-478C-A857-AC0AD450670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786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050" b="1" dirty="0" smtClean="0"/>
              <a:t/>
            </a:r>
            <a:br>
              <a:rPr lang="ru-RU" sz="1050" b="1" dirty="0" smtClean="0"/>
            </a:br>
            <a:r>
              <a:rPr lang="ru-RU" sz="1050" b="1" dirty="0" smtClean="0">
                <a:solidFill>
                  <a:schemeClr val="accent4">
                    <a:lumMod val="75000"/>
                  </a:schemeClr>
                </a:solidFill>
              </a:rPr>
              <a:t>УРОК</a:t>
            </a:r>
            <a:br>
              <a:rPr lang="ru-RU" sz="105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050" b="1" dirty="0" smtClean="0">
                <a:solidFill>
                  <a:schemeClr val="accent4">
                    <a:lumMod val="75000"/>
                  </a:schemeClr>
                </a:solidFill>
              </a:rPr>
              <a:t>ТРУДОВОГО ОБУЧЕНИЯ</a:t>
            </a:r>
            <a:br>
              <a:rPr lang="ru-RU" sz="105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050" b="1" dirty="0" smtClean="0">
                <a:solidFill>
                  <a:schemeClr val="accent4">
                    <a:lumMod val="75000"/>
                  </a:schemeClr>
                </a:solidFill>
              </a:rPr>
              <a:t>3 КЛАСС</a:t>
            </a:r>
            <a:r>
              <a:rPr lang="ru-RU" sz="1050" b="1" dirty="0" smtClean="0"/>
              <a:t/>
            </a:r>
            <a:br>
              <a:rPr lang="ru-RU" sz="1050" b="1" dirty="0" smtClean="0"/>
            </a:br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</a:rPr>
              <a:t>Тема: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</a:rPr>
              <a:t> Аппликация из ткани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2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200" b="1" dirty="0" smtClean="0"/>
              <a:t>Подготовила учитель начальных классов </a:t>
            </a:r>
            <a:r>
              <a:rPr lang="ru-RU" sz="1200" b="1" dirty="0" err="1" smtClean="0"/>
              <a:t>Василиади</a:t>
            </a:r>
            <a:r>
              <a:rPr lang="ru-RU" sz="1200" b="1" dirty="0" smtClean="0"/>
              <a:t> Е.В.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200" b="1" dirty="0" smtClean="0"/>
              <a:t>Дата: февраль 2011г.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2612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       </a:t>
            </a:r>
            <a:br>
              <a:rPr lang="ru-RU" b="1" i="1" dirty="0" smtClean="0"/>
            </a:b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Аппликации бывают: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а) предметные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dirty="0" smtClean="0"/>
              <a:t>(на изделии изображена одна деталь: гриб, солнце, утенок)  –  для украшения детских вещей;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7794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б) сюжетные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dirty="0" smtClean="0"/>
              <a:t>(изображено много предметов или фрагмент) – для украшения предметов быта;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9355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b="1" dirty="0" smtClean="0">
                <a:solidFill>
                  <a:srgbClr val="FFC000"/>
                </a:solidFill>
              </a:rPr>
              <a:t>в) декоративные</a:t>
            </a:r>
            <a:r>
              <a:rPr lang="ru-RU" dirty="0" smtClean="0">
                <a:solidFill>
                  <a:srgbClr val="FFC000"/>
                </a:solidFill>
              </a:rPr>
              <a:t>  </a:t>
            </a:r>
            <a:r>
              <a:rPr lang="ru-RU" dirty="0" smtClean="0"/>
              <a:t>(изображение, состоящее из декоративных элементов) –  для украшения сумок, сапог, шуб.</a:t>
            </a:r>
          </a:p>
          <a:p>
            <a:pPr>
              <a:buFont typeface="Wingdings 2" pitchFamily="18" charset="2"/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73354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b="1" i="1" dirty="0" smtClean="0"/>
              <a:t>кримплен         </a:t>
            </a:r>
            <a:r>
              <a:rPr lang="ru-RU" sz="1200" b="1" i="1" dirty="0" smtClean="0"/>
              <a:t>                       </a:t>
            </a:r>
            <a:r>
              <a:rPr lang="ru-RU" b="1" i="1" dirty="0" smtClean="0"/>
              <a:t>               трикотаж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73760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algn="ctr">
              <a:buFont typeface="Wingdings 2" pitchFamily="18" charset="2"/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Вводный инструктаж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1.Вспомним порядок перевода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рисунка на основную ткань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с использованием кальки.</a:t>
            </a:r>
          </a:p>
          <a:p>
            <a:r>
              <a:rPr lang="ru-RU" dirty="0" smtClean="0"/>
              <a:t>2.Рассмотрим образец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«Последовательность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выполнения аппликации». 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22393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r>
              <a:rPr lang="ru-RU" sz="1200" dirty="0" smtClean="0"/>
              <a:t>3.Рассмотрим технологическую карту «Швы, применяемые при выполнении аппликации». 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79486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algn="ctr">
              <a:buFont typeface="Wingdings 2" pitchFamily="18" charset="2"/>
              <a:buNone/>
            </a:pPr>
            <a:r>
              <a:rPr lang="ru-RU" sz="1600" b="1" dirty="0" smtClean="0">
                <a:solidFill>
                  <a:srgbClr val="FFC000"/>
                </a:solidFill>
              </a:rPr>
              <a:t>Помни!</a:t>
            </a:r>
            <a:endParaRPr lang="ru-RU" sz="1600" dirty="0" smtClean="0">
              <a:solidFill>
                <a:srgbClr val="FFC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b="1" u="sng" dirty="0" smtClean="0">
                <a:solidFill>
                  <a:srgbClr val="FFC000"/>
                </a:solidFill>
              </a:rPr>
              <a:t>При работе с клеем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1.Клея бери столько, сколько нужно, не слишком много и не слишком мало.</a:t>
            </a:r>
          </a:p>
          <a:p>
            <a:r>
              <a:rPr lang="ru-RU" dirty="0" smtClean="0"/>
              <a:t>2.Используй мягкую салфетку для удаления лишнего клея.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>
                <a:solidFill>
                  <a:srgbClr val="FFC000"/>
                </a:solidFill>
              </a:rPr>
              <a:t>При работе с ножницами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1. Храните ножницы в определенном месте (коробке).</a:t>
            </a:r>
          </a:p>
          <a:p>
            <a:r>
              <a:rPr lang="ru-RU" dirty="0" smtClean="0"/>
              <a:t>2. Кладите их сомкнутыми остриями от себя.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26332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u="sng" dirty="0" smtClean="0">
                <a:solidFill>
                  <a:srgbClr val="FFC000"/>
                </a:solidFill>
              </a:rPr>
              <a:t>При работе с иголками и булавками</a:t>
            </a:r>
            <a:endParaRPr lang="ru-RU" dirty="0" smtClean="0">
              <a:solidFill>
                <a:srgbClr val="FFC000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1. Шейте с наперстком.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2. Храните иголки и булавки в определенном месте (специальной коробке, подушечке и т. д.), не оставляйте их на рабочем месте (столе), ни в коем случае не берите иголки, булавки в рот.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3. Не пользуйтесь для шитья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ржавой иголкой.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4. Выкройки к ткани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прикрепляйте острыми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концами булавок в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направлении от себя.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46160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b="1" u="sng" dirty="0" smtClean="0">
                <a:solidFill>
                  <a:srgbClr val="FFC000"/>
                </a:solidFill>
              </a:rPr>
              <a:t>При работе с утюгом</a:t>
            </a:r>
            <a:endParaRPr lang="ru-RU" u="sng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1. Не оставляйте включенный электроутюг в сети без присмотра.</a:t>
            </a:r>
          </a:p>
          <a:p>
            <a:r>
              <a:rPr lang="ru-RU" dirty="0" smtClean="0"/>
              <a:t>2. Включайте и выключайте утюг сухими руками.</a:t>
            </a:r>
          </a:p>
          <a:p>
            <a:r>
              <a:rPr lang="ru-RU" dirty="0" smtClean="0"/>
              <a:t>3. Ставьте утюг на специальную подставку.</a:t>
            </a:r>
          </a:p>
          <a:p>
            <a:r>
              <a:rPr lang="ru-RU" dirty="0" smtClean="0"/>
              <a:t>4. Следите за нормальной работой утюга, обо всех неисправностях сообщайте учителю.</a:t>
            </a:r>
          </a:p>
          <a:p>
            <a:r>
              <a:rPr lang="ru-RU" dirty="0" smtClean="0"/>
              <a:t>5. Следите за тем, чтобы подошва утюга не касалась шнура.</a:t>
            </a:r>
          </a:p>
          <a:p>
            <a:r>
              <a:rPr lang="ru-RU" dirty="0" smtClean="0"/>
              <a:t>6. Отключайте утюг только</a:t>
            </a:r>
            <a:r>
              <a:rPr lang="ru-RU" b="1" dirty="0" smtClean="0"/>
              <a:t> </a:t>
            </a:r>
            <a:r>
              <a:rPr lang="ru-RU" dirty="0" smtClean="0"/>
              <a:t>за вилку.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0056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В серебристом родничке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Слышен голосочек-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Словно бьётся в кулачке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Маленький звоночек.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-Дай звоночек, родничок,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Поиграть немножко.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Разожми свой кулачок,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Покажи ладошку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2867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Родничок ответил: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 Что ты! У меня полно работы!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 этой песенкой моей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Мне работать веселей.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Я журчу, журчу, журчу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Не переставая.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Я всё время хлопочу-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Поле поливаю!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Потрудись и ты, дружочек,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Зазвенит и твой звоночек!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6730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Человек по натуре своей – художник. </a:t>
            </a:r>
            <a:b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Он всюду, так или иначе, стремится вносить в свою жизнь красоту…</a:t>
            </a:r>
            <a:b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Красивые вещи воспитывают творческое воображение людей и уважение к их труду.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                 </a:t>
            </a:r>
            <a:r>
              <a:rPr lang="ru-RU" dirty="0" err="1" smtClean="0"/>
              <a:t>М.Горький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4813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              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Аппликация </a:t>
            </a:r>
            <a:r>
              <a:rPr lang="ru-RU" dirty="0" smtClean="0"/>
              <a:t>- это способ создания изображения посредством наклеивания или </a:t>
            </a:r>
            <a:r>
              <a:rPr lang="ru-RU" dirty="0" err="1" smtClean="0"/>
              <a:t>нашивания</a:t>
            </a:r>
            <a:r>
              <a:rPr lang="ru-RU" dirty="0" smtClean="0"/>
              <a:t> на что-либо разноцветных, </a:t>
            </a:r>
            <a:r>
              <a:rPr lang="ru-RU" dirty="0" err="1" smtClean="0"/>
              <a:t>разноформенных</a:t>
            </a:r>
            <a:r>
              <a:rPr lang="ru-RU" dirty="0" smtClean="0"/>
              <a:t> кусочков ткани или бумаги.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3064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Картины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0395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Наволочки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5773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Прихватки, фартуки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9004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Сумки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69A76-2082-478C-A857-AC0AD450670F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2653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973B2-728C-4A4A-9657-FC0D26142193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0242B-FF13-4303-815B-39EADFC6019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D1113-91A6-4CA9-87B0-3FF30AFE78F1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7376B-E53D-49F4-84FB-F271EA16EFE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085E-7F3F-4673-A93F-456A910DC472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ECE16-D3C3-48A9-B8F6-712A204FD7A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95D4B-EB95-4536-837E-29A6FC5B83D9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0398A-76EC-44E3-98B9-214D9723C54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8295F-F6DB-4D60-A050-4D92676D42CD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F44CA-2B58-4BA0-B753-40B1B5FA82B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85BFB-EF16-48BE-B04E-53126E86DC78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10EC-4200-4D00-9067-B357E4E935F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30005-EF3A-40F2-8ABF-C19AD6FC906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E63AD-0ADD-415A-BD71-2CFA74C34042}" type="datetime1">
              <a:rPr lang="ru-RU" smtClean="0"/>
              <a:t>31.03.2015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85CF3-91A1-4FE1-8FA4-DB28A2180485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94DDF-9436-4BE2-A669-E1A762F2AD6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440D4-1E78-4F04-9806-770575F5F719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0B4BF-2FA0-47A4-B88E-626A965F9D4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FEBAC-678F-4440-A0D7-38C21E318E60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96A90-B9B8-4654-92B7-8D5418814C7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3A762-8EA0-47A0-AD38-2172180D87D3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B118F-F74A-4B61-9937-806A17F22CD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68E725-FD7E-4944-AC31-9A9CA280CA0D}" type="datetime1">
              <a:rPr lang="ru-RU" smtClean="0"/>
              <a:t>31.03.2015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E8DEF3-5A97-4CCD-8DDC-9B5BA9933E3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7" r:id="rId2"/>
    <p:sldLayoutId id="2147483684" r:id="rId3"/>
    <p:sldLayoutId id="2147483678" r:id="rId4"/>
    <p:sldLayoutId id="2147483685" r:id="rId5"/>
    <p:sldLayoutId id="2147483679" r:id="rId6"/>
    <p:sldLayoutId id="2147483680" r:id="rId7"/>
    <p:sldLayoutId id="2147483686" r:id="rId8"/>
    <p:sldLayoutId id="2147483687" r:id="rId9"/>
    <p:sldLayoutId id="2147483681" r:id="rId10"/>
    <p:sldLayoutId id="2147483682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luntiki.ru/uploads/images/1/b/0/8/88/a514b2e4cd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demiart.ru/forum/uploads5/post-372353-1270990926.jpg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masterov.ru/files/imagecache/orig_with_logo/i/09_0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shivshtor.ru/files/albums/det/IMG_6815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hyperlink" Target="http://www.paneuro.ru/pics/b/img_2006922_2mn47s16mls735.jpg" TargetMode="External"/><Relationship Id="rId7" Type="http://schemas.openxmlformats.org/officeDocument/2006/relationships/hyperlink" Target="http://div-leather.ru/sapogi.files/DSCN3195.JP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hyperlink" Target="http://www.eroshka.ru/e107_images/newspost_images/normal_18757_337x456_1_3.jpg" TargetMode="Externa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hyperlink" Target="http://www.avito.ru/images/big/2619732.jpg" TargetMode="External"/><Relationship Id="rId7" Type="http://schemas.openxmlformats.org/officeDocument/2006/relationships/hyperlink" Target="http://static.baza.farpost.ru/bulletins_images/6/3/8/6380864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hyperlink" Target="http://www.lionspalace.ru/img/photo/15/15858.jpg" TargetMode="Externa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hyperlink" Target="http://images.yandex.ua/yandsearch?ed=1&amp;rpt=simage&amp;text=%D0%BA%D0%BB%D0%B5%D0%B9&amp;img_url=www.stroymobil.ru/f/catalogue/construct-chemi/pva/u-tex/fullsize.jpg&amp;spsite=fake-030-3627536.ru&amp;p=1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-techno.com.ua/products_pictures/735/large_sc-1332s-green.jp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ierating.ru/screens/008259/screen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hyperlink" Target="http://img1.liveinternet.ru/images/foto/b/3/204/1375204/f_18748305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.labirint.ru/images/comments_pic/0835/01labfgvt1219911651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www.russtyle-yug.ru/img_c/4607177380711.jpg" TargetMode="External"/><Relationship Id="rId7" Type="http://schemas.openxmlformats.org/officeDocument/2006/relationships/hyperlink" Target="http://demiart.ru/forum/uploads5/post-103357-1261744990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knitly.com/wp-content/uploads/2010/01/tayra20100110_140620_thumb.jpg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ehnologiya.narod.ru/gallereya/8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darina-07.narod.ru/photo173.jpg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foto.rambler.ru/public/karma_kar/2/3/1-web.jpg" TargetMode="External"/><Relationship Id="rId7" Type="http://schemas.openxmlformats.org/officeDocument/2006/relationships/hyperlink" Target="http://sdobina.narod.ru/67/67.14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4.bp.blogspot.com/_e3NpuFGKPkg/S1SpOOh9LaI/AAAAAAAABO4/u7UtrAzOZEA/s1600-h/CanonJuly+2009+867.jpg" TargetMode="Externa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www.applik-loskut.ru/img/fartuk2.jpg" TargetMode="External"/><Relationship Id="rId7" Type="http://schemas.openxmlformats.org/officeDocument/2006/relationships/hyperlink" Target="http://filichevs.narod.ru/Patchwork.files/Prihvatki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www.applik-loskut.ru/img/prihv_var.jpg" TargetMode="Externa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hyperlink" Target="http://www.rishelye.ru/images/sumka7big.jpg" TargetMode="External"/><Relationship Id="rId7" Type="http://schemas.openxmlformats.org/officeDocument/2006/relationships/hyperlink" Target="http://www.limpopo-sling.ru/upload/good_image_7:800:600.jpe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://www.livemaster.ru/foto/large/54d260888.jpg" TargetMode="Externa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357438"/>
            <a:ext cx="8305800" cy="40005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Подготовила учитель начальных классов </a:t>
            </a:r>
            <a:r>
              <a:rPr lang="ru-RU" sz="2000" b="1" dirty="0" err="1" smtClean="0"/>
              <a:t>Василиади</a:t>
            </a:r>
            <a:r>
              <a:rPr lang="ru-RU" sz="2000" b="1" dirty="0" smtClean="0"/>
              <a:t> Е.В.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Дата: февраль 2011г.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28604"/>
            <a:ext cx="8305800" cy="1857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УРОК</a:t>
            </a:r>
            <a:b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ТРУДОВОГО ОБУЧЕНИЯ</a:t>
            </a:r>
            <a:b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3 КЛАСС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Тема: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 Аппликация из ткани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4" name="i-main-pic" descr="Картинка 111 из 8831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2214563"/>
            <a:ext cx="3743325" cy="283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-main-pic" descr="Картинка 120 из 8831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3" y="2143125"/>
            <a:ext cx="2838450" cy="283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а) предметные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dirty="0" smtClean="0"/>
              <a:t>(на изделии изображена одна деталь: гриб, солнце, утенок)  –  для украшения детских вещей;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4299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       </a:t>
            </a:r>
            <a:br>
              <a:rPr lang="ru-RU" b="1" i="1" dirty="0" smtClean="0"/>
            </a:b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Аппликации бывают: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i-main-pic" descr="Картинка 118 из 8830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3000375"/>
            <a:ext cx="2374900" cy="3133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festival.1september.ru/articles/414856/img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3" y="3071813"/>
            <a:ext cx="1946275" cy="2914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3875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б) сюжетные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dirty="0" smtClean="0"/>
              <a:t>(изображено много предметов или фрагмент) – для украшения предметов быта;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i-main-pic" descr="Картинка 134 из 8830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2000250"/>
            <a:ext cx="3286125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festival.1september.ru/articles/414856/img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5" y="2000250"/>
            <a:ext cx="321468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1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673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dirty="0" smtClean="0">
                <a:solidFill>
                  <a:srgbClr val="FFC000"/>
                </a:solidFill>
              </a:rPr>
              <a:t>в) декоративные</a:t>
            </a:r>
            <a:r>
              <a:rPr lang="ru-RU" dirty="0" smtClean="0">
                <a:solidFill>
                  <a:srgbClr val="FFC000"/>
                </a:solidFill>
              </a:rPr>
              <a:t>  </a:t>
            </a:r>
            <a:r>
              <a:rPr lang="ru-RU" dirty="0" smtClean="0"/>
              <a:t>(изображение, состоящее из декоративных элементов) –  для украшения сумок, сапог, шуб.</a:t>
            </a:r>
          </a:p>
          <a:p>
            <a:pPr>
              <a:buFont typeface="Wingdings 2" pitchFamily="18" charset="2"/>
              <a:buNone/>
            </a:pP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i-main-pic" descr="Картинка 65 из 138">
            <a:hlinkClick r:id="rId3" tgtFrame="_blank"/>
          </p:cNvPr>
          <p:cNvPicPr/>
          <p:nvPr/>
        </p:nvPicPr>
        <p:blipFill>
          <a:blip r:embed="rId4" cstate="print"/>
          <a:srcRect t="28750" r="-3898" b="13250"/>
          <a:stretch>
            <a:fillRect/>
          </a:stretch>
        </p:blipFill>
        <p:spPr bwMode="auto">
          <a:xfrm>
            <a:off x="3714750" y="2286000"/>
            <a:ext cx="2860675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-main-pic" descr="Картинка 1 из 8830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88" y="2500313"/>
            <a:ext cx="2371725" cy="3219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-main-pic" descr="Картинка 24 из 286">
            <a:hlinkClick r:id="rId7" tgtFrame="_blank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688" y="3429000"/>
            <a:ext cx="1885950" cy="2609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1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3816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i="1" dirty="0" smtClean="0"/>
              <a:t>кримплен         </a:t>
            </a:r>
            <a:r>
              <a:rPr lang="ru-RU" sz="2800" b="1" i="1" dirty="0" smtClean="0"/>
              <a:t>                       </a:t>
            </a:r>
            <a:r>
              <a:rPr lang="ru-RU" b="1" i="1" dirty="0" smtClean="0"/>
              <a:t>               трикотаж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i-main-pic" descr="Картинка 19 из 9375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3000375"/>
            <a:ext cx="3228975" cy="2422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-main-pic" descr="Картинка 20 из 106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5" y="1428750"/>
            <a:ext cx="2678113" cy="2219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-main-pic" descr="Картинка 1 из 64000">
            <a:hlinkClick r:id="rId7" tgtFrame="_blank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0" y="1428750"/>
            <a:ext cx="3035300" cy="2238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3" name="Прямоугольник 6"/>
          <p:cNvSpPr>
            <a:spLocks noChangeArrowheads="1"/>
          </p:cNvSpPr>
          <p:nvPr/>
        </p:nvSpPr>
        <p:spPr bwMode="auto">
          <a:xfrm>
            <a:off x="3071813" y="5465763"/>
            <a:ext cx="2439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onstantia" pitchFamily="18" charset="0"/>
              </a:rPr>
              <a:t>плотный драп</a:t>
            </a:r>
            <a:endParaRPr lang="ru-RU" sz="2400">
              <a:latin typeface="Constanti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1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1025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Вводный инструктаж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1.Вспомним порядок перевода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рисунка на основную ткань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с использованием кальки.</a:t>
            </a:r>
          </a:p>
          <a:p>
            <a:r>
              <a:rPr lang="ru-RU" dirty="0" smtClean="0"/>
              <a:t>2.Рассмотрим образец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«Последовательность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выполнения аппликации». 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Рисунок 3" descr="http://festival.1september.ru/articles/414856/pril1.jpg"/>
          <p:cNvPicPr/>
          <p:nvPr/>
        </p:nvPicPr>
        <p:blipFill>
          <a:blip r:embed="rId3" cstate="print"/>
          <a:srcRect t="8894"/>
          <a:stretch>
            <a:fillRect/>
          </a:stretch>
        </p:blipFill>
        <p:spPr bwMode="auto">
          <a:xfrm>
            <a:off x="5072063" y="1285875"/>
            <a:ext cx="3714750" cy="5357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festival.1september.ru/articles/414856/img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3857625"/>
            <a:ext cx="3571875" cy="2570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1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10187"/>
          </a:xfrm>
        </p:spPr>
        <p:txBody>
          <a:bodyPr/>
          <a:lstStyle/>
          <a:p>
            <a:r>
              <a:rPr lang="ru-RU" sz="2800" dirty="0" smtClean="0"/>
              <a:t>3.Рассмотрим технологическую карту «Швы, применяемые при выполнении аппликации». 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762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Рисунок 3" descr="http://festival.1september.ru/articles/414856/pril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1857375"/>
            <a:ext cx="6072188" cy="4143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1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3816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C000"/>
                </a:solidFill>
              </a:rPr>
              <a:t>Помни!</a:t>
            </a:r>
            <a:endParaRPr lang="ru-RU" sz="3600" dirty="0" smtClean="0">
              <a:solidFill>
                <a:srgbClr val="FFC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b="1" u="sng" dirty="0" smtClean="0">
                <a:solidFill>
                  <a:srgbClr val="FFC000"/>
                </a:solidFill>
              </a:rPr>
              <a:t>При работе с клеем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1.Клея бери столько, сколько нужно, не слишком много и не слишком мало.</a:t>
            </a:r>
          </a:p>
          <a:p>
            <a:r>
              <a:rPr lang="ru-RU" dirty="0" smtClean="0"/>
              <a:t>2.Используй мягкую салфетку для удаления лишнего клея.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>
                <a:solidFill>
                  <a:srgbClr val="FFC000"/>
                </a:solidFill>
              </a:rPr>
              <a:t>При работе с ножницами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1. Храните ножницы в определенном месте (коробке).</a:t>
            </a:r>
          </a:p>
          <a:p>
            <a:r>
              <a:rPr lang="ru-RU" dirty="0" smtClean="0"/>
              <a:t>2. Кладите их сомкнутыми остриями от себя.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91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Рисунок 3" descr="http://www.lenagold.ru/fon/clipart/n/nogn/nogn21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21238">
            <a:off x="6861175" y="4692650"/>
            <a:ext cx="161925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im3-tub.yandex.net/i?id=106635948-11">
            <a:hlinkClick r:id="rId4"/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13" y="2214563"/>
            <a:ext cx="1781175" cy="1552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09587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u="sng" dirty="0" smtClean="0">
                <a:solidFill>
                  <a:srgbClr val="FFC000"/>
                </a:solidFill>
              </a:rPr>
              <a:t>При работе с иголками и булавками</a:t>
            </a:r>
            <a:endParaRPr lang="ru-RU" dirty="0" smtClean="0">
              <a:solidFill>
                <a:srgbClr val="FFC000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1. Шейте с наперстком.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2. Храните иголки и булавки в определенном месте (специальной коробке, подушечке и т. д.), не оставляйте их на рабочем месте (столе), ни в коем случае не берите иголки, булавки в рот.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3. Не пользуйтесь для шитья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ржавой иголкой.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4. Выкройки к ткани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прикрепляйте острыми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концами булавок в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направлении от себя.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91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Рисунок 3" descr="http://www.lenagold.ru/fon/clipart/s/skre/skrep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63" y="285750"/>
            <a:ext cx="1428750" cy="150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www.artfrank.ru/uploads/2/holiday/AliciaThommas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25" y="3500438"/>
            <a:ext cx="2857500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1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3816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u="sng" dirty="0" smtClean="0">
                <a:solidFill>
                  <a:srgbClr val="FFC000"/>
                </a:solidFill>
              </a:rPr>
              <a:t>При работе с утюгом</a:t>
            </a:r>
            <a:endParaRPr lang="ru-RU" u="sng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1. Не оставляйте включенный электроутюг в сети без присмотра.</a:t>
            </a:r>
          </a:p>
          <a:p>
            <a:r>
              <a:rPr lang="ru-RU" dirty="0" smtClean="0"/>
              <a:t>2. Включайте и выключайте утюг сухими руками.</a:t>
            </a:r>
          </a:p>
          <a:p>
            <a:r>
              <a:rPr lang="ru-RU" dirty="0" smtClean="0"/>
              <a:t>3. Ставьте утюг на специальную подставку.</a:t>
            </a:r>
          </a:p>
          <a:p>
            <a:r>
              <a:rPr lang="ru-RU" dirty="0" smtClean="0"/>
              <a:t>4. Следите за нормальной работой утюга, обо всех неисправностях сообщайте учителю.</a:t>
            </a:r>
          </a:p>
          <a:p>
            <a:r>
              <a:rPr lang="ru-RU" dirty="0" smtClean="0"/>
              <a:t>5. Следите за тем, чтобы подошва утюга не касалась шнура.</a:t>
            </a:r>
          </a:p>
          <a:p>
            <a:r>
              <a:rPr lang="ru-RU" dirty="0" smtClean="0"/>
              <a:t>6. Отключайте утюг только</a:t>
            </a:r>
            <a:r>
              <a:rPr lang="ru-RU" b="1" dirty="0" smtClean="0"/>
              <a:t> </a:t>
            </a:r>
            <a:r>
              <a:rPr lang="ru-RU" dirty="0" smtClean="0"/>
              <a:t>за вилку.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476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7" name="i-main-pic" descr="Картинка 12 из 64000">
            <a:hlinkClick r:id="rId3" tgtFrame="_blank"/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227" b="3000"/>
          <a:stretch>
            <a:fillRect/>
          </a:stretch>
        </p:blipFill>
        <p:spPr bwMode="auto">
          <a:xfrm>
            <a:off x="6000750" y="4214813"/>
            <a:ext cx="2333625" cy="2062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Содержимое 3" descr="Ситцевый щенок. Ваня Платонов (1Б)"/>
          <p:cNvPicPr>
            <a:picLocks noGrp="1"/>
          </p:cNvPicPr>
          <p:nvPr>
            <p:ph idx="1"/>
          </p:nvPr>
        </p:nvPicPr>
        <p:blipFill>
          <a:blip r:embed="rId2" cstate="print"/>
          <a:srcRect l="2088" t="1805" r="1879" b="2166"/>
          <a:stretch>
            <a:fillRect/>
          </a:stretch>
        </p:blipFill>
        <p:spPr>
          <a:xfrm>
            <a:off x="4929188" y="2643188"/>
            <a:ext cx="3492500" cy="30765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Саша Пустовит (1В класс)"/>
          <p:cNvPicPr/>
          <p:nvPr/>
        </p:nvPicPr>
        <p:blipFill>
          <a:blip r:embed="rId3" cstate="print"/>
          <a:srcRect l="17115" t="17179" r="24615" b="16667"/>
          <a:stretch>
            <a:fillRect/>
          </a:stretch>
        </p:blipFill>
        <p:spPr bwMode="auto">
          <a:xfrm>
            <a:off x="785813" y="1000125"/>
            <a:ext cx="3714750" cy="3357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В серебристом родничке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Слышен голосочек-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Словно бьётся в кулачке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Маленький звоночек.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-Дай звоночек, родничок,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Поиграть немножко.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Разожми свой кулачок,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Покажи ладошку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8196" name="Рисунок 3" descr="http://www.movierating.ru/screens/008259/scree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r="16000"/>
          <a:stretch>
            <a:fillRect/>
          </a:stretch>
        </p:blipFill>
        <p:spPr bwMode="auto">
          <a:xfrm>
            <a:off x="5143500" y="642938"/>
            <a:ext cx="34290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627" name="Содержимое 3" descr="Шотландская мышь"/>
          <p:cNvPicPr>
            <a:picLocks noGrp="1"/>
          </p:cNvPicPr>
          <p:nvPr>
            <p:ph idx="1"/>
          </p:nvPr>
        </p:nvPicPr>
        <p:blipFill>
          <a:blip r:embed="rId2" cstate="print"/>
          <a:srcRect l="7477" t="14000" r="1869" b="6667"/>
          <a:stretch>
            <a:fillRect/>
          </a:stretch>
        </p:blipFill>
        <p:spPr>
          <a:xfrm>
            <a:off x="857250" y="1571625"/>
            <a:ext cx="3286125" cy="4214813"/>
          </a:xfrm>
        </p:spPr>
      </p:pic>
      <p:pic>
        <p:nvPicPr>
          <p:cNvPr id="5" name="Рисунок 4" descr="Мышоно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714375"/>
            <a:ext cx="3295650" cy="3714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Содержимое 3" descr="Аппликация из лоскутков ткан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9125" y="571500"/>
            <a:ext cx="4286250" cy="28194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Букет"/>
          <p:cNvPicPr/>
          <p:nvPr/>
        </p:nvPicPr>
        <p:blipFill>
          <a:blip r:embed="rId3" cstate="print"/>
          <a:srcRect t="14375" b="3542"/>
          <a:stretch>
            <a:fillRect/>
          </a:stretch>
        </p:blipFill>
        <p:spPr bwMode="auto">
          <a:xfrm>
            <a:off x="785813" y="1285875"/>
            <a:ext cx="3486150" cy="3752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-main-pic" descr="Картинка 44 из 8830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8" y="3714750"/>
            <a:ext cx="3895725" cy="278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Родничок ответил: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 Что ты! У меня полно работы!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 этой песенкой моей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Мне работать веселей.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Я журчу, журчу, журчу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Не переставая.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Я всё время хлопочу-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Поле поливаю!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Потрудись и ты, дружочек,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Зазвенит и твой звоночек!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9220" name="i-main-pic" descr="Картинка 30 из 11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35590" r="49532" b="2255"/>
          <a:stretch>
            <a:fillRect/>
          </a:stretch>
        </p:blipFill>
        <p:spPr bwMode="auto">
          <a:xfrm>
            <a:off x="5072063" y="2714625"/>
            <a:ext cx="33813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Человек по натуре своей – художник. 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Он всюду, так или иначе, стремится вносить в свою жизнь красоту…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Красивые вещи воспитывают творческое воображение людей и уважение к их труду.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                 М.Горький.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10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Аппликация </a:t>
            </a:r>
            <a:r>
              <a:rPr lang="ru-RU" dirty="0" smtClean="0"/>
              <a:t>- это способ создания изображения посредством наклеивания или </a:t>
            </a:r>
            <a:r>
              <a:rPr lang="ru-RU" dirty="0" err="1" smtClean="0"/>
              <a:t>нашивания</a:t>
            </a:r>
            <a:r>
              <a:rPr lang="ru-RU" dirty="0" smtClean="0"/>
              <a:t> на что-либо разноцветных, </a:t>
            </a:r>
            <a:r>
              <a:rPr lang="ru-RU" dirty="0" err="1" smtClean="0"/>
              <a:t>разноформенных</a:t>
            </a:r>
            <a:r>
              <a:rPr lang="ru-RU" dirty="0" smtClean="0"/>
              <a:t> кусочков ткани или бумаги.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42862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                   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              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i-main-pic" descr="Картинка 6 из 8830">
            <a:hlinkClick r:id="rId3" tgtFrame="_blank"/>
          </p:cNvPr>
          <p:cNvPicPr/>
          <p:nvPr/>
        </p:nvPicPr>
        <p:blipFill>
          <a:blip r:embed="rId4" cstate="print"/>
          <a:srcRect l="15179" t="3571" r="18155" b="7540"/>
          <a:stretch>
            <a:fillRect/>
          </a:stretch>
        </p:blipFill>
        <p:spPr bwMode="auto">
          <a:xfrm>
            <a:off x="357188" y="2643188"/>
            <a:ext cx="2133600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-main-pic" descr="Картинка 4 из 8830">
            <a:hlinkClick r:id="rId5" tgtFrame="_blank"/>
          </p:cNvPr>
          <p:cNvPicPr/>
          <p:nvPr/>
        </p:nvPicPr>
        <p:blipFill>
          <a:blip r:embed="rId6" cstate="print"/>
          <a:srcRect l="11575" t="7692" r="10141" b="4396"/>
          <a:stretch>
            <a:fillRect/>
          </a:stretch>
        </p:blipFill>
        <p:spPr bwMode="auto">
          <a:xfrm>
            <a:off x="6357938" y="4000500"/>
            <a:ext cx="2319337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0" name="Picture 2" descr="Картинка 102 из 883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43188" y="3286125"/>
            <a:ext cx="35306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Картины</a:t>
            </a:r>
            <a:endParaRPr lang="ru-RU" dirty="0"/>
          </a:p>
        </p:txBody>
      </p:sp>
      <p:pic>
        <p:nvPicPr>
          <p:cNvPr id="4" name="i-main-pic" descr="Картинка 100 из 8830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0063" y="1714500"/>
            <a:ext cx="3586162" cy="45720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-main-pic" descr="Картинка 94 из 8830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0" y="714375"/>
            <a:ext cx="4387850" cy="401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Наволочки</a:t>
            </a:r>
            <a:endParaRPr lang="ru-RU" dirty="0"/>
          </a:p>
        </p:txBody>
      </p:sp>
      <p:pic>
        <p:nvPicPr>
          <p:cNvPr id="13315" name="Содержимое 3" descr="http://foto.rambler.ru/public/karma_kar/2/3/1-prev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3438" y="500063"/>
            <a:ext cx="3286125" cy="2786062"/>
          </a:xfrm>
        </p:spPr>
      </p:pic>
      <p:pic>
        <p:nvPicPr>
          <p:cNvPr id="6" name="Рисунок 5" descr="http://4.bp.blogspot.com/_e3NpuFGKPkg/S1SpOOh9LaI/AAAAAAAABO4/u7UtrAzOZEA/s320/CanonJuly+2009+867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63" y="3500438"/>
            <a:ext cx="3976687" cy="2928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-main-pic" descr="Картинка 76 из 1490">
            <a:hlinkClick r:id="rId7" tgtFrame="_blank"/>
          </p:cNvPr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109" t="2510" r="7817"/>
          <a:stretch>
            <a:fillRect/>
          </a:stretch>
        </p:blipFill>
        <p:spPr bwMode="auto">
          <a:xfrm>
            <a:off x="500063" y="1785938"/>
            <a:ext cx="2581275" cy="450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Прихватки, фартуки</a:t>
            </a:r>
            <a:endParaRPr lang="ru-RU" dirty="0"/>
          </a:p>
        </p:txBody>
      </p:sp>
      <p:pic>
        <p:nvPicPr>
          <p:cNvPr id="4" name="i-main-pic" descr="Картинка 23 из 189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2938" y="1357313"/>
            <a:ext cx="3121025" cy="45720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-main-pic" descr="Картинка 32 из 189">
            <a:hlinkClick r:id="rId5" tgtFrame="_blank"/>
          </p:cNvPr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428625"/>
            <a:ext cx="1457325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-main-pic" descr="Картинка 35 из 189">
            <a:hlinkClick r:id="rId7" tgtFrame="_blank"/>
          </p:cNvPr>
          <p:cNvPicPr/>
          <p:nvPr/>
        </p:nvPicPr>
        <p:blipFill>
          <a:blip r:embed="rId8" cstate="print">
            <a:clrChange>
              <a:clrFrom>
                <a:srgbClr val="FCFB8F"/>
              </a:clrFrom>
              <a:clrTo>
                <a:srgbClr val="FCFB8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3" y="3429000"/>
            <a:ext cx="3729037" cy="2909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Сумки</a:t>
            </a:r>
            <a:endParaRPr lang="ru-RU" dirty="0"/>
          </a:p>
        </p:txBody>
      </p:sp>
      <p:pic>
        <p:nvPicPr>
          <p:cNvPr id="4" name="i-main-pic" descr="Картинка 9 из 2148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28688" y="1500188"/>
            <a:ext cx="3048000" cy="45624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-main-pic" descr="Картинка 70 из 2148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8" y="285750"/>
            <a:ext cx="3457575" cy="2303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-main-pic" descr="Картинка 158 из 8830">
            <a:hlinkClick r:id="rId7" tgtFrame="_blank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5" y="2786063"/>
            <a:ext cx="2714625" cy="361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382</TotalTime>
  <Words>830</Words>
  <Application>Microsoft Office PowerPoint</Application>
  <PresentationFormat>Екран (4:3)</PresentationFormat>
  <Paragraphs>202</Paragraphs>
  <Slides>21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Бумажная</vt:lpstr>
      <vt:lpstr> УРОК ТРУДОВОГО ОБУЧЕНИЯ 3 КЛАСС Тема:  Аппликация из ткани </vt:lpstr>
      <vt:lpstr>Презентація PowerPoint</vt:lpstr>
      <vt:lpstr>Презентація PowerPoint</vt:lpstr>
      <vt:lpstr>Презентація PowerPoint</vt:lpstr>
      <vt:lpstr>                                                                           </vt:lpstr>
      <vt:lpstr>Картины</vt:lpstr>
      <vt:lpstr>Наволочки</vt:lpstr>
      <vt:lpstr>Прихватки, фартуки</vt:lpstr>
      <vt:lpstr>Сумки</vt:lpstr>
      <vt:lpstr>          Аппликации бывают: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ТРУДОВОГО ОБУЧЕНИЯ 3 КЛАСС Тема: Аппликация из ткани</dc:title>
  <dc:creator>DIMIDROL</dc:creator>
  <cp:lastModifiedBy>LEGION</cp:lastModifiedBy>
  <cp:revision>47</cp:revision>
  <dcterms:created xsi:type="dcterms:W3CDTF">2010-10-24T08:38:54Z</dcterms:created>
  <dcterms:modified xsi:type="dcterms:W3CDTF">2015-03-31T07:41:52Z</dcterms:modified>
</cp:coreProperties>
</file>