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9" r:id="rId2"/>
    <p:sldId id="271" r:id="rId3"/>
    <p:sldId id="272" r:id="rId4"/>
    <p:sldId id="262" r:id="rId5"/>
    <p:sldId id="273" r:id="rId6"/>
    <p:sldId id="259" r:id="rId7"/>
    <p:sldId id="258" r:id="rId8"/>
    <p:sldId id="274" r:id="rId9"/>
    <p:sldId id="260" r:id="rId10"/>
    <p:sldId id="264" r:id="rId11"/>
    <p:sldId id="263" r:id="rId12"/>
    <p:sldId id="257" r:id="rId13"/>
    <p:sldId id="275" r:id="rId14"/>
    <p:sldId id="261" r:id="rId15"/>
    <p:sldId id="276" r:id="rId16"/>
    <p:sldId id="256" r:id="rId17"/>
    <p:sldId id="266" r:id="rId18"/>
    <p:sldId id="267" r:id="rId19"/>
    <p:sldId id="265" r:id="rId20"/>
    <p:sldId id="27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4A33"/>
    <a:srgbClr val="FCEEBC"/>
    <a:srgbClr val="CC990A"/>
    <a:srgbClr val="C7F9CF"/>
    <a:srgbClr val="5A3524"/>
    <a:srgbClr val="321D14"/>
    <a:srgbClr val="DCBCB2"/>
    <a:srgbClr val="CA9B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9420" autoAdjust="0"/>
  </p:normalViewPr>
  <p:slideViewPr>
    <p:cSldViewPr>
      <p:cViewPr varScale="1">
        <p:scale>
          <a:sx n="55" d="100"/>
          <a:sy n="55" d="100"/>
        </p:scale>
        <p:origin x="-8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9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29EF74-F061-4BD1-AC90-10E19A752000}" type="slidenum">
              <a:rPr lang="ru-RU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1287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4B1E3-4B23-4E48-93F5-27E30BE122AA}" type="slidenum">
              <a:rPr lang="ru-RU"/>
              <a:pPr/>
              <a:t>1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batDi"/>
              </a:rPr>
              <a:t>Горячие напитки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4D969B-BCA2-4435-AC9E-D78AFDBB0A10}" type="slidenum">
              <a:rPr lang="ru-RU"/>
              <a:pPr/>
              <a:t>10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E4257-7B66-4F47-A1C3-52D3872242C2}" type="slidenum">
              <a:rPr lang="ru-RU"/>
              <a:pPr/>
              <a:t>11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«Чёрный как ночь, горячий, как огонь, чистый, как ангел, сладкий, как поцелуй любви».</a:t>
            </a:r>
          </a:p>
          <a:p>
            <a:pPr algn="ctr"/>
            <a:r>
              <a:rPr lang="ru-RU" dirty="0" smtClean="0"/>
              <a:t>Это - Кофе. Напиток, история и магическое действие которого окутаны легендами. А сочетание кофе и сладостей легло в основу создания кофеен. Кофе и сладости - это философия.</a:t>
            </a:r>
          </a:p>
          <a:p>
            <a:pPr algn="ctr"/>
            <a:r>
              <a:rPr lang="ru-RU" dirty="0" smtClean="0"/>
              <a:t>Это философия и мудрость жизни, которая гласит: остановись, отвлекись от суеты, забудь о проблемах на мгновенье - насладись радостью жизни, зарядись энергией и радостью и продолжай свой путь. Глоток ароматного горького напитка бодрит, кусочек воздушного, нежного лакомства доставляет удовольствие. Это сочетание заставляет забыть о суете, уносит в мир грёз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CC5A37-2A77-4C9A-9846-1F4AD0C9158B}" type="slidenum">
              <a:rPr lang="ru-RU"/>
              <a:pPr/>
              <a:t>12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Легенда рассказывает об Эфиопии, где произрастает Арабика. Легенда повествует о монахе </a:t>
            </a:r>
            <a:r>
              <a:rPr lang="ru-RU" sz="1200" b="1" dirty="0" err="1" smtClean="0"/>
              <a:t>Яхии</a:t>
            </a:r>
            <a:r>
              <a:rPr lang="ru-RU" sz="1200" b="1" dirty="0" smtClean="0"/>
              <a:t>, который заметил странное энергичное возбужденное поведение коз, которые поели горелых ягод, и решил попробовать на себе действие этого черного напитка.</a:t>
            </a:r>
            <a:r>
              <a:rPr lang="ru-RU" sz="12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15FD8A-9EF0-47F7-B295-BCEAE31783FE}" type="slidenum">
              <a:rPr lang="ru-RU"/>
              <a:pPr/>
              <a:t>13</a:t>
            </a:fld>
            <a:endParaRPr lang="ru-RU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После того как он попробовал этот напиток, как говорится в легенде, "</a:t>
            </a:r>
            <a:r>
              <a:rPr lang="ru-RU" sz="1200" b="1" dirty="0" err="1" smtClean="0"/>
              <a:t>Яхия</a:t>
            </a:r>
            <a:r>
              <a:rPr lang="ru-RU" sz="1200" b="1" dirty="0" smtClean="0"/>
              <a:t> лег на свое убогое ложе и стал ждать. После нескольких минут напиток стал действовать и монах почувствовал поразительную силу во всем теле. Он чувствовал легкость, ясность и холодную возбужденность..." Монахи стали называть этот напиток "КЕWЕК", что означает "Тот, который возбуждает</a:t>
            </a:r>
            <a:r>
              <a:rPr lang="ru-RU" sz="1200" b="1" dirty="0" smtClean="0">
                <a:latin typeface="Times New Roman" pitchFamily="18" charset="0"/>
              </a:rPr>
              <a:t>".</a:t>
            </a:r>
            <a:r>
              <a:rPr lang="ru-RU" b="1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92F198-27B2-4014-B45B-8C92F02527F4}" type="slidenum">
              <a:rPr lang="ru-RU"/>
              <a:pPr/>
              <a:t>14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История также рассказывает, что на Востоке гостю говорили, предложив чашечку горячего кофе: "Это такое ощущение, как будто ты спал 10 часов на подушках под горячим тентом и сейчас сможешь обезоружить 40 рыцарей …". И сейчас эта легенда смешалась с реальностью. Характерный крепкий вкус, тонизирующий и стимулирующий физическую и психическую активность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34B44D-731F-47F5-A5FA-F3167701B959}" type="slidenum">
              <a:rPr lang="ru-RU"/>
              <a:pPr/>
              <a:t>15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128045-D04D-4D4A-9FCC-AFFC640CB7AD}" type="slidenum">
              <a:rPr lang="ru-RU"/>
              <a:pPr/>
              <a:t>16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err="1" smtClean="0">
                <a:solidFill>
                  <a:schemeClr val="bg1"/>
                </a:solidFill>
              </a:rPr>
              <a:t>Chocolatle</a:t>
            </a:r>
            <a:r>
              <a:rPr lang="ru-RU" b="1" dirty="0" smtClean="0">
                <a:solidFill>
                  <a:schemeClr val="bg1"/>
                </a:solidFill>
              </a:rPr>
              <a:t> — так называли ароматный напиток из бобов какао ацтеки, населявшие Мексику до завоевания ее испанцами. Согласно одной из легенд, в 1519 году отряды испанцев, ворвавшись в столицу древней Мексики, обнаружили во дворце императора ацтеков Монтесумы большие запасы каких-то бобов.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5A3524"/>
                </a:solidFill>
              </a:rPr>
              <a:t>Вскоре испанцам удалось раздобыть рецепты приготовления из них напитка. Например, можно было растертые бобы какао развести в горячей воде и добавить перец.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D1638F-7587-48D6-830A-99CBB94B9D15}" type="slidenum">
              <a:rPr lang="ru-RU"/>
              <a:pPr/>
              <a:t>17</a:t>
            </a:fld>
            <a:endParaRPr lang="ru-RU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bg1"/>
                </a:solidFill>
              </a:rPr>
              <a:t>Но европейцам гораздо больше понравился тот напиток, который готовили специально для императора. Жареные какао-бобы растирали с зернами кукурузы, добавляли мед и сладкий сок агавы и все это приправляли ванилью. Бобы какао и рецепт приготовления необычного напитка испанцы привезли своему королю. </a:t>
            </a:r>
            <a:endParaRPr lang="ru-RU" b="1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5A3524"/>
                </a:solidFill>
              </a:rPr>
              <a:t>И хотя рецепт напитка пытались сохранить в тайне, вскоре с ним познакомились во Франции, а в середине XVII века происходит настоящий «шоколадный бум».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E62ABE-21DC-4616-B88E-8027E4838066}" type="slidenum">
              <a:rPr lang="ru-RU"/>
              <a:pPr/>
              <a:t>18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В Лондоне в 1650 году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впервые появляется в продаже шоколад в плитках, а с 1659 года его производство начинается и во Франции. Французский шоколад завоевывает все мировые рынки, в том числе и российский. Но с конца XIX столетия ввоз иностранного шоколада в нашу страну прекратился — российские кондитеры научились делать это лакомство не хуже французов, и, наверное, каждый из нас может это сегодня подтвердить.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348DB8-FEDD-4983-9D2C-E763F2A93715}" type="slidenum">
              <a:rPr lang="ru-RU"/>
              <a:pPr/>
              <a:t>19</a:t>
            </a:fld>
            <a:endParaRPr lang="ru-RU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8000"/>
              </a:lnSpc>
              <a:spcBef>
                <a:spcPts val="600"/>
              </a:spcBef>
            </a:pPr>
            <a:r>
              <a:rPr lang="ru-RU" sz="1200" dirty="0" smtClean="0">
                <a:solidFill>
                  <a:schemeClr val="bg1"/>
                </a:solidFill>
              </a:rPr>
              <a:t>КАКАО (шоколадное дерево), вечнозеленое дерево рода </a:t>
            </a:r>
            <a:r>
              <a:rPr lang="ru-RU" sz="1200" dirty="0" err="1" smtClean="0">
                <a:solidFill>
                  <a:schemeClr val="bg1"/>
                </a:solidFill>
              </a:rPr>
              <a:t>теоброма</a:t>
            </a:r>
            <a:r>
              <a:rPr lang="ru-RU" sz="1200" dirty="0" smtClean="0">
                <a:solidFill>
                  <a:schemeClr val="bg1"/>
                </a:solidFill>
              </a:rPr>
              <a:t>. Растет в тропических лесах Америки. Культивируется в тропиках обоих полушарий. Семена содержат алкалоид теобромин, применяемый в медицине, а также до 50% жиров. 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28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5A3524"/>
                </a:solidFill>
              </a:rPr>
              <a:t>Их используют для получения какао-масла (применяется в кондитерской промышленности, для приготовления лечебных свечей, мазей, губной помады), шоколада и порошка-какао.</a:t>
            </a:r>
          </a:p>
          <a:p>
            <a:pPr>
              <a:lnSpc>
                <a:spcPct val="128000"/>
              </a:lnSpc>
              <a:spcBef>
                <a:spcPts val="600"/>
              </a:spcBef>
            </a:pP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964762-B907-4734-B8F2-BE4F36A77188}" type="slidenum">
              <a:rPr lang="ru-RU"/>
              <a:pPr/>
              <a:t>2</a:t>
            </a:fld>
            <a:endParaRPr lang="ru-RU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Самая общеизвестная легенда гласит, что </a:t>
            </a:r>
            <a:r>
              <a:rPr lang="ru-RU" sz="1200" dirty="0" err="1" smtClean="0"/>
              <a:t>чань</a:t>
            </a:r>
            <a:r>
              <a:rPr lang="ru-RU" sz="1200" dirty="0" smtClean="0"/>
              <a:t>-буддисты должны были уметь бодрствовать, оставаясь неподвижными, в течение долгих часов. При этом уснуть во время медитации считалось недопустимым, постыдным. </a:t>
            </a:r>
            <a:br>
              <a:rPr lang="ru-RU" sz="1200" dirty="0" smtClean="0"/>
            </a:br>
            <a:r>
              <a:rPr lang="ru-RU" sz="1200" dirty="0" smtClean="0"/>
              <a:t>И однажды знаменитый патриарх </a:t>
            </a:r>
            <a:r>
              <a:rPr lang="ru-RU" sz="1200" dirty="0" err="1" smtClean="0"/>
              <a:t>Бодхидхарма</a:t>
            </a:r>
            <a:r>
              <a:rPr lang="ru-RU" sz="1200" dirty="0" smtClean="0"/>
              <a:t> во время медитации уснул. Проснувшись, он в гневе отрезал свои ресницы. Упавшие на землю ресницы дали ростки чайного куста, из листьев которого и стали затем готовить бодрящий напиток. </a:t>
            </a:r>
            <a:endParaRPr lang="en-US" sz="1200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Times New Roman" pitchFamily="18" charset="0"/>
              </a:rPr>
              <a:t>Чай начали воспевать в стихах. Чай становится излюбленным напитком в Китае, недаром говорили, что «для жизни необходимы семь предметов: дрова,  рис,   масло,   чай,   соль,   соя   и   уксус».  </a:t>
            </a:r>
          </a:p>
          <a:p>
            <a:endParaRPr lang="ru-RU" sz="1200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93F74B-8D6D-4D73-A258-C73ECD105D19}" type="slidenum">
              <a:rPr lang="ru-RU"/>
              <a:pPr/>
              <a:t>20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kern="1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Домашнее задание</a:t>
            </a:r>
            <a:endParaRPr lang="en-US" sz="1200" kern="10" dirty="0" smtClean="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  <a:p>
            <a:r>
              <a:rPr lang="ru-RU" dirty="0" smtClean="0"/>
              <a:t>Придумать загадку о какао;</a:t>
            </a:r>
          </a:p>
          <a:p>
            <a:r>
              <a:rPr lang="ru-RU" dirty="0" smtClean="0"/>
              <a:t>Или</a:t>
            </a:r>
          </a:p>
          <a:p>
            <a:r>
              <a:rPr lang="ru-RU" dirty="0" smtClean="0"/>
              <a:t>Найти и оформить с помощью ПК в </a:t>
            </a:r>
            <a:r>
              <a:rPr lang="en-US" dirty="0" smtClean="0"/>
              <a:t>WordPad</a:t>
            </a:r>
            <a:r>
              <a:rPr lang="ru-RU" dirty="0" smtClean="0"/>
              <a:t> и распечатать легенда о возникновении чая, кофе, какао;</a:t>
            </a:r>
          </a:p>
          <a:p>
            <a:r>
              <a:rPr lang="ru-RU" dirty="0" smtClean="0"/>
              <a:t>или</a:t>
            </a:r>
          </a:p>
          <a:p>
            <a:r>
              <a:rPr lang="ru-RU" dirty="0" smtClean="0"/>
              <a:t>Записать и оформить рецепт приготовления какао или кофе;</a:t>
            </a:r>
          </a:p>
          <a:p>
            <a:r>
              <a:rPr lang="ru-RU" dirty="0" smtClean="0"/>
              <a:t>Дома заваривать чай для всей семьи.</a:t>
            </a:r>
          </a:p>
          <a:p>
            <a:r>
              <a:rPr lang="ru-RU" smtClean="0"/>
              <a:t>Приготовить какао и угостить всех членов семьи.</a:t>
            </a:r>
          </a:p>
          <a:p>
            <a:pPr algn="ctr"/>
            <a:endParaRPr lang="ru-RU" sz="12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5D77E1-F1BC-4669-B547-EFF1DD008604}" type="slidenum">
              <a:rPr lang="ru-RU"/>
              <a:pPr/>
              <a:t>3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В 9 в. чай из Китая попадает в Японию. В  Индии стали выращивать чай с 1823 года благодаря шотландскому майору Роберту Брусу. В лесах между </a:t>
            </a:r>
            <a:r>
              <a:rPr lang="ru-RU" dirty="0" err="1" smtClean="0">
                <a:latin typeface="Times New Roman" pitchFamily="18" charset="0"/>
              </a:rPr>
              <a:t>Аззамом</a:t>
            </a:r>
            <a:r>
              <a:rPr lang="ru-RU" dirty="0" smtClean="0">
                <a:latin typeface="Times New Roman" pitchFamily="18" charset="0"/>
              </a:rPr>
              <a:t> и Бирмой он случайно набрёл на высокие чаевые растения. С тех пор британцы были убеждены, что в Индии возможно выращивать чай. Сегодня в Индии имеется более 7000 чаевых плантаций. В</a:t>
            </a: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Европе чашки с чаем появились впервые на столах у голландцев в 17 в., а оттуда был завезен в Англию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3774BD-A620-4D3C-96F0-28F395514C7E}" type="slidenum">
              <a:rPr lang="ru-RU"/>
              <a:pPr/>
              <a:t>4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В Россию чай пришел из Азии, через Сибирь. Впервые чай привез русский дипломат Василий Старков, как подарок одного из западно-монгольских ханов, который буквально навязал нашему послу в обмен на соболей довольно значительный запас чая – 64 килограмма. Новый напиток так понравился царю и боярам, что уже в 70-х гг. XVII века чай стал предметом ввоза в Москву, где продавался на рынке наряду с обыденными товарами. </a:t>
            </a:r>
            <a:endParaRPr lang="ru-RU" sz="1200" dirty="0" smtClean="0"/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22099-EBA0-4063-8D55-383D07DDCC31}" type="slidenum">
              <a:rPr lang="ru-RU"/>
              <a:pPr/>
              <a:t>5</a:t>
            </a:fld>
            <a:endParaRPr 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/>
              <a:t>Чай – это тонизирующий напиток, обладающий высокими вкусовыми и ароматическими свойствами. Он придает ощущение бодрости, улучшает пищеварение</a:t>
            </a:r>
            <a:endParaRPr lang="ru-RU" sz="1200" b="1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9CF710-75FB-44E3-97AF-FD6F8ABACA4C}" type="slidenum">
              <a:rPr lang="ru-RU"/>
              <a:pPr/>
              <a:t>6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До 1825 г. дикорастущий чайный куст был известен только в пределах </a:t>
            </a:r>
            <a:r>
              <a:rPr lang="ru-RU" b="1" u="sng" dirty="0" smtClean="0">
                <a:latin typeface="Times New Roman" pitchFamily="18" charset="0"/>
              </a:rPr>
              <a:t>Китая</a:t>
            </a:r>
            <a:r>
              <a:rPr lang="ru-RU" dirty="0" smtClean="0">
                <a:latin typeface="Times New Roman" pitchFamily="18" charset="0"/>
              </a:rPr>
              <a:t>, а затем он был обнаружен и в высоких джунглях </a:t>
            </a:r>
            <a:r>
              <a:rPr lang="ru-RU" b="1" u="sng" dirty="0" smtClean="0">
                <a:latin typeface="Times New Roman" pitchFamily="18" charset="0"/>
              </a:rPr>
              <a:t>Индии, Бирмы, Кореи, Вьетнама</a:t>
            </a:r>
            <a:r>
              <a:rPr lang="ru-RU" dirty="0" smtClean="0">
                <a:latin typeface="Times New Roman" pitchFamily="18" charset="0"/>
              </a:rPr>
              <a:t> и </a:t>
            </a:r>
            <a:r>
              <a:rPr lang="ru-RU" b="1" u="sng" dirty="0" smtClean="0">
                <a:latin typeface="Times New Roman" pitchFamily="18" charset="0"/>
              </a:rPr>
              <a:t>Лаоса</a:t>
            </a:r>
            <a:r>
              <a:rPr lang="ru-RU" dirty="0" smtClean="0">
                <a:latin typeface="Times New Roman" pitchFamily="18" charset="0"/>
              </a:rPr>
              <a:t>. Позднее рощицы дикорастущих чайных кустов были найдены и на некоторых южных склонах </a:t>
            </a:r>
            <a:r>
              <a:rPr lang="ru-RU" b="1" u="sng" dirty="0" smtClean="0">
                <a:latin typeface="Times New Roman" pitchFamily="18" charset="0"/>
              </a:rPr>
              <a:t>Гималаев </a:t>
            </a:r>
            <a:r>
              <a:rPr lang="ru-RU" dirty="0" smtClean="0">
                <a:latin typeface="Times New Roman" pitchFamily="18" charset="0"/>
              </a:rPr>
              <a:t>в </a:t>
            </a:r>
            <a:r>
              <a:rPr lang="ru-RU" b="1" u="sng" dirty="0" smtClean="0">
                <a:latin typeface="Times New Roman" pitchFamily="18" charset="0"/>
              </a:rPr>
              <a:t>Тибете</a:t>
            </a:r>
            <a:r>
              <a:rPr lang="ru-RU" dirty="0" smtClean="0">
                <a:latin typeface="Times New Roman" pitchFamily="18" charset="0"/>
              </a:rPr>
              <a:t>.</a:t>
            </a:r>
          </a:p>
          <a:p>
            <a:pPr marL="342900" indent="-342900" eaLnBrk="0" hangingPunct="0"/>
            <a:endParaRPr lang="ru-RU" dirty="0" smtClean="0"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35A304-0428-4ED2-B064-D7FA8485FD81}" type="slidenum">
              <a:rPr lang="ru-RU"/>
              <a:pPr/>
              <a:t>7</a:t>
            </a:fld>
            <a:endParaRPr lang="ru-RU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виды чая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9DC615-9536-42E7-BA37-E4FF4EB21BDC}" type="slidenum">
              <a:rPr lang="ru-RU"/>
              <a:pPr/>
              <a:t>8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технологическая карта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0" dirty="0" smtClean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Приготовление чая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A1C8E8-93C0-4039-AF5A-942C1462831C}" type="slidenum">
              <a:rPr lang="ru-RU"/>
              <a:pPr/>
              <a:t>9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Unicode MS"/>
                <a:ea typeface="Arial Unicode MS"/>
                <a:cs typeface="Arial Unicode MS"/>
              </a:rPr>
              <a:t>что содержится в чае ?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4326F-72BB-4380-896A-E63D2E6CE42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55024-9EA5-47FE-9C89-E0E097D68A0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6F2F6-88DD-47AE-95DD-E4919C36F86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E4495-E987-4F0E-85EE-574CE251555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E4780-575F-478A-B725-6CE8C894AA9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482BA-2E26-4E5C-A928-C2BD35314E4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49D6E-B424-401E-A3B3-2048F7D5A7F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D95FD-6ACD-4C0D-9DF7-FA09F94F164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2F72B-9738-4288-AA46-4DD68882C49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BF6C0-BA3B-40EE-9C66-919E8A70154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87F2-D9DF-42BF-A46D-BF3BCEF83F4D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C6EB09B-C26E-4444-845F-AE4A40B7F0CE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" Target="slide3.xml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slide" Target="slide16.xml"/><Relationship Id="rId4" Type="http://schemas.openxmlformats.org/officeDocument/2006/relationships/slide" Target="slide11.xml"/><Relationship Id="rId9" Type="http://schemas.openxmlformats.org/officeDocument/2006/relationships/slide" Target="slide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2.jpe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2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785786" y="500042"/>
            <a:ext cx="76327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batDi"/>
              </a:rPr>
              <a:t>Горячие напитки</a:t>
            </a:r>
          </a:p>
        </p:txBody>
      </p:sp>
      <p:grpSp>
        <p:nvGrpSpPr>
          <p:cNvPr id="15368" name="Group 8"/>
          <p:cNvGrpSpPr>
            <a:grpSpLocks/>
          </p:cNvGrpSpPr>
          <p:nvPr/>
        </p:nvGrpSpPr>
        <p:grpSpPr bwMode="auto">
          <a:xfrm>
            <a:off x="179388" y="1619250"/>
            <a:ext cx="2592387" cy="3681413"/>
            <a:chOff x="113" y="1020"/>
            <a:chExt cx="1633" cy="2319"/>
          </a:xfrm>
        </p:grpSpPr>
        <p:sp>
          <p:nvSpPr>
            <p:cNvPr id="15365" name="AutoShape 5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 rot="10800000">
              <a:off x="113" y="1525"/>
              <a:ext cx="1633" cy="1814"/>
            </a:xfrm>
            <a:prstGeom prst="verticalScroll">
              <a:avLst>
                <a:gd name="adj" fmla="val 12500"/>
              </a:avLst>
            </a:prstGeom>
            <a:gradFill rotWithShape="1">
              <a:gsLst>
                <a:gs pos="0">
                  <a:srgbClr val="F5FBA3"/>
                </a:gs>
                <a:gs pos="50000">
                  <a:schemeClr val="bg1"/>
                </a:gs>
                <a:gs pos="100000">
                  <a:srgbClr val="F5FBA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66" name="WordArt 6"/>
            <p:cNvSpPr>
              <a:spLocks noChangeArrowheads="1" noChangeShapeType="1" noTextEdit="1"/>
            </p:cNvSpPr>
            <p:nvPr/>
          </p:nvSpPr>
          <p:spPr bwMode="auto">
            <a:xfrm>
              <a:off x="385" y="2024"/>
              <a:ext cx="1044" cy="8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чай</a:t>
              </a:r>
            </a:p>
          </p:txBody>
        </p:sp>
        <p:sp>
          <p:nvSpPr>
            <p:cNvPr id="15367" name="AutoShape 7"/>
            <p:cNvSpPr>
              <a:spLocks noChangeArrowheads="1"/>
            </p:cNvSpPr>
            <p:nvPr/>
          </p:nvSpPr>
          <p:spPr bwMode="auto">
            <a:xfrm rot="6621455">
              <a:off x="788" y="1133"/>
              <a:ext cx="500" cy="273"/>
            </a:xfrm>
            <a:prstGeom prst="homePlate">
              <a:avLst>
                <a:gd name="adj" fmla="val 45788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79" name="Group 19"/>
          <p:cNvGrpSpPr>
            <a:grpSpLocks/>
          </p:cNvGrpSpPr>
          <p:nvPr/>
        </p:nvGrpSpPr>
        <p:grpSpPr bwMode="auto">
          <a:xfrm>
            <a:off x="2484438" y="1628775"/>
            <a:ext cx="3311525" cy="3681413"/>
            <a:chOff x="1565" y="1026"/>
            <a:chExt cx="2086" cy="2319"/>
          </a:xfrm>
        </p:grpSpPr>
        <p:sp>
          <p:nvSpPr>
            <p:cNvPr id="15370" name="AutoShape 10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 rot="10800000">
              <a:off x="1565" y="1531"/>
              <a:ext cx="2086" cy="1814"/>
            </a:xfrm>
            <a:prstGeom prst="verticalScroll">
              <a:avLst>
                <a:gd name="adj" fmla="val 12500"/>
              </a:avLst>
            </a:prstGeom>
            <a:gradFill rotWithShape="1">
              <a:gsLst>
                <a:gs pos="0">
                  <a:srgbClr val="F5FBA3"/>
                </a:gs>
                <a:gs pos="50000">
                  <a:schemeClr val="bg1"/>
                </a:gs>
                <a:gs pos="100000">
                  <a:srgbClr val="F5FBA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1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1973" y="2115"/>
              <a:ext cx="1316" cy="8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кофе</a:t>
              </a:r>
            </a:p>
          </p:txBody>
        </p:sp>
        <p:sp>
          <p:nvSpPr>
            <p:cNvPr id="15372" name="AutoShape 12"/>
            <p:cNvSpPr>
              <a:spLocks noChangeArrowheads="1"/>
            </p:cNvSpPr>
            <p:nvPr/>
          </p:nvSpPr>
          <p:spPr bwMode="auto">
            <a:xfrm rot="6621455">
              <a:off x="2693" y="1139"/>
              <a:ext cx="500" cy="273"/>
            </a:xfrm>
            <a:prstGeom prst="homePlate">
              <a:avLst>
                <a:gd name="adj" fmla="val 45788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5380" name="Group 20"/>
          <p:cNvGrpSpPr>
            <a:grpSpLocks/>
          </p:cNvGrpSpPr>
          <p:nvPr/>
        </p:nvGrpSpPr>
        <p:grpSpPr bwMode="auto">
          <a:xfrm>
            <a:off x="5508625" y="1597025"/>
            <a:ext cx="3384550" cy="3713163"/>
            <a:chOff x="3470" y="1006"/>
            <a:chExt cx="2132" cy="2339"/>
          </a:xfrm>
        </p:grpSpPr>
        <p:sp>
          <p:nvSpPr>
            <p:cNvPr id="15374" name="AutoShape 14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 rot="10800000">
              <a:off x="3470" y="1518"/>
              <a:ext cx="2132" cy="1827"/>
            </a:xfrm>
            <a:prstGeom prst="verticalScroll">
              <a:avLst>
                <a:gd name="adj" fmla="val 12500"/>
              </a:avLst>
            </a:prstGeom>
            <a:gradFill rotWithShape="1">
              <a:gsLst>
                <a:gs pos="0">
                  <a:srgbClr val="F5FBA3"/>
                </a:gs>
                <a:gs pos="50000">
                  <a:schemeClr val="bg1"/>
                </a:gs>
                <a:gs pos="100000">
                  <a:srgbClr val="F5FBA3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5" name="WordArt 15">
              <a:hlinkClick r:id="rId5" action="ppaction://hlinksldjump"/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5" y="2205"/>
              <a:ext cx="1363" cy="68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какао</a:t>
              </a:r>
            </a:p>
          </p:txBody>
        </p:sp>
        <p:sp>
          <p:nvSpPr>
            <p:cNvPr id="15376" name="AutoShape 16"/>
            <p:cNvSpPr>
              <a:spLocks noChangeArrowheads="1"/>
            </p:cNvSpPr>
            <p:nvPr/>
          </p:nvSpPr>
          <p:spPr bwMode="auto">
            <a:xfrm rot="6621455">
              <a:off x="4373" y="1135"/>
              <a:ext cx="500" cy="241"/>
            </a:xfrm>
            <a:prstGeom prst="homePlate">
              <a:avLst>
                <a:gd name="adj" fmla="val 51867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5381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5589588"/>
            <a:ext cx="1150938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82" name="Picture 2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4941888"/>
            <a:ext cx="1195388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83" name="Picture 23" descr="27508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7050" y="5516563"/>
            <a:ext cx="666750" cy="1003300"/>
          </a:xfrm>
          <a:prstGeom prst="rect">
            <a:avLst/>
          </a:prstGeom>
          <a:noFill/>
          <a:ln w="76200">
            <a:solidFill>
              <a:srgbClr val="5A3524"/>
            </a:solidFill>
            <a:miter lim="800000"/>
            <a:headEnd/>
            <a:tailEnd/>
          </a:ln>
        </p:spPr>
      </p:pic>
      <p:sp>
        <p:nvSpPr>
          <p:cNvPr id="15384" name="AutoShape 2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7956550" y="6165850"/>
            <a:ext cx="976313" cy="4857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5" name="Picture 25" descr="Рисунок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350"/>
            <a:ext cx="4622800" cy="6000750"/>
          </a:xfrm>
          <a:prstGeom prst="rect">
            <a:avLst/>
          </a:prstGeom>
          <a:noFill/>
        </p:spPr>
      </p:pic>
      <p:pic>
        <p:nvPicPr>
          <p:cNvPr id="10266" name="Picture 26" descr="Рисунок2"/>
          <p:cNvPicPr>
            <a:picLocks noChangeAspect="1" noChangeArrowheads="1"/>
          </p:cNvPicPr>
          <p:nvPr/>
        </p:nvPicPr>
        <p:blipFill>
          <a:blip r:embed="rId4" cstate="print"/>
          <a:srcRect l="2544" t="1891" r="3885"/>
          <a:stretch>
            <a:fillRect/>
          </a:stretch>
        </p:blipFill>
        <p:spPr bwMode="auto">
          <a:xfrm>
            <a:off x="4572000" y="260350"/>
            <a:ext cx="4321175" cy="6018213"/>
          </a:xfrm>
          <a:prstGeom prst="rect">
            <a:avLst/>
          </a:prstGeom>
          <a:noFill/>
        </p:spPr>
      </p:pic>
      <p:sp>
        <p:nvSpPr>
          <p:cNvPr id="10268" name="AutoShape 2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101013" y="6381750"/>
            <a:ext cx="647700" cy="341313"/>
          </a:xfrm>
          <a:prstGeom prst="homePlate">
            <a:avLst>
              <a:gd name="adj" fmla="val 4744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0A"/>
            </a:gs>
            <a:gs pos="100000">
              <a:srgbClr val="FCEEB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193675"/>
            <a:ext cx="6264275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 dirty="0"/>
              <a:t>«Чёрный как ночь, горячий, как огонь, чистый, как ангел, сладкий, как поцелуй любви».</a:t>
            </a:r>
          </a:p>
          <a:p>
            <a:pPr algn="ctr"/>
            <a:r>
              <a:rPr lang="ru-RU" dirty="0"/>
              <a:t>Это - Кофе. Напиток, история и магическое действие которого окутаны легендами. А сочетание кофе и сладостей легло в основу создания кофеен. Кофе и сладости - это философия.</a:t>
            </a:r>
          </a:p>
          <a:p>
            <a:pPr algn="ctr"/>
            <a:r>
              <a:rPr lang="ru-RU" dirty="0"/>
              <a:t>Это философия и мудрость жизни, которая гласит: остановись, отвлекись от суеты, забудь о проблемах на мгновенье - насладись радостью жизни, зарядись энергией и радостью и продолжай свой путь. Глоток ароматного горького напитка бодрит, кусочек воздушного, нежного лакомства доставляет удовольствие. Это сочетание заставляет забыть о суете, уносит в мир грёз</a:t>
            </a:r>
          </a:p>
        </p:txBody>
      </p:sp>
      <p:pic>
        <p:nvPicPr>
          <p:cNvPr id="9227" name="Picture 11" descr="history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1900" y="0"/>
            <a:ext cx="2832100" cy="2124075"/>
          </a:xfrm>
          <a:prstGeom prst="rect">
            <a:avLst/>
          </a:prstGeom>
          <a:noFill/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3357563"/>
            <a:ext cx="2446337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0A"/>
            </a:gs>
            <a:gs pos="100000">
              <a:srgbClr val="FCEEB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260350"/>
            <a:ext cx="3529013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800" b="1" dirty="0"/>
              <a:t>Легенда рассказывает об Эфиопии, где произрастает Арабика. Легенда повествует о монахе </a:t>
            </a:r>
            <a:r>
              <a:rPr lang="ru-RU" sz="1800" b="1" dirty="0" err="1"/>
              <a:t>Яхии</a:t>
            </a:r>
            <a:r>
              <a:rPr lang="ru-RU" sz="1800" b="1" dirty="0"/>
              <a:t>, который заметил странное энергичное возбужденное поведение коз, которые поели горелых ягод, и решил попробовать на себе действие этого черного напитка.</a:t>
            </a:r>
            <a:r>
              <a:rPr lang="ru-RU" sz="1800" dirty="0"/>
              <a:t> </a:t>
            </a:r>
          </a:p>
        </p:txBody>
      </p:sp>
      <p:graphicFrame>
        <p:nvGraphicFramePr>
          <p:cNvPr id="3087" name="Group 15"/>
          <p:cNvGraphicFramePr>
            <a:graphicFrameLocks noGrp="1"/>
          </p:cNvGraphicFramePr>
          <p:nvPr/>
        </p:nvGraphicFramePr>
        <p:xfrm>
          <a:off x="-4500563" y="2652713"/>
          <a:ext cx="2413000" cy="1217613"/>
        </p:xfrm>
        <a:graphic>
          <a:graphicData uri="http://schemas.openxmlformats.org/drawingml/2006/table">
            <a:tbl>
              <a:tblPr/>
              <a:tblGrid>
                <a:gridCol w="2413000"/>
              </a:tblGrid>
              <a:tr h="121761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F3C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 </a:t>
                      </a:r>
                      <a:r>
                        <a:rPr kumimoji="0" lang="ru-RU" sz="5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F3C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</a:t>
                      </a: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F3C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                                                                       </a:t>
                      </a:r>
                      <a:b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F3C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BF3C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9" name="Picture 7" descr="afrodisiaco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376738" y="2698750"/>
            <a:ext cx="1143000" cy="885825"/>
          </a:xfrm>
          <a:prstGeom prst="rect">
            <a:avLst/>
          </a:prstGeom>
          <a:noFill/>
        </p:spPr>
      </p:pic>
      <p:pic>
        <p:nvPicPr>
          <p:cNvPr id="3093" name="Picture 21" descr="Рисунок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3857625"/>
            <a:ext cx="2228850" cy="3000375"/>
          </a:xfrm>
          <a:prstGeom prst="rect">
            <a:avLst/>
          </a:prstGeom>
          <a:noFill/>
        </p:spPr>
      </p:pic>
      <p:pic>
        <p:nvPicPr>
          <p:cNvPr id="3095" name="Picture 23" descr="Рисунок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0450" y="0"/>
            <a:ext cx="5543550" cy="3810000"/>
          </a:xfrm>
          <a:prstGeom prst="rect">
            <a:avLst/>
          </a:prstGeom>
          <a:noFill/>
        </p:spPr>
      </p:pic>
      <p:pic>
        <p:nvPicPr>
          <p:cNvPr id="3096" name="Picture 24" descr="Рисунок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3505200"/>
            <a:ext cx="3048000" cy="3352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0A"/>
            </a:gs>
            <a:gs pos="100000">
              <a:srgbClr val="FCEEB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79388" y="188913"/>
            <a:ext cx="3240087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 b="1" dirty="0"/>
              <a:t>После того как он попробовал этот напиток, как говорится в легенде, "</a:t>
            </a:r>
            <a:r>
              <a:rPr lang="ru-RU" sz="1800" b="1" dirty="0" err="1"/>
              <a:t>Яхия</a:t>
            </a:r>
            <a:r>
              <a:rPr lang="ru-RU" sz="1800" b="1" dirty="0"/>
              <a:t> лег на свое убогое ложе и стал ждать. После нескольких минут напиток стал действовать и монах почувствовал поразительную силу во всем теле. Он чувствовал легкость, ясность и холодную возбужденность..." Монахи стали называть этот напиток "КЕWЕК", что означает "Тот, который возбуждает</a:t>
            </a:r>
            <a:r>
              <a:rPr lang="ru-RU" sz="1800" b="1" dirty="0">
                <a:latin typeface="Times New Roman" pitchFamily="18" charset="0"/>
              </a:rPr>
              <a:t>".</a:t>
            </a:r>
            <a:r>
              <a:rPr lang="ru-RU" b="1" dirty="0"/>
              <a:t> 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188913"/>
            <a:ext cx="54721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 descr="0001215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4292600"/>
            <a:ext cx="2447925" cy="23495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0A"/>
            </a:gs>
            <a:gs pos="100000">
              <a:srgbClr val="FCEEB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3924300" y="463550"/>
            <a:ext cx="5040313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800" b="1" dirty="0"/>
              <a:t>История также рассказывает, что на Востоке гостю говорили, предложив чашечку горячего кофе: "Это такое ощущение, как будто ты спал 10 часов на подушках под горячим тентом и сейчас сможешь обезоружить 40 рыцарей …". И сейчас эта легенда смешалась с реальностью. Характерный крепкий вкус, тонизирующий и стимулирующий физическую и психическую активность</a:t>
            </a:r>
          </a:p>
        </p:txBody>
      </p:sp>
      <p:sp>
        <p:nvSpPr>
          <p:cNvPr id="7178" name="WordArt 10"/>
          <p:cNvSpPr>
            <a:spLocks noChangeArrowheads="1" noChangeShapeType="1" noTextEdit="1"/>
          </p:cNvSpPr>
          <p:nvPr/>
        </p:nvSpPr>
        <p:spPr bwMode="auto">
          <a:xfrm>
            <a:off x="468313" y="4797425"/>
            <a:ext cx="3168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арабика</a:t>
            </a:r>
          </a:p>
        </p:txBody>
      </p:sp>
      <p:sp>
        <p:nvSpPr>
          <p:cNvPr id="7179" name="WordArt 11"/>
          <p:cNvSpPr>
            <a:spLocks noChangeArrowheads="1" noChangeShapeType="1" noTextEdit="1"/>
          </p:cNvSpPr>
          <p:nvPr/>
        </p:nvSpPr>
        <p:spPr bwMode="auto">
          <a:xfrm>
            <a:off x="468313" y="5734050"/>
            <a:ext cx="3168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робуста</a:t>
            </a:r>
          </a:p>
        </p:txBody>
      </p:sp>
      <p:pic>
        <p:nvPicPr>
          <p:cNvPr id="7180" name="Picture 12" descr="Рисунок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82963" cy="4395788"/>
          </a:xfrm>
          <a:prstGeom prst="rect">
            <a:avLst/>
          </a:prstGeom>
          <a:noFill/>
        </p:spPr>
      </p:pic>
      <p:pic>
        <p:nvPicPr>
          <p:cNvPr id="7181" name="Picture 13" descr="Рисунок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3357563"/>
            <a:ext cx="4821238" cy="32099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0A"/>
            </a:gs>
            <a:gs pos="100000">
              <a:srgbClr val="FCEEB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 l="33008" t="16536" r="32275" b="23416"/>
          <a:stretch>
            <a:fillRect/>
          </a:stretch>
        </p:blipFill>
        <p:spPr bwMode="auto">
          <a:xfrm>
            <a:off x="468313" y="188913"/>
            <a:ext cx="20542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 descr="mondi_caffe_giubileo-em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2997200"/>
            <a:ext cx="1104900" cy="1743075"/>
          </a:xfrm>
          <a:prstGeom prst="rect">
            <a:avLst/>
          </a:prstGeom>
          <a:noFill/>
        </p:spPr>
      </p:pic>
      <p:pic>
        <p:nvPicPr>
          <p:cNvPr id="22535" name="Picture 7" descr="caffe_mulino-venezia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2852738"/>
            <a:ext cx="1104900" cy="1952625"/>
          </a:xfrm>
          <a:prstGeom prst="rect">
            <a:avLst/>
          </a:prstGeom>
          <a:noFill/>
        </p:spPr>
      </p:pic>
      <p:pic>
        <p:nvPicPr>
          <p:cNvPr id="22536" name="Picture 8" descr="essere_caffe-ravasi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852738"/>
            <a:ext cx="1104900" cy="1952625"/>
          </a:xfrm>
          <a:prstGeom prst="rect">
            <a:avLst/>
          </a:prstGeom>
          <a:noFill/>
        </p:spPr>
      </p:pic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>
            <a:off x="2843213" y="333375"/>
            <a:ext cx="25225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 зернах</a:t>
            </a:r>
          </a:p>
        </p:txBody>
      </p:sp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2843213" y="908050"/>
            <a:ext cx="28797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молотый</a:t>
            </a:r>
          </a:p>
        </p:txBody>
      </p:sp>
      <p:sp>
        <p:nvSpPr>
          <p:cNvPr id="22539" name="WordArt 11"/>
          <p:cNvSpPr>
            <a:spLocks noChangeArrowheads="1" noChangeShapeType="1" noTextEdit="1"/>
          </p:cNvSpPr>
          <p:nvPr/>
        </p:nvSpPr>
        <p:spPr bwMode="auto">
          <a:xfrm>
            <a:off x="2843213" y="1557338"/>
            <a:ext cx="42481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растворимый</a:t>
            </a:r>
          </a:p>
        </p:txBody>
      </p:sp>
      <p:pic>
        <p:nvPicPr>
          <p:cNvPr id="22540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0"/>
            <a:ext cx="17018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4941888"/>
            <a:ext cx="16637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313" y="4800600"/>
            <a:ext cx="14763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3" name="Picture 1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4868863"/>
            <a:ext cx="1479550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4" name="Picture 1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3213100"/>
            <a:ext cx="16700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45" name="Picture 17" descr="27508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348038" y="2205038"/>
            <a:ext cx="1660525" cy="2592387"/>
          </a:xfrm>
          <a:prstGeom prst="rect">
            <a:avLst/>
          </a:prstGeom>
          <a:noFill/>
        </p:spPr>
      </p:pic>
      <p:pic>
        <p:nvPicPr>
          <p:cNvPr id="22546" name="Picture 18" descr="27508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8263" y="2205038"/>
            <a:ext cx="1766887" cy="2592387"/>
          </a:xfrm>
          <a:prstGeom prst="rect">
            <a:avLst/>
          </a:prstGeom>
          <a:noFill/>
        </p:spPr>
      </p:pic>
      <p:sp>
        <p:nvSpPr>
          <p:cNvPr id="22547" name="AutoShape 19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7956550" y="6237288"/>
            <a:ext cx="833438" cy="414337"/>
          </a:xfrm>
          <a:prstGeom prst="homePlate">
            <a:avLst>
              <a:gd name="adj" fmla="val 50287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 animBg="1"/>
      <p:bldP spid="22538" grpId="0" animBg="1"/>
      <p:bldP spid="22539" grpId="0" animBg="1"/>
      <p:bldP spid="225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D4A33"/>
            </a:gs>
            <a:gs pos="100000">
              <a:srgbClr val="DCBCB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238500" y="0"/>
            <a:ext cx="59055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 err="1">
                <a:solidFill>
                  <a:schemeClr val="bg1"/>
                </a:solidFill>
              </a:rPr>
              <a:t>Chocolatle</a:t>
            </a:r>
            <a:r>
              <a:rPr lang="ru-RU" b="1" dirty="0">
                <a:solidFill>
                  <a:schemeClr val="bg1"/>
                </a:solidFill>
              </a:rPr>
              <a:t> — так называли ароматный напиток из бобов какао ацтеки, населявшие Мексику до завоевания ее испанцами. Согласно одной из легенд, в 1519 году отряды испанцев, ворвавшись в столицу древней Мексики, обнаружили во дворце императора ацтеков Монтесумы большие запасы каких-то бобов. 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3860800"/>
            <a:ext cx="57245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5A3524"/>
                </a:solidFill>
              </a:rPr>
              <a:t>Вскоре испанцам удалось раздобыть рецепты приготовления из них напитка. Например, можно было растертые бобы какао развести в горячей воде и добавить перец.</a:t>
            </a:r>
          </a:p>
        </p:txBody>
      </p:sp>
      <p:pic>
        <p:nvPicPr>
          <p:cNvPr id="2059" name="Picture 11" descr="Рисунок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3500438"/>
            <a:ext cx="3181350" cy="3187700"/>
          </a:xfrm>
          <a:prstGeom prst="rect">
            <a:avLst/>
          </a:prstGeom>
          <a:noFill/>
        </p:spPr>
      </p:pic>
      <p:pic>
        <p:nvPicPr>
          <p:cNvPr id="2060" name="Picture 12" descr="Рисунок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3114675" cy="29749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D4A33"/>
            </a:gs>
            <a:gs pos="100000">
              <a:srgbClr val="DCBCB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179388" y="188913"/>
            <a:ext cx="56165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Но европейцам гораздо больше понравился тот напиток, который готовили специально для императора. Жареные какао-бобы растирали с зернами кукурузы, добавляли мед и сладкий сок агавы и все это приправляли ванилью. Бобы какао и рецепт приготовления необычного напитка испанцы привезли своему королю. </a:t>
            </a:r>
            <a:endParaRPr lang="ru-RU" b="1" dirty="0"/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2987675" y="4868863"/>
            <a:ext cx="576103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5A3524"/>
                </a:solidFill>
              </a:rPr>
              <a:t>И хотя рецепт напитка пытались сохранить в тайне, вскоре с ним познакомились во Франции, а в середине XVII века происходит настоящий «шоколадный бум».</a:t>
            </a:r>
            <a:r>
              <a:rPr lang="ru-RU" dirty="0"/>
              <a:t> </a:t>
            </a:r>
          </a:p>
        </p:txBody>
      </p:sp>
      <p:pic>
        <p:nvPicPr>
          <p:cNvPr id="12307" name="Picture 19" descr="Рисунок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492375"/>
            <a:ext cx="2809875" cy="42005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D4A33"/>
            </a:gs>
            <a:gs pos="100000">
              <a:srgbClr val="DCBCB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7938" y="260350"/>
            <a:ext cx="913606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 Лондоне в 1650 году</a:t>
            </a:r>
            <a:r>
              <a:rPr lang="ru-RU" b="1" dirty="0"/>
              <a:t> </a:t>
            </a:r>
            <a:r>
              <a:rPr lang="ru-RU" b="1" dirty="0">
                <a:solidFill>
                  <a:schemeClr val="bg1"/>
                </a:solidFill>
              </a:rPr>
              <a:t>впервые появляется в продаже шоколад в плитках, а с 1659 года его производство начинается и во Франции. Французский шоколад завоевывает все мировые рынки, в том числе и российский. Но с конца XIX столетия ввоз иностранного шоколада в нашу страну прекратился — российские кондитеры научились делать это лакомство не хуже французов, и, наверное, каждый из нас может это сегодня подтвердить.</a:t>
            </a:r>
            <a:r>
              <a:rPr lang="ru-RU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D4A33"/>
            </a:gs>
            <a:gs pos="100000">
              <a:srgbClr val="DCBCB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3348038" y="0"/>
            <a:ext cx="5510212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8000"/>
              </a:lnSpc>
              <a:spcBef>
                <a:spcPts val="600"/>
              </a:spcBef>
            </a:pPr>
            <a:r>
              <a:rPr lang="ru-RU" sz="2000" dirty="0">
                <a:solidFill>
                  <a:schemeClr val="bg1"/>
                </a:solidFill>
              </a:rPr>
              <a:t>КАКАО (шоколадное дерево), вечнозеленое дерево рода </a:t>
            </a:r>
            <a:r>
              <a:rPr lang="ru-RU" sz="2000" dirty="0" err="1">
                <a:solidFill>
                  <a:schemeClr val="bg1"/>
                </a:solidFill>
              </a:rPr>
              <a:t>теоброма</a:t>
            </a:r>
            <a:r>
              <a:rPr lang="ru-RU" sz="2000" dirty="0">
                <a:solidFill>
                  <a:schemeClr val="bg1"/>
                </a:solidFill>
              </a:rPr>
              <a:t>. Растет в тропических лесах Америки. Культивируется в тропиках обоих полушарий. Семена содержат алкалоид теобромин, применяемый в медицине, а также до 50% жиров. </a:t>
            </a: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250825" y="4437063"/>
            <a:ext cx="5689600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8000"/>
              </a:lnSpc>
              <a:spcBef>
                <a:spcPts val="600"/>
              </a:spcBef>
            </a:pPr>
            <a:r>
              <a:rPr lang="ru-RU" sz="2000" b="1" dirty="0">
                <a:solidFill>
                  <a:srgbClr val="5A3524"/>
                </a:solidFill>
              </a:rPr>
              <a:t>Их используют для получения какао-масла (применяется в кондитерской промышленности, для приготовления лечебных свечей, мазей, губной помады), шоколада и порошка-какао.</a:t>
            </a:r>
          </a:p>
        </p:txBody>
      </p:sp>
      <p:sp>
        <p:nvSpPr>
          <p:cNvPr id="11281" name="AutoShape 1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027988" y="6308725"/>
            <a:ext cx="760412" cy="341313"/>
          </a:xfrm>
          <a:prstGeom prst="homePlate">
            <a:avLst>
              <a:gd name="adj" fmla="val 55698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82" name="Picture 18" descr="Рисунок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2708275"/>
            <a:ext cx="2828925" cy="3395663"/>
          </a:xfrm>
          <a:prstGeom prst="rect">
            <a:avLst/>
          </a:prstGeom>
          <a:noFill/>
        </p:spPr>
      </p:pic>
      <p:pic>
        <p:nvPicPr>
          <p:cNvPr id="11283" name="Picture 19" descr="Рисунок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0"/>
            <a:ext cx="3187700" cy="41878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7F9C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китай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A"/>
              </a:clrFrom>
              <a:clrTo>
                <a:srgbClr val="FFFF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9688" y="2781300"/>
            <a:ext cx="2754312" cy="4076700"/>
          </a:xfrm>
          <a:prstGeom prst="rect">
            <a:avLst/>
          </a:prstGeom>
          <a:noFill/>
        </p:spPr>
      </p:pic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23850" y="4076700"/>
            <a:ext cx="532923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itchFamily="18" charset="0"/>
              </a:rPr>
              <a:t>Чай начали воспевать в стихах. Чай становится излюбленным напитком в Китае, недаром говорили, что «для жизни необходимы семь предметов: дрова,  рис,   масло,   чай,   соль,   соя   и   уксус».  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3708400" y="0"/>
            <a:ext cx="54356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800" dirty="0"/>
              <a:t>Самая общеизвестная легенда гласит, что </a:t>
            </a:r>
            <a:r>
              <a:rPr lang="ru-RU" sz="1800" dirty="0" err="1"/>
              <a:t>чань</a:t>
            </a:r>
            <a:r>
              <a:rPr lang="ru-RU" sz="1800" dirty="0"/>
              <a:t>-буддисты должны были уметь бодрствовать, оставаясь неподвижными, в течение долгих часов. При этом уснуть во время медитации считалось недопустимым, постыдным. </a:t>
            </a:r>
            <a:br>
              <a:rPr lang="ru-RU" sz="1800" dirty="0"/>
            </a:br>
            <a:r>
              <a:rPr lang="ru-RU" sz="1800" dirty="0"/>
              <a:t>И однажды знаменитый патриарх </a:t>
            </a:r>
            <a:r>
              <a:rPr lang="ru-RU" sz="1800" dirty="0" err="1"/>
              <a:t>Бодхидхарма</a:t>
            </a:r>
            <a:r>
              <a:rPr lang="ru-RU" sz="1800" dirty="0"/>
              <a:t> во время медитации уснул. Проснувшись, он в гневе отрезал свои ресницы. Упавшие на землю ресницы дали ростки чайного куста, из листьев которого и стали затем готовить бодрящий напиток. </a:t>
            </a:r>
          </a:p>
        </p:txBody>
      </p:sp>
      <p:pic>
        <p:nvPicPr>
          <p:cNvPr id="17421" name="Picture 13" descr="Рисунок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88913"/>
            <a:ext cx="3381375" cy="25717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3952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Домашнее задание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92138" y="1216025"/>
            <a:ext cx="80835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/>
              <a:t>Придумать загадку о какао;</a:t>
            </a:r>
          </a:p>
          <a:p>
            <a:r>
              <a:rPr lang="ru-RU" dirty="0"/>
              <a:t>Или</a:t>
            </a:r>
          </a:p>
          <a:p>
            <a:r>
              <a:rPr lang="ru-RU" dirty="0"/>
              <a:t>Найти и оформить с помощью ПК в </a:t>
            </a:r>
            <a:r>
              <a:rPr lang="en-US" dirty="0"/>
              <a:t>WordPad</a:t>
            </a:r>
            <a:r>
              <a:rPr lang="ru-RU" dirty="0"/>
              <a:t> и распечатать легенда о возникновении чая, кофе, какао;</a:t>
            </a:r>
          </a:p>
          <a:p>
            <a:r>
              <a:rPr lang="ru-RU" dirty="0"/>
              <a:t>или</a:t>
            </a:r>
          </a:p>
          <a:p>
            <a:r>
              <a:rPr lang="ru-RU" dirty="0"/>
              <a:t>Записать и оформить рецепт приготовления какао или кофе;</a:t>
            </a:r>
          </a:p>
          <a:p>
            <a:r>
              <a:rPr lang="ru-RU" dirty="0"/>
              <a:t>Дома заваривать чай для всей семьи.</a:t>
            </a:r>
          </a:p>
          <a:p>
            <a:r>
              <a:rPr lang="ru-RU" dirty="0"/>
              <a:t>Приготовить какао и угостить всех членов семьи.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7F9C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52197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</a:rPr>
              <a:t>В 9 в. чай из Китая попадает в Японию. В  Индии стали выращивать чай с 1823 года благодаря шотландскому майору Роберту Брусу. В лесах между </a:t>
            </a:r>
            <a:r>
              <a:rPr lang="ru-RU" dirty="0" err="1">
                <a:latin typeface="Times New Roman" pitchFamily="18" charset="0"/>
              </a:rPr>
              <a:t>Аззамом</a:t>
            </a:r>
            <a:r>
              <a:rPr lang="ru-RU" dirty="0">
                <a:latin typeface="Times New Roman" pitchFamily="18" charset="0"/>
              </a:rPr>
              <a:t> и Бирмой он случайно набрёл на высокие чаевые растения. С тех пор британцы были убеждены, что в Индии возможно выращивать чай. Сегодня в Индии имеется более 7000 чаевых плантаций. В</a:t>
            </a:r>
            <a:r>
              <a:rPr lang="ru-RU" b="1" dirty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Европе чашки с чаем появились впервые на столах у голландцев в 17 в., а оттуда был завезен в Англию</a:t>
            </a:r>
          </a:p>
        </p:txBody>
      </p:sp>
      <p:pic>
        <p:nvPicPr>
          <p:cNvPr id="18445" name="Picture 13" descr="Рисунок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164013"/>
            <a:ext cx="4364038" cy="2693987"/>
          </a:xfrm>
          <a:prstGeom prst="rect">
            <a:avLst/>
          </a:prstGeom>
          <a:noFill/>
        </p:spPr>
      </p:pic>
      <p:pic>
        <p:nvPicPr>
          <p:cNvPr id="18446" name="Picture 14" descr="Рисунок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4171950"/>
            <a:ext cx="4067175" cy="2686050"/>
          </a:xfrm>
          <a:prstGeom prst="rect">
            <a:avLst/>
          </a:prstGeom>
          <a:noFill/>
        </p:spPr>
      </p:pic>
      <p:pic>
        <p:nvPicPr>
          <p:cNvPr id="18448" name="Picture 16" descr="Рисунок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188913"/>
            <a:ext cx="2997200" cy="2201862"/>
          </a:xfrm>
          <a:prstGeom prst="rect">
            <a:avLst/>
          </a:prstGeom>
          <a:noFill/>
        </p:spPr>
      </p:pic>
      <p:pic>
        <p:nvPicPr>
          <p:cNvPr id="18449" name="Picture 17" descr="Рисунок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10200"/>
              </a:clrFrom>
              <a:clrTo>
                <a:srgbClr val="0102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1052513"/>
            <a:ext cx="1076325" cy="1695450"/>
          </a:xfrm>
          <a:prstGeom prst="rect">
            <a:avLst/>
          </a:prstGeom>
          <a:noFill/>
        </p:spPr>
      </p:pic>
      <p:pic>
        <p:nvPicPr>
          <p:cNvPr id="18450" name="Picture 18" descr="Рисунок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1628775"/>
            <a:ext cx="2124075" cy="2057400"/>
          </a:xfrm>
          <a:prstGeom prst="rect">
            <a:avLst/>
          </a:prstGeom>
          <a:noFill/>
        </p:spPr>
      </p:pic>
      <p:pic>
        <p:nvPicPr>
          <p:cNvPr id="18451" name="Picture 19" descr="Рисунок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1844675"/>
            <a:ext cx="1944687" cy="2032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7F9C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6011863" y="188913"/>
            <a:ext cx="2808287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800" b="1" dirty="0"/>
              <a:t>В Россию чай пришел из Азии, через Сибирь. Впервые чай привез русский дипломат Василий Старков, как подарок одного из западно-монгольских ханов, который буквально навязал нашему послу в обмен на соболей довольно значительный запас чая – 64 килограмма. Новый напиток так понравился царю и боярам, что уже в 70-х гг. XVII века чай стал предметом ввоза в Москву, где продавался на рынке наряду с обыденными товарами. </a:t>
            </a:r>
            <a:endParaRPr lang="ru-RU" sz="1800" dirty="0"/>
          </a:p>
        </p:txBody>
      </p:sp>
      <p:pic>
        <p:nvPicPr>
          <p:cNvPr id="8198" name="Picture 6" descr="Рисунок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60350"/>
            <a:ext cx="5797550" cy="61928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7F9C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5DFC8"/>
              </a:clrFrom>
              <a:clrTo>
                <a:srgbClr val="E5DFC8">
                  <a:alpha val="0"/>
                </a:srgbClr>
              </a:clrTo>
            </a:clrChange>
          </a:blip>
          <a:srcRect l="9392" t="19489" r="33757" b="18489"/>
          <a:stretch>
            <a:fillRect/>
          </a:stretch>
        </p:blipFill>
        <p:spPr bwMode="auto">
          <a:xfrm>
            <a:off x="0" y="0"/>
            <a:ext cx="8532813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5724525" y="3500438"/>
            <a:ext cx="3097213" cy="28352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 b="1" dirty="0"/>
              <a:t>Чай – это тонизирующий напиток, обладающий высокими вкусовыми и ароматическими свойствами. Он придает ощущение бодрости, улучшает пищеварение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7F9C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348038" y="188913"/>
            <a:ext cx="558006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2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</a:rPr>
              <a:t>До 1825 г. дикорастущий чайный куст был известен только в пределах </a:t>
            </a:r>
            <a:r>
              <a:rPr lang="ru-RU" b="1" u="sng" dirty="0">
                <a:latin typeface="Times New Roman" pitchFamily="18" charset="0"/>
              </a:rPr>
              <a:t>Китая</a:t>
            </a:r>
            <a:r>
              <a:rPr lang="ru-RU" dirty="0">
                <a:latin typeface="Times New Roman" pitchFamily="18" charset="0"/>
              </a:rPr>
              <a:t>, а затем он был обнаружен и в высоких джунглях </a:t>
            </a:r>
            <a:r>
              <a:rPr lang="ru-RU" b="1" u="sng" dirty="0">
                <a:latin typeface="Times New Roman" pitchFamily="18" charset="0"/>
              </a:rPr>
              <a:t>Индии, Бирмы, Кореи, Вьетнама</a:t>
            </a:r>
            <a:r>
              <a:rPr lang="ru-RU" dirty="0">
                <a:latin typeface="Times New Roman" pitchFamily="18" charset="0"/>
              </a:rPr>
              <a:t> и </a:t>
            </a:r>
            <a:r>
              <a:rPr lang="ru-RU" b="1" u="sng" dirty="0">
                <a:latin typeface="Times New Roman" pitchFamily="18" charset="0"/>
              </a:rPr>
              <a:t>Лаоса</a:t>
            </a:r>
            <a:r>
              <a:rPr lang="ru-RU" dirty="0">
                <a:latin typeface="Times New Roman" pitchFamily="18" charset="0"/>
              </a:rPr>
              <a:t>. Позднее рощицы дикорастущих чайных кустов были найдены и на некоторых южных склонах </a:t>
            </a:r>
            <a:r>
              <a:rPr lang="ru-RU" b="1" u="sng" dirty="0">
                <a:latin typeface="Times New Roman" pitchFamily="18" charset="0"/>
              </a:rPr>
              <a:t>Гималаев </a:t>
            </a:r>
            <a:r>
              <a:rPr lang="ru-RU" dirty="0">
                <a:latin typeface="Times New Roman" pitchFamily="18" charset="0"/>
              </a:rPr>
              <a:t>в </a:t>
            </a:r>
            <a:r>
              <a:rPr lang="ru-RU" b="1" u="sng" dirty="0">
                <a:latin typeface="Times New Roman" pitchFamily="18" charset="0"/>
              </a:rPr>
              <a:t>Тибете</a:t>
            </a:r>
            <a:r>
              <a:rPr lang="ru-RU" dirty="0">
                <a:latin typeface="Times New Roman" pitchFamily="18" charset="0"/>
              </a:rPr>
              <a:t>.</a:t>
            </a:r>
          </a:p>
          <a:p>
            <a:pPr marL="342900" indent="-342900" eaLnBrk="0" hangingPunct="0"/>
            <a:endParaRPr lang="ru-RU" dirty="0">
              <a:latin typeface="Times New Roman" pitchFamily="18" charset="0"/>
            </a:endParaRPr>
          </a:p>
        </p:txBody>
      </p:sp>
      <p:pic>
        <p:nvPicPr>
          <p:cNvPr id="5129" name="Picture 9" descr="Рисунок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686175"/>
            <a:ext cx="4752975" cy="3171825"/>
          </a:xfrm>
          <a:prstGeom prst="rect">
            <a:avLst/>
          </a:prstGeom>
          <a:noFill/>
        </p:spPr>
      </p:pic>
      <p:pic>
        <p:nvPicPr>
          <p:cNvPr id="5130" name="Picture 10" descr="Рисунок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0350"/>
            <a:ext cx="3646488" cy="540702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7F9C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4319587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виды чая</a:t>
            </a:r>
          </a:p>
        </p:txBody>
      </p:sp>
      <p:sp>
        <p:nvSpPr>
          <p:cNvPr id="4105" name="WordArt 9"/>
          <p:cNvSpPr>
            <a:spLocks noChangeArrowheads="1" noChangeShapeType="1" noTextEdit="1"/>
          </p:cNvSpPr>
          <p:nvPr/>
        </p:nvSpPr>
        <p:spPr bwMode="auto">
          <a:xfrm>
            <a:off x="6227763" y="188913"/>
            <a:ext cx="266382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ЧЕРНЫЙ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6300788" y="1196975"/>
            <a:ext cx="26638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ЗЕЛЕНЫЙ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6300788" y="2133600"/>
            <a:ext cx="266382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ЖЕЛТЫЙ</a:t>
            </a:r>
          </a:p>
        </p:txBody>
      </p:sp>
      <p:pic>
        <p:nvPicPr>
          <p:cNvPr id="4110" name="Picture 14" descr="Рисунок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341438"/>
            <a:ext cx="5334000" cy="1419225"/>
          </a:xfrm>
          <a:prstGeom prst="rect">
            <a:avLst/>
          </a:prstGeom>
          <a:noFill/>
        </p:spPr>
      </p:pic>
      <p:pic>
        <p:nvPicPr>
          <p:cNvPr id="4111" name="Picture 15" descr="Рисунок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924175"/>
            <a:ext cx="6657975" cy="3724275"/>
          </a:xfrm>
          <a:prstGeom prst="rect">
            <a:avLst/>
          </a:prstGeom>
          <a:noFill/>
        </p:spPr>
      </p:pic>
      <p:sp>
        <p:nvSpPr>
          <p:cNvPr id="4112" name="WordArt 16"/>
          <p:cNvSpPr>
            <a:spLocks noChangeArrowheads="1" noChangeShapeType="1" noTextEdit="1"/>
          </p:cNvSpPr>
          <p:nvPr/>
        </p:nvSpPr>
        <p:spPr bwMode="auto">
          <a:xfrm>
            <a:off x="6300788" y="3068638"/>
            <a:ext cx="266382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КРАСНЫЙ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  <p:bldP spid="4106" grpId="0" animBg="1"/>
      <p:bldP spid="4107" grpId="0" animBg="1"/>
      <p:bldP spid="41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7F9C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1619250" y="188913"/>
            <a:ext cx="70564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технологическая карта</a:t>
            </a:r>
          </a:p>
        </p:txBody>
      </p:sp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1619250" y="692150"/>
            <a:ext cx="62642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Приготовление чая</a:t>
            </a:r>
          </a:p>
        </p:txBody>
      </p:sp>
      <p:graphicFrame>
        <p:nvGraphicFramePr>
          <p:cNvPr id="20521" name="Group 41"/>
          <p:cNvGraphicFramePr>
            <a:graphicFrameLocks noGrp="1"/>
          </p:cNvGraphicFramePr>
          <p:nvPr/>
        </p:nvGraphicFramePr>
        <p:xfrm>
          <a:off x="250825" y="1412875"/>
          <a:ext cx="8459788" cy="5267770"/>
        </p:xfrm>
        <a:graphic>
          <a:graphicData uri="http://schemas.openxmlformats.org/drawingml/2006/table">
            <a:tbl>
              <a:tblPr/>
              <a:tblGrid>
                <a:gridCol w="2114550"/>
                <a:gridCol w="1558925"/>
                <a:gridCol w="2671763"/>
                <a:gridCol w="2114550"/>
              </a:tblGrid>
              <a:tr h="1354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продуктов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Количество продуктов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Последовательность приготовления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BA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Посуда и инвентарь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BA3"/>
                    </a:solidFill>
                  </a:tcPr>
                </a:tc>
              </a:tr>
              <a:tr h="1355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Вскипятить воду. Обдать кипятком чайник для заваривания чая.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Чайник для кипячения 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2-3 ч.л.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Всыпать чай, залить кипятком на 1/3. Дать  настояться 5-10 минут и долить чайник горячей водой до верха.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Чайник для заваривания чая.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18" name="Picture 3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3500438"/>
            <a:ext cx="12954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2" name="Picture 4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5876925"/>
            <a:ext cx="9350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3" name="Picture 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88913"/>
            <a:ext cx="1512887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7F9CF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8208963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Unicode MS"/>
                <a:ea typeface="Arial Unicode MS"/>
                <a:cs typeface="Arial Unicode MS"/>
              </a:rPr>
              <a:t>что содержится в чае ?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900113" y="908050"/>
            <a:ext cx="2303462" cy="649288"/>
          </a:xfrm>
          <a:prstGeom prst="rect">
            <a:avLst/>
          </a:prstGeom>
          <a:solidFill>
            <a:srgbClr val="CCFFFF"/>
          </a:solidFill>
          <a:ln w="571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/>
              <a:t>КОФЕИН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900113" y="1773238"/>
            <a:ext cx="2303462" cy="1152525"/>
          </a:xfrm>
          <a:prstGeom prst="rect">
            <a:avLst/>
          </a:prstGeom>
          <a:solidFill>
            <a:srgbClr val="CCFFFF"/>
          </a:solidFill>
          <a:ln w="571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ДУБИЛЬНЫЕ </a:t>
            </a:r>
          </a:p>
          <a:p>
            <a:pPr algn="ctr"/>
            <a:r>
              <a:rPr lang="ru-RU" b="1"/>
              <a:t>ВЕЩЕСТВА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900113" y="3068638"/>
            <a:ext cx="2303462" cy="863600"/>
          </a:xfrm>
          <a:prstGeom prst="rect">
            <a:avLst/>
          </a:prstGeom>
          <a:solidFill>
            <a:srgbClr val="CCFFFF"/>
          </a:solidFill>
          <a:ln w="571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ЭФИРНЫЕ</a:t>
            </a:r>
          </a:p>
          <a:p>
            <a:pPr algn="ctr"/>
            <a:r>
              <a:rPr lang="ru-RU" b="1"/>
              <a:t> МАСЛА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900113" y="4076700"/>
            <a:ext cx="2303462" cy="649288"/>
          </a:xfrm>
          <a:prstGeom prst="rect">
            <a:avLst/>
          </a:prstGeom>
          <a:solidFill>
            <a:srgbClr val="CCFFFF"/>
          </a:solidFill>
          <a:ln w="571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/>
              <a:t>ПЕКТИНЫ</a:t>
            </a:r>
            <a:endParaRPr lang="ru-RU"/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900113" y="4868863"/>
            <a:ext cx="2303462" cy="649287"/>
          </a:xfrm>
          <a:prstGeom prst="rect">
            <a:avLst/>
          </a:prstGeom>
          <a:solidFill>
            <a:srgbClr val="CCFFFF"/>
          </a:solidFill>
          <a:ln w="571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ВИТАМИНЫ</a:t>
            </a:r>
            <a:endParaRPr lang="ru-RU" sz="2800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3203575" y="9810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3276600" y="20605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3276600" y="32131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3276600" y="414972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4335463" y="1216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611188" y="5661025"/>
            <a:ext cx="2590800" cy="908050"/>
          </a:xfrm>
          <a:prstGeom prst="rect">
            <a:avLst/>
          </a:prstGeom>
          <a:solidFill>
            <a:srgbClr val="CCFFFF"/>
          </a:solidFill>
          <a:ln w="571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МИНЕРАЛЬНЫЕ </a:t>
            </a:r>
          </a:p>
          <a:p>
            <a:pPr algn="ctr"/>
            <a:r>
              <a:rPr lang="ru-RU" b="1"/>
              <a:t>ВЕЩЕСТВА</a:t>
            </a:r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4427538" y="981075"/>
            <a:ext cx="387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Возбуждающее действие </a:t>
            </a:r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572000" y="2060575"/>
            <a:ext cx="2225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вяжущий вкус </a:t>
            </a:r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572000" y="2763838"/>
            <a:ext cx="4248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сильный аромат, дезинфицирующие и антисептические свойства </a:t>
            </a:r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4500563" y="3933825"/>
            <a:ext cx="41005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благотворное действие при различных нарушениях пищеварения </a:t>
            </a:r>
          </a:p>
        </p:txBody>
      </p:sp>
      <p:pic>
        <p:nvPicPr>
          <p:cNvPr id="6169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5084763"/>
            <a:ext cx="165735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  <p:bldP spid="6159" grpId="0" animBg="1"/>
      <p:bldP spid="6160" grpId="0" animBg="1"/>
      <p:bldP spid="6163" grpId="0" animBg="1"/>
      <p:bldP spid="6165" grpId="0"/>
      <p:bldP spid="6166" grpId="0"/>
      <p:bldP spid="6167" grpId="0"/>
      <p:bldP spid="616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1874</Words>
  <Application>Microsoft Office PowerPoint</Application>
  <PresentationFormat>Екран (4:3)</PresentationFormat>
  <Paragraphs>142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LEGION</cp:lastModifiedBy>
  <cp:revision>32</cp:revision>
  <dcterms:created xsi:type="dcterms:W3CDTF">2007-07-31T14:46:40Z</dcterms:created>
  <dcterms:modified xsi:type="dcterms:W3CDTF">2015-03-31T07:47:27Z</dcterms:modified>
</cp:coreProperties>
</file>