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9" r:id="rId10"/>
    <p:sldId id="271" r:id="rId11"/>
    <p:sldId id="272" r:id="rId12"/>
    <p:sldId id="262" r:id="rId13"/>
    <p:sldId id="263" r:id="rId14"/>
    <p:sldId id="270" r:id="rId15"/>
    <p:sldId id="273" r:id="rId16"/>
    <p:sldId id="274" r:id="rId17"/>
    <p:sldId id="275" r:id="rId18"/>
    <p:sldId id="276" r:id="rId19"/>
    <p:sldId id="277" r:id="rId20"/>
    <p:sldId id="278" r:id="rId21"/>
    <p:sldId id="280" r:id="rId22"/>
    <p:sldId id="281" r:id="rId23"/>
    <p:sldId id="282" r:id="rId24"/>
    <p:sldId id="279" r:id="rId25"/>
    <p:sldId id="283" r:id="rId26"/>
    <p:sldId id="284" r:id="rId27"/>
    <p:sldId id="264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2900" autoAdjust="0"/>
  </p:normalViewPr>
  <p:slideViewPr>
    <p:cSldViewPr>
      <p:cViewPr varScale="1">
        <p:scale>
          <a:sx n="59" d="100"/>
          <a:sy n="59" d="100"/>
        </p:scale>
        <p:origin x="-69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154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242BA-539A-46F9-B737-67567FFD940C}" type="datetimeFigureOut">
              <a:rPr lang="uk-UA" smtClean="0"/>
              <a:t>31.03.2015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2FA17-043F-43F1-9BA8-2839489F619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2168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marR="0"/>
            <a:r>
              <a:rPr lang="ru-RU" sz="1200" dirty="0" smtClean="0"/>
              <a:t>Цель урока: выяснить какое значение занимает хлеб в питании, каковы особенности  приготовления </a:t>
            </a:r>
            <a:r>
              <a:rPr lang="ru-RU" sz="1100" dirty="0" smtClean="0"/>
              <a:t>бутербродов </a:t>
            </a: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55294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CC00"/>
                </a:solidFill>
              </a:rPr>
              <a:t>Хлеб для канапе нарезают </a:t>
            </a:r>
            <a:br>
              <a:rPr lang="ru-RU" sz="1200" b="1" dirty="0" smtClean="0">
                <a:solidFill>
                  <a:srgbClr val="00CC00"/>
                </a:solidFill>
              </a:rPr>
            </a:br>
            <a:r>
              <a:rPr lang="ru-RU" sz="1200" b="1" dirty="0" smtClean="0">
                <a:solidFill>
                  <a:srgbClr val="00CC00"/>
                </a:solidFill>
              </a:rPr>
              <a:t>на квадратики, кружочки, треугольники.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21556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9900"/>
                </a:solidFill>
              </a:rPr>
              <a:t>КАНАПЕ ПОДАЮТ</a:t>
            </a:r>
            <a:br>
              <a:rPr lang="ru-RU" sz="1200" dirty="0" smtClean="0">
                <a:solidFill>
                  <a:srgbClr val="FF9900"/>
                </a:solidFill>
              </a:rPr>
            </a:br>
            <a:r>
              <a:rPr lang="ru-RU" sz="1200" dirty="0" smtClean="0">
                <a:solidFill>
                  <a:srgbClr val="FF9900"/>
                </a:solidFill>
              </a:rPr>
              <a:t>на коктейль - вечере</a:t>
            </a:r>
            <a:br>
              <a:rPr lang="ru-RU" sz="1200" dirty="0" smtClean="0">
                <a:solidFill>
                  <a:srgbClr val="FF9900"/>
                </a:solidFill>
              </a:rPr>
            </a:br>
            <a:r>
              <a:rPr lang="ru-RU" sz="1200" dirty="0" smtClean="0">
                <a:solidFill>
                  <a:srgbClr val="FF9900"/>
                </a:solidFill>
              </a:rPr>
              <a:t>к столу «а ля фуршет»,</a:t>
            </a:r>
            <a:br>
              <a:rPr lang="ru-RU" sz="1200" dirty="0" smtClean="0">
                <a:solidFill>
                  <a:srgbClr val="FF9900"/>
                </a:solidFill>
              </a:rPr>
            </a:br>
            <a:r>
              <a:rPr lang="ru-RU" sz="1200" dirty="0" smtClean="0">
                <a:solidFill>
                  <a:srgbClr val="FF9900"/>
                </a:solidFill>
              </a:rPr>
              <a:t>как закуску перед обедом.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16790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Форма бутербродов</a:t>
            </a:r>
          </a:p>
          <a:p>
            <a:r>
              <a:rPr lang="ru-RU" dirty="0" smtClean="0"/>
              <a:t>Круглая</a:t>
            </a:r>
          </a:p>
          <a:p>
            <a:r>
              <a:rPr lang="ru-RU" dirty="0" smtClean="0"/>
              <a:t>Овальная</a:t>
            </a:r>
          </a:p>
          <a:p>
            <a:r>
              <a:rPr lang="ru-RU" dirty="0" smtClean="0"/>
              <a:t>Треугольная</a:t>
            </a:r>
          </a:p>
          <a:p>
            <a:r>
              <a:rPr lang="ru-RU" dirty="0" smtClean="0"/>
              <a:t>Квадратная</a:t>
            </a:r>
          </a:p>
          <a:p>
            <a:r>
              <a:rPr lang="ru-RU" dirty="0" smtClean="0"/>
              <a:t>Ромбическая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6860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По виду продуктов бутерброды бывают:</a:t>
            </a:r>
            <a:endParaRPr lang="ru-RU" dirty="0" smtClean="0"/>
          </a:p>
          <a:p>
            <a:r>
              <a:rPr lang="ru-RU" dirty="0" smtClean="0"/>
              <a:t>Рыбные</a:t>
            </a:r>
          </a:p>
          <a:p>
            <a:r>
              <a:rPr lang="ru-RU" dirty="0" smtClean="0"/>
              <a:t>Мясные</a:t>
            </a:r>
          </a:p>
          <a:p>
            <a:r>
              <a:rPr lang="ru-RU" dirty="0" smtClean="0"/>
              <a:t>Сладкие</a:t>
            </a:r>
          </a:p>
          <a:p>
            <a:r>
              <a:rPr lang="ru-RU" dirty="0" smtClean="0"/>
              <a:t>Гастрономические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23808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CC00"/>
                </a:solidFill>
              </a:rPr>
              <a:t>Сладкие бутерброды</a:t>
            </a:r>
          </a:p>
          <a:p>
            <a:r>
              <a:rPr lang="ru-RU" sz="1200" b="1" dirty="0" smtClean="0">
                <a:solidFill>
                  <a:srgbClr val="FF9900"/>
                </a:solidFill>
              </a:rPr>
              <a:t>Подаются к чаю, кофе, молоку, сокам и другим смешанным напиткам. Для приготовления можно использовать хлеб, печенье, кекс и бисквит.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268173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Вот какие забавные бутерброды можно приготовить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25380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Знакомьтесь – это мишка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50615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А это - корова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60724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Особенности приготовления бутербродов</a:t>
            </a:r>
          </a:p>
          <a:p>
            <a:r>
              <a:rPr lang="ru-RU" sz="2400" dirty="0" smtClean="0"/>
              <a:t>Хлеб нарезают тонкими ломтиками ( 1 - 1,5см) </a:t>
            </a:r>
          </a:p>
          <a:p>
            <a:r>
              <a:rPr lang="ru-RU" sz="2400" dirty="0" smtClean="0"/>
              <a:t>Хлеб обильно покрывают продуктами</a:t>
            </a:r>
          </a:p>
          <a:p>
            <a:r>
              <a:rPr lang="ru-RU" sz="2400" dirty="0" smtClean="0"/>
              <a:t>На слегка черствый хлеб намазывают масло(майонез),укладывают продукты</a:t>
            </a:r>
          </a:p>
          <a:p>
            <a:r>
              <a:rPr lang="ru-RU" sz="2400" dirty="0" smtClean="0"/>
              <a:t>Бутерброды украшают(например, зеленью)</a:t>
            </a:r>
          </a:p>
          <a:p>
            <a:r>
              <a:rPr lang="ru-RU" sz="2400" dirty="0" smtClean="0"/>
              <a:t>Подают на блюде</a:t>
            </a:r>
          </a:p>
          <a:p>
            <a:r>
              <a:rPr lang="ru-RU" sz="2400" dirty="0" smtClean="0"/>
              <a:t>Хранят при температуре 4 -8 часов – 3 часа</a:t>
            </a:r>
          </a:p>
          <a:p>
            <a:endParaRPr lang="ru-RU" sz="2400" dirty="0" smtClean="0"/>
          </a:p>
          <a:p>
            <a:pPr lvl="1"/>
            <a:endParaRPr lang="ru-RU" sz="20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52066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400" dirty="0" smtClean="0"/>
              <a:t>Требования к качеству готовых бутербродов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Горячие бутерброды должны быть определенной температуры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Продукты, входящие в состав бутербродов, должны быть свежими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Хлеб не должен быть слишком толстым или тонким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Хлеб должен быть полностью покрыт продуктами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9998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Пословицы о хлебе</a:t>
            </a:r>
          </a:p>
          <a:p>
            <a:r>
              <a:rPr lang="ru-RU" dirty="0" smtClean="0"/>
              <a:t>«Хлеб наш батюшка»</a:t>
            </a:r>
          </a:p>
          <a:p>
            <a:r>
              <a:rPr lang="ru-RU" dirty="0" smtClean="0"/>
              <a:t> Хлеб – всему голова»</a:t>
            </a:r>
          </a:p>
          <a:p>
            <a:r>
              <a:rPr lang="ru-RU" dirty="0" smtClean="0"/>
              <a:t> «Хлебушка –калачу дедушка»</a:t>
            </a:r>
          </a:p>
          <a:p>
            <a:r>
              <a:rPr lang="ru-RU" dirty="0" smtClean="0"/>
              <a:t> «У кого хлеб родится, тот всегда веселится» </a:t>
            </a: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09703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Практическая работа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/>
              <a:t>Инструкционная карта.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Приготовление бутерброда «Кит».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2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1.От батона отрезать наискосок верхнюю часть.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2.Сделать посередине в отрезанной части батона надрез.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3. Нанести сливочное масло или майонез.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4.Положить сыр.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4.Уложить пластинку колбасы (ротик).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5.Вырезать хвостик из колбасы, глазки из моркови, сверху закрепить веточку зеленого лука.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6.Подают «Кита» на хлебе, смазанном сливочным маслом.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42347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Бутерброд « Кит»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0084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dirty="0" smtClean="0"/>
              <a:t>Приготовление бутерброда</a:t>
            </a:r>
            <a:br>
              <a:rPr lang="ru-RU" sz="1800" dirty="0" smtClean="0"/>
            </a:br>
            <a:r>
              <a:rPr lang="ru-RU" sz="1800" dirty="0" smtClean="0"/>
              <a:t> «Солнышко»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1.На круглую отрезанную часть булки нанести сливочное масло или майонез.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2.Сверху уложить продукты: два кружочка огурца, сверху огурцов – два кружочка  отварного яйца (это глаза).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3.Из свежего огурца  отрезать часть и сделать нос.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4.Уложить отварную сосиску (это будет нос).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5.Укроп использовать для волос.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6.Уложить бутерброд на листья салата.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7.Подать на блюде.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74401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Бутерброд « Солнышко»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58346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200" b="1" dirty="0" smtClean="0"/>
              <a:t>Приготовление канапе.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200" dirty="0" smtClean="0"/>
              <a:t>Нарезать продукты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200" dirty="0" smtClean="0"/>
              <a:t>хлеб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200" dirty="0" smtClean="0"/>
              <a:t>сыр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200" dirty="0" smtClean="0"/>
              <a:t>колбасу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200" dirty="0" smtClean="0"/>
              <a:t>огурцы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200" dirty="0" smtClean="0"/>
              <a:t>Соединить шпажками.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1200" dirty="0" smtClean="0"/>
              <a:t>Сверху можно украсить.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18416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Закрепление</a:t>
            </a:r>
          </a:p>
          <a:p>
            <a:pPr>
              <a:buFont typeface="Wingdings" pitchFamily="2" charset="2"/>
              <a:buNone/>
            </a:pPr>
            <a:r>
              <a:rPr lang="ru-RU" sz="1200" dirty="0" smtClean="0"/>
              <a:t>1.Какие виды бутербродов вы знаете?</a:t>
            </a:r>
          </a:p>
          <a:p>
            <a:pPr>
              <a:buFont typeface="Wingdings" pitchFamily="2" charset="2"/>
              <a:buNone/>
            </a:pPr>
            <a:r>
              <a:rPr lang="ru-RU" sz="1200" dirty="0" smtClean="0"/>
              <a:t>2.Из каких продуктов готовят  бутерброды?</a:t>
            </a:r>
          </a:p>
          <a:p>
            <a:pPr>
              <a:buFont typeface="Wingdings" pitchFamily="2" charset="2"/>
              <a:buNone/>
            </a:pPr>
            <a:r>
              <a:rPr lang="ru-RU" sz="1200" dirty="0" smtClean="0"/>
              <a:t>3.Расскажите последовательность приготовления бутербродов?</a:t>
            </a:r>
          </a:p>
          <a:p>
            <a:pPr>
              <a:buFont typeface="Wingdings" pitchFamily="2" charset="2"/>
              <a:buNone/>
            </a:pPr>
            <a:r>
              <a:rPr lang="ru-RU" sz="1200" dirty="0" smtClean="0"/>
              <a:t>4.Как хранят бутерброды?  Какие сроки хранения их?</a:t>
            </a:r>
          </a:p>
          <a:p>
            <a:pPr>
              <a:buFont typeface="Wingdings" pitchFamily="2" charset="2"/>
              <a:buNone/>
            </a:pPr>
            <a:r>
              <a:rPr lang="ru-RU" sz="1200" dirty="0" smtClean="0"/>
              <a:t> </a:t>
            </a:r>
            <a:endParaRPr lang="en-US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62554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/>
              <a:t>1.</a:t>
            </a:r>
            <a:r>
              <a:rPr lang="ru-RU" dirty="0" smtClean="0"/>
              <a:t>Приготовить на завтрак бутерброды. Получить оценку у родителей. 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2.Выяснить какие бутерброды делают  родители. Узнать рецепт их приготовления.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3.</a:t>
            </a:r>
            <a:r>
              <a:rPr lang="en-US" dirty="0" smtClean="0">
                <a:cs typeface="Arial" charset="0"/>
              </a:rPr>
              <a:t>§</a:t>
            </a:r>
            <a:r>
              <a:rPr lang="ru-RU" dirty="0" smtClean="0">
                <a:cs typeface="Arial" charset="0"/>
              </a:rPr>
              <a:t> 32 Технология - 5класс</a:t>
            </a:r>
            <a:endParaRPr lang="en-US" dirty="0" smtClean="0"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73028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200" dirty="0" smtClean="0"/>
              <a:t>Поработали на славу и конечно всем нам браво! </a:t>
            </a:r>
          </a:p>
          <a:p>
            <a:endParaRPr lang="ru-RU" sz="1200" dirty="0" smtClean="0"/>
          </a:p>
          <a:p>
            <a:r>
              <a:rPr lang="ru-RU" sz="1200" dirty="0" smtClean="0"/>
              <a:t>На мой  взгляд  урок прошел не зря, вы с задачей справились друзья!</a:t>
            </a:r>
          </a:p>
          <a:p>
            <a:endParaRPr lang="en-US" sz="1200" b="1" dirty="0" smtClean="0"/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4232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 	 Хлеб содержит:</a:t>
            </a:r>
            <a:br>
              <a:rPr lang="ru-RU" sz="1200" dirty="0" smtClean="0"/>
            </a:br>
            <a:endParaRPr lang="ru-RU" sz="1200" dirty="0" smtClean="0"/>
          </a:p>
          <a:p>
            <a:pPr>
              <a:lnSpc>
                <a:spcPct val="90000"/>
              </a:lnSpc>
            </a:pPr>
            <a:r>
              <a:rPr lang="ru-RU" dirty="0" smtClean="0"/>
              <a:t>Белки - 5,5 –9,5%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Углеводы  - 42- 50%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Витамины группы «В» ,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Минеральные соли – 1,4 -2,5%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Органические кислоты.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Калорийность хлеба колеблется в пределах 180 – 410 ккал на 100</a:t>
            </a:r>
            <a:r>
              <a:rPr lang="ru-RU" sz="1000" dirty="0" smtClean="0"/>
              <a:t>г</a:t>
            </a:r>
            <a:r>
              <a:rPr lang="ru-RU" dirty="0" smtClean="0"/>
              <a:t> продукта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	усвояемость – 90 -94%</a:t>
            </a:r>
          </a:p>
          <a:p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1490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/>
              <a:t>		Хлеб 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200" dirty="0" smtClean="0"/>
              <a:t>один из самых удивительных продуктов природы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200" dirty="0" smtClean="0"/>
              <a:t>один из самых древних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самых 	надежных видов пищи на земле</a:t>
            </a:r>
            <a:endParaRPr lang="ru-RU" sz="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6157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200" b="1" dirty="0" smtClean="0">
                <a:solidFill>
                  <a:srgbClr val="FF9900"/>
                </a:solidFill>
              </a:rPr>
              <a:t>В переводе с немецкого</a:t>
            </a:r>
            <a:br>
              <a:rPr lang="ru-RU" sz="1200" b="1" dirty="0" smtClean="0">
                <a:solidFill>
                  <a:srgbClr val="FF9900"/>
                </a:solidFill>
              </a:rPr>
            </a:br>
            <a:r>
              <a:rPr lang="ru-RU" sz="1200" b="1" dirty="0" smtClean="0">
                <a:solidFill>
                  <a:srgbClr val="00CC00"/>
                </a:solidFill>
              </a:rPr>
              <a:t>бутерброд – это хлеб с маслом,</a:t>
            </a:r>
            <a:r>
              <a:rPr lang="ru-RU" sz="1200" b="1" dirty="0" smtClean="0">
                <a:solidFill>
                  <a:srgbClr val="FF9900"/>
                </a:solidFill>
              </a:rPr>
              <a:t> </a:t>
            </a:r>
            <a:br>
              <a:rPr lang="ru-RU" sz="1200" b="1" dirty="0" smtClean="0">
                <a:solidFill>
                  <a:srgbClr val="FF9900"/>
                </a:solidFill>
              </a:rPr>
            </a:br>
            <a:r>
              <a:rPr lang="ru-RU" sz="1200" b="1" dirty="0" smtClean="0">
                <a:solidFill>
                  <a:srgbClr val="FF9900"/>
                </a:solidFill>
              </a:rPr>
              <a:t> в общепринятой обиходной </a:t>
            </a:r>
            <a:br>
              <a:rPr lang="ru-RU" sz="1200" b="1" dirty="0" smtClean="0">
                <a:solidFill>
                  <a:srgbClr val="FF9900"/>
                </a:solidFill>
              </a:rPr>
            </a:br>
            <a:r>
              <a:rPr lang="ru-RU" sz="1200" b="1" dirty="0" smtClean="0">
                <a:solidFill>
                  <a:srgbClr val="FF9900"/>
                </a:solidFill>
              </a:rPr>
              <a:t> терминологии  - ломтик хлеба </a:t>
            </a:r>
            <a:br>
              <a:rPr lang="ru-RU" sz="1200" b="1" dirty="0" smtClean="0">
                <a:solidFill>
                  <a:srgbClr val="FF9900"/>
                </a:solidFill>
              </a:rPr>
            </a:br>
            <a:r>
              <a:rPr lang="ru-RU" sz="1200" b="1" dirty="0" smtClean="0">
                <a:solidFill>
                  <a:srgbClr val="FF9900"/>
                </a:solidFill>
              </a:rPr>
              <a:t>с каким -нибудь  из закусочных </a:t>
            </a:r>
            <a:br>
              <a:rPr lang="ru-RU" sz="1200" b="1" dirty="0" smtClean="0">
                <a:solidFill>
                  <a:srgbClr val="FF9900"/>
                </a:solidFill>
              </a:rPr>
            </a:br>
            <a:r>
              <a:rPr lang="ru-RU" sz="1200" b="1" dirty="0" smtClean="0">
                <a:solidFill>
                  <a:srgbClr val="FF9900"/>
                </a:solidFill>
              </a:rPr>
              <a:t>продуктов.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53865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									По способу приготовления </a:t>
            </a:r>
            <a:br>
              <a:rPr lang="ru-RU" sz="1600" dirty="0" smtClean="0"/>
            </a:br>
            <a:r>
              <a:rPr lang="ru-RU" sz="1600" dirty="0" smtClean="0"/>
              <a:t>				бутерброды делятся: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Холодные и горячие</a:t>
            </a:r>
          </a:p>
          <a:p>
            <a:r>
              <a:rPr lang="ru-RU" dirty="0" smtClean="0"/>
              <a:t>Простые и сложные</a:t>
            </a:r>
          </a:p>
          <a:p>
            <a:r>
              <a:rPr lang="ru-RU" dirty="0" smtClean="0"/>
              <a:t>Открытые и закрытые</a:t>
            </a:r>
          </a:p>
          <a:p>
            <a:r>
              <a:rPr lang="ru-RU" dirty="0" smtClean="0"/>
              <a:t>Слоистые</a:t>
            </a:r>
          </a:p>
          <a:p>
            <a:r>
              <a:rPr lang="ru-RU" dirty="0" smtClean="0"/>
              <a:t>Закусочные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0491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Открытый бутерброд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45156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Закрытый бутерброд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56801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Закусочные бутерброды( канапе)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82FA17-043F-43F1-9BA8-2839489F6191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2371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011EB-9C21-4DE9-B022-6AA9BA30B3B1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A5162-721E-4C53-BB01-2D0F91B232C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EFEDA-937C-4E3A-AB71-2E65DC1FDF43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939BC-A201-467E-A670-0BDA3423E4A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69D07-60A0-4209-8CE7-B96DF220AEF1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670B8-0BB7-4D27-A684-EAAB045C148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954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57800" y="19050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257800" y="40386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295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FB826-DEDC-46F9-BFD5-4D09A947ED17}" type="datetime1">
              <a:rPr lang="ru-RU" smtClean="0"/>
              <a:t>31.03.2015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162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0B6DA-D08E-4B09-8F39-FBDFB9B6BFE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143000" y="228600"/>
            <a:ext cx="7924800" cy="579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1295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83E6E-38A5-43BC-B4DE-5F8395B96D63}" type="datetime1">
              <a:rPr lang="ru-RU" smtClean="0"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733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162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9AA41-184A-4247-9C9A-03B7AC38EE5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C94FB-B606-48BA-94D8-38C70CC60590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4A059-0A00-41AD-9CC2-240526FC5BD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10BBD-A64B-4040-BC89-D38BF4FA1963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0D3E4-D450-489E-9EC8-EB755B0A2DD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38EF0-0064-4AD7-B410-9E45FF216665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18FA2-8FC6-40D0-B667-BA24F905ECA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F15AC-AB4C-42A6-AF3A-33A3241163D1}" type="datetime1">
              <a:rPr lang="ru-RU" smtClean="0"/>
              <a:t>31.03.2015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04EEC-901B-447B-931D-2008317FD7A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97673-3759-4CDC-89FC-D4F3390057A9}" type="datetime1">
              <a:rPr lang="ru-RU" smtClean="0"/>
              <a:t>31.03.2015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6DD61-656A-49B9-A4B4-8104102E185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4C98E-6C84-4FD1-B550-598DDD1D2DA0}" type="datetime1">
              <a:rPr lang="ru-RU" smtClean="0"/>
              <a:t>31.03.2015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FEC4A-2530-4F51-8F81-238AC9093C7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B6DA3-C2E9-42E1-A8D7-7E3A9C87D264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E25C8-BB74-4E8D-8C5F-0E08733F01A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9CF6F-9AB1-400D-8AE7-9041EDCD027E}" type="datetime1">
              <a:rPr lang="ru-RU" smtClean="0"/>
              <a:t>31.03.2015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5ED9A-AAAE-43C8-957C-00A3DBF8B6D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7C0FB5-0F50-4EEF-B3D9-981C574407BD}" type="datetime1">
              <a:rPr lang="ru-RU" smtClean="0"/>
              <a:t>31.03.2015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4C4B93B-B385-4F04-B304-E22528D732B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5" r:id="rId2"/>
    <p:sldLayoutId id="2147483724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5" r:id="rId9"/>
    <p:sldLayoutId id="2147483721" r:id="rId10"/>
    <p:sldLayoutId id="2147483722" r:id="rId11"/>
    <p:sldLayoutId id="2147483726" r:id="rId12"/>
    <p:sldLayoutId id="2147483727" r:id="rId13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5105400"/>
            <a:ext cx="7854950" cy="1752600"/>
          </a:xfrm>
        </p:spPr>
        <p:txBody>
          <a:bodyPr/>
          <a:lstStyle/>
          <a:p>
            <a:pPr marR="0"/>
            <a:r>
              <a:rPr lang="ru-RU" sz="2800" dirty="0" smtClean="0"/>
              <a:t>Цель урока: выяснить какое значение занимает хлеб в питании, каковы особенности  приготовления </a:t>
            </a:r>
            <a:r>
              <a:rPr lang="ru-RU" sz="2400" dirty="0" smtClean="0"/>
              <a:t>бутербродов </a:t>
            </a:r>
            <a:endParaRPr lang="ru-RU" dirty="0" smtClean="0"/>
          </a:p>
        </p:txBody>
      </p:sp>
      <p:sp>
        <p:nvSpPr>
          <p:cNvPr id="4" name="AutoShape 2"/>
          <p:cNvSpPr txBox="1">
            <a:spLocks noChangeArrowheads="1"/>
          </p:cNvSpPr>
          <p:nvPr/>
        </p:nvSpPr>
        <p:spPr>
          <a:xfrm>
            <a:off x="857224" y="857232"/>
            <a:ext cx="7631112" cy="23320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>
                <a:latin typeface="+mj-lt"/>
                <a:ea typeface="+mj-ea"/>
                <a:cs typeface="+mj-cs"/>
              </a:rPr>
              <a:t>Тема: «Значение хлеба в питании. Особенности приготовления бутербродов» </a:t>
            </a:r>
          </a:p>
        </p:txBody>
      </p:sp>
      <p:pic>
        <p:nvPicPr>
          <p:cNvPr id="5" name="Picture 7" descr="j022377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786058"/>
            <a:ext cx="3101975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1" descr="j019929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607175" y="3500438"/>
            <a:ext cx="2536825" cy="3144837"/>
          </a:xfrm>
          <a:noFill/>
        </p:spPr>
      </p:pic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3068638"/>
            <a:ext cx="7848600" cy="252095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CC00"/>
                </a:solidFill>
              </a:rPr>
              <a:t>Хлеб для канапе нарезают </a:t>
            </a:r>
            <a:br>
              <a:rPr lang="ru-RU" sz="4000" b="1" dirty="0" smtClean="0">
                <a:solidFill>
                  <a:srgbClr val="00CC00"/>
                </a:solidFill>
              </a:rPr>
            </a:br>
            <a:r>
              <a:rPr lang="ru-RU" sz="4000" b="1" dirty="0" smtClean="0">
                <a:solidFill>
                  <a:srgbClr val="00CC00"/>
                </a:solidFill>
              </a:rPr>
              <a:t>на квадратики, кружочки, треугольники.</a:t>
            </a:r>
          </a:p>
        </p:txBody>
      </p:sp>
      <p:sp>
        <p:nvSpPr>
          <p:cNvPr id="16388" name="Text Box 14"/>
          <p:cNvSpPr txBox="1">
            <a:spLocks noChangeArrowheads="1"/>
          </p:cNvSpPr>
          <p:nvPr/>
        </p:nvSpPr>
        <p:spPr bwMode="auto">
          <a:xfrm>
            <a:off x="971550" y="476250"/>
            <a:ext cx="734536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FF9933"/>
                </a:solidFill>
              </a:rPr>
              <a:t>Закусочные бутерброды</a:t>
            </a:r>
            <a:r>
              <a:rPr lang="ru-RU">
                <a:solidFill>
                  <a:srgbClr val="FF9933"/>
                </a:solidFill>
              </a:rPr>
              <a:t> </a:t>
            </a:r>
            <a:r>
              <a:rPr lang="ru-RU" sz="5400" b="1">
                <a:solidFill>
                  <a:srgbClr val="FF9933"/>
                </a:solidFill>
                <a:latin typeface="Monotype Corsiva" pitchFamily="66" charset="0"/>
              </a:rPr>
              <a:t>КАНАПЕ</a:t>
            </a:r>
          </a:p>
        </p:txBody>
      </p:sp>
      <p:sp>
        <p:nvSpPr>
          <p:cNvPr id="16389" name="Text Box 15"/>
          <p:cNvSpPr txBox="1">
            <a:spLocks noChangeArrowheads="1"/>
          </p:cNvSpPr>
          <p:nvPr/>
        </p:nvSpPr>
        <p:spPr bwMode="auto">
          <a:xfrm>
            <a:off x="971550" y="2205038"/>
            <a:ext cx="7848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CC00"/>
                </a:solidFill>
                <a:latin typeface="Monotype Corsiva" pitchFamily="66" charset="0"/>
              </a:rPr>
              <a:t>Маленькие бутерброды (3 х 3)</a:t>
            </a:r>
          </a:p>
        </p:txBody>
      </p:sp>
      <p:sp>
        <p:nvSpPr>
          <p:cNvPr id="16390" name="AutoShape 1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1484313"/>
            <a:ext cx="7881937" cy="3024187"/>
          </a:xfrm>
        </p:spPr>
        <p:txBody>
          <a:bodyPr/>
          <a:lstStyle/>
          <a:p>
            <a:r>
              <a:rPr lang="ru-RU" sz="4200" b="1" dirty="0" smtClean="0">
                <a:solidFill>
                  <a:srgbClr val="C6265F"/>
                </a:solidFill>
              </a:rPr>
              <a:t/>
            </a:r>
            <a:br>
              <a:rPr lang="ru-RU" sz="4200" b="1" dirty="0" smtClean="0">
                <a:solidFill>
                  <a:srgbClr val="C6265F"/>
                </a:solidFill>
              </a:rPr>
            </a:br>
            <a:endParaRPr lang="ru-RU" sz="4200" b="1" dirty="0" smtClean="0">
              <a:solidFill>
                <a:srgbClr val="C6265F"/>
              </a:solidFill>
            </a:endParaRPr>
          </a:p>
        </p:txBody>
      </p:sp>
      <p:graphicFrame>
        <p:nvGraphicFramePr>
          <p:cNvPr id="110630" name="Group 38"/>
          <p:cNvGraphicFramePr>
            <a:graphicFrameLocks noGrp="1"/>
          </p:cNvGraphicFramePr>
          <p:nvPr/>
        </p:nvGraphicFramePr>
        <p:xfrm>
          <a:off x="5003800" y="8253413"/>
          <a:ext cx="3384550" cy="4479608"/>
        </p:xfrm>
        <a:graphic>
          <a:graphicData uri="http://schemas.openxmlformats.org/drawingml/2006/table">
            <a:tbl>
              <a:tblPr/>
              <a:tblGrid>
                <a:gridCol w="3384550"/>
              </a:tblGrid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9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6265F"/>
                          </a:solidFill>
                          <a:effectLst/>
                          <a:latin typeface="Arial" charset="0"/>
                          <a:cs typeface="Arial" charset="0"/>
                        </a:rPr>
                        <a:t>МЯСНЫМ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C6265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6265F"/>
                          </a:solidFill>
                          <a:effectLst/>
                          <a:latin typeface="Arial" charset="0"/>
                          <a:cs typeface="Arial" charset="0"/>
                        </a:rPr>
                        <a:t>РЫБНЫМ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7425" name="Picture 30" descr="j0232580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27538" y="3584575"/>
            <a:ext cx="3706812" cy="2640013"/>
          </a:xfrm>
          <a:noFill/>
        </p:spPr>
      </p:pic>
      <p:sp>
        <p:nvSpPr>
          <p:cNvPr id="17426" name="AutoShape 3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43888" y="6237288"/>
            <a:ext cx="504825" cy="4318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7427" name="Rectangle 37"/>
          <p:cNvSpPr>
            <a:spLocks noChangeArrowheads="1"/>
          </p:cNvSpPr>
          <p:nvPr/>
        </p:nvSpPr>
        <p:spPr bwMode="auto">
          <a:xfrm>
            <a:off x="1258888" y="620713"/>
            <a:ext cx="684212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>
                <a:solidFill>
                  <a:srgbClr val="FF9900"/>
                </a:solidFill>
              </a:rPr>
              <a:t>КАНАПЕ ПОДАЮТ</a:t>
            </a:r>
            <a:br>
              <a:rPr lang="ru-RU" sz="4000" dirty="0">
                <a:solidFill>
                  <a:srgbClr val="FF9900"/>
                </a:solidFill>
              </a:rPr>
            </a:br>
            <a:r>
              <a:rPr lang="ru-RU" sz="4000" dirty="0">
                <a:solidFill>
                  <a:srgbClr val="FF9900"/>
                </a:solidFill>
              </a:rPr>
              <a:t>на коктейль - вечере</a:t>
            </a:r>
            <a:br>
              <a:rPr lang="ru-RU" sz="4000" dirty="0">
                <a:solidFill>
                  <a:srgbClr val="FF9900"/>
                </a:solidFill>
              </a:rPr>
            </a:br>
            <a:r>
              <a:rPr lang="ru-RU" sz="4000" dirty="0">
                <a:solidFill>
                  <a:srgbClr val="FF9900"/>
                </a:solidFill>
              </a:rPr>
              <a:t>к столу «а ля фуршет»,</a:t>
            </a:r>
            <a:br>
              <a:rPr lang="ru-RU" sz="4000" dirty="0">
                <a:solidFill>
                  <a:srgbClr val="FF9900"/>
                </a:solidFill>
              </a:rPr>
            </a:br>
            <a:r>
              <a:rPr lang="ru-RU" sz="4000" dirty="0">
                <a:solidFill>
                  <a:srgbClr val="FF9900"/>
                </a:solidFill>
              </a:rPr>
              <a:t>как закуску перед обедом.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j02333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58077">
            <a:off x="5611813" y="3873500"/>
            <a:ext cx="2633662" cy="21701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dirty="0" smtClean="0"/>
              <a:t>Форма бутербродов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r>
              <a:rPr lang="ru-RU" dirty="0" smtClean="0"/>
              <a:t>Круглая</a:t>
            </a:r>
          </a:p>
          <a:p>
            <a:r>
              <a:rPr lang="ru-RU" dirty="0" smtClean="0"/>
              <a:t>Овальная</a:t>
            </a:r>
          </a:p>
          <a:p>
            <a:r>
              <a:rPr lang="ru-RU" dirty="0" smtClean="0"/>
              <a:t>Треугольная</a:t>
            </a:r>
          </a:p>
          <a:p>
            <a:r>
              <a:rPr lang="ru-RU" dirty="0" smtClean="0"/>
              <a:t>Квадратная</a:t>
            </a:r>
          </a:p>
          <a:p>
            <a:r>
              <a:rPr lang="ru-RU" dirty="0" smtClean="0"/>
              <a:t>Ромбическая</a:t>
            </a:r>
          </a:p>
          <a:p>
            <a:endParaRPr lang="ru-RU" dirty="0" smtClean="0"/>
          </a:p>
        </p:txBody>
      </p:sp>
      <p:pic>
        <p:nvPicPr>
          <p:cNvPr id="5" name="Picture 5" descr="Рис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714750" y="2071688"/>
            <a:ext cx="2809875" cy="2209800"/>
          </a:xfr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/>
              <a:t>По виду продуктов бутерброды бывают: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r>
              <a:rPr lang="ru-RU" dirty="0" smtClean="0"/>
              <a:t>Рыбные</a:t>
            </a:r>
          </a:p>
          <a:p>
            <a:r>
              <a:rPr lang="ru-RU" dirty="0" smtClean="0"/>
              <a:t>Мясные</a:t>
            </a:r>
          </a:p>
          <a:p>
            <a:r>
              <a:rPr lang="ru-RU" dirty="0" smtClean="0"/>
              <a:t>Сладкие</a:t>
            </a:r>
          </a:p>
          <a:p>
            <a:r>
              <a:rPr lang="ru-RU" dirty="0" smtClean="0"/>
              <a:t>Гастрономические</a:t>
            </a:r>
          </a:p>
        </p:txBody>
      </p:sp>
      <p:pic>
        <p:nvPicPr>
          <p:cNvPr id="5" name="Picture 6" descr="Риск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00563" y="2154238"/>
            <a:ext cx="3571875" cy="3270250"/>
          </a:xfr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j023379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300788" y="3213100"/>
            <a:ext cx="2413000" cy="3341688"/>
          </a:xfrm>
          <a:noFill/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CC00"/>
                </a:solidFill>
              </a:rPr>
              <a:t>Сладкие бутерброды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484313"/>
            <a:ext cx="8208962" cy="481965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9900"/>
                </a:solidFill>
              </a:rPr>
              <a:t>Подаются к чаю, кофе, молоку, сокам и другим смешанным напиткам. Для приготовления можно использовать хлеб, печенье, кекс и бисквит.</a:t>
            </a:r>
          </a:p>
        </p:txBody>
      </p:sp>
      <p:sp>
        <p:nvSpPr>
          <p:cNvPr id="20485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360362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Вот какие забавные бутерброды можно приготовить</a:t>
            </a:r>
          </a:p>
        </p:txBody>
      </p:sp>
      <p:sp>
        <p:nvSpPr>
          <p:cNvPr id="2150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8" name="Picture 7" descr="Рис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2276475"/>
            <a:ext cx="7704137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Знакомьтесь – это мишка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2" name="Picture 5" descr="Рис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276475"/>
            <a:ext cx="7777163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 это - корова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6" name="Picture 5" descr="Рису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2420938"/>
            <a:ext cx="7632700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Особенности приготовления бутербродов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636838"/>
            <a:ext cx="7693025" cy="3449637"/>
          </a:xfrm>
        </p:spPr>
        <p:txBody>
          <a:bodyPr/>
          <a:lstStyle/>
          <a:p>
            <a:r>
              <a:rPr lang="ru-RU" sz="2400" dirty="0" smtClean="0"/>
              <a:t>Хлеб нарезают тонкими ломтиками ( 1 - 1,5см) </a:t>
            </a:r>
          </a:p>
          <a:p>
            <a:r>
              <a:rPr lang="ru-RU" sz="2400" dirty="0" smtClean="0"/>
              <a:t>Хлеб обильно покрывают продуктами</a:t>
            </a:r>
          </a:p>
          <a:p>
            <a:r>
              <a:rPr lang="ru-RU" sz="2400" dirty="0" smtClean="0"/>
              <a:t>На слегка черствый хлеб намазывают масло(майонез),укладывают продукты</a:t>
            </a:r>
          </a:p>
          <a:p>
            <a:r>
              <a:rPr lang="ru-RU" sz="2400" dirty="0" smtClean="0"/>
              <a:t>Бутерброды украшают(например, зеленью)</a:t>
            </a:r>
          </a:p>
          <a:p>
            <a:r>
              <a:rPr lang="ru-RU" sz="2400" dirty="0" smtClean="0"/>
              <a:t>Подают на блюде</a:t>
            </a:r>
          </a:p>
          <a:p>
            <a:r>
              <a:rPr lang="ru-RU" sz="2400" dirty="0" smtClean="0"/>
              <a:t>Хранят при температуре 4 -8 часов – 3 часа</a:t>
            </a:r>
          </a:p>
          <a:p>
            <a:endParaRPr lang="ru-RU" sz="2400" dirty="0" smtClean="0"/>
          </a:p>
          <a:p>
            <a:pPr lvl="1"/>
            <a:endParaRPr lang="ru-RU" sz="2000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Требования к качеству готовых бутербродов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Горячие бутерброды должны быть определенной температуры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Продукты, входящие в состав бутербродов, должны быть свежими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Хлеб не должен быть слишком толстым или тонким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Хлеб должен быть полностью покрыт продуктами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Пословицы о хлебе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«Хлеб наш батюшка»</a:t>
            </a:r>
          </a:p>
          <a:p>
            <a:r>
              <a:rPr lang="ru-RU" dirty="0" smtClean="0"/>
              <a:t> Хлеб – всему голова»</a:t>
            </a:r>
          </a:p>
          <a:p>
            <a:r>
              <a:rPr lang="ru-RU" dirty="0" smtClean="0"/>
              <a:t> «Хлебушка –калачу дедушка»</a:t>
            </a:r>
          </a:p>
          <a:p>
            <a:r>
              <a:rPr lang="ru-RU" dirty="0" smtClean="0"/>
              <a:t> «У кого хлеб родится, тот всегда веселится» 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Grp="1" noChangeArrowheads="1"/>
          </p:cNvSpPr>
          <p:nvPr>
            <p:ph type="title"/>
          </p:nvPr>
        </p:nvSpPr>
        <p:spPr>
          <a:xfrm>
            <a:off x="755650" y="692150"/>
            <a:ext cx="7924800" cy="865188"/>
          </a:xfrm>
        </p:spPr>
        <p:txBody>
          <a:bodyPr/>
          <a:lstStyle/>
          <a:p>
            <a:pPr algn="ctr"/>
            <a:r>
              <a:rPr lang="ru-RU" dirty="0" smtClean="0"/>
              <a:t>Практическая работа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276475"/>
            <a:ext cx="7921625" cy="4392613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 smtClean="0"/>
              <a:t>Инструкционная карта.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Приготовление бутерброда «Кит».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1.От батона отрезать наискосок верхнюю часть.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2.Сделать посередине в отрезанной части батона надрез.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3. Нанести сливочное масло или майонез.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4.Положить сыр.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4.Уложить пластинку колбасы (ротик).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5.Вырезать хвостик из колбасы, глазки из моркови, сверху закрепить веточку зеленого лука.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6.Подают «Кита» на хлебе, смазанном сливочным маслом.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Бутерброд « Кит»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2" name="Picture 6" descr="Рис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2420938"/>
            <a:ext cx="770572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Grp="1" noChangeArrowheads="1"/>
          </p:cNvSpPr>
          <p:nvPr>
            <p:ph type="title"/>
          </p:nvPr>
        </p:nvSpPr>
        <p:spPr>
          <a:xfrm>
            <a:off x="755650" y="765175"/>
            <a:ext cx="8388350" cy="1143000"/>
          </a:xfrm>
        </p:spPr>
        <p:txBody>
          <a:bodyPr/>
          <a:lstStyle/>
          <a:p>
            <a:pPr algn="ctr"/>
            <a:r>
              <a:rPr lang="ru-RU" sz="3200" dirty="0" smtClean="0"/>
              <a:t>Приготовление бутерброда</a:t>
            </a:r>
            <a:br>
              <a:rPr lang="ru-RU" sz="3200" dirty="0" smtClean="0"/>
            </a:br>
            <a:r>
              <a:rPr lang="ru-RU" sz="3200" dirty="0" smtClean="0"/>
              <a:t> «Солнышко»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1.На круглую отрезанную часть булки нанести сливочное масло или майонез.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2.Сверху уложить продукты: два кружочка огурца, сверху огурцов – два кружочка  отварного яйца (это глаза).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3.Из свежего огурца  отрезать часть и сделать нос.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4.Уложить отварную сосиску (это будет нос).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5.Укроп использовать для волос.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6.Уложить бутерброд на листья салата.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7.Подать на блюде.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Бутерброд « Солнышко»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700" name="Picture 4" descr="DSC025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2349500"/>
            <a:ext cx="7489825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71550" y="1412875"/>
            <a:ext cx="8172450" cy="4718050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3600" b="1" dirty="0"/>
              <a:t>Приготовление канапе.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3600" dirty="0"/>
              <a:t>Нарезать продукты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600" dirty="0"/>
              <a:t>хлеб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600" dirty="0"/>
              <a:t>сыр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600" dirty="0"/>
              <a:t>колбасу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600" dirty="0"/>
              <a:t>огурцы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3600" dirty="0"/>
              <a:t>Соединить шпажками.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3600" dirty="0" smtClean="0"/>
              <a:t>Сверху можно украсить.</a:t>
            </a:r>
            <a:endParaRPr lang="ru-RU" sz="3600" dirty="0"/>
          </a:p>
        </p:txBody>
      </p:sp>
      <p:sp>
        <p:nvSpPr>
          <p:cNvPr id="30723" name="WordArt 4"/>
          <p:cNvSpPr>
            <a:spLocks noChangeArrowheads="1" noChangeShapeType="1" noTextEdit="1"/>
          </p:cNvSpPr>
          <p:nvPr/>
        </p:nvSpPr>
        <p:spPr bwMode="auto">
          <a:xfrm>
            <a:off x="1908175" y="692150"/>
            <a:ext cx="45720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Практическая работа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Закрепление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dirty="0" smtClean="0"/>
              <a:t>1.Какие виды бутербродов вы знаете?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2.Из каких продуктов готовят  бутерброды?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3.Расскажите последовательность приготовления бутербродов?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4.Как хранят бутерброды?  Какие сроки хранения их?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 </a:t>
            </a:r>
            <a:endParaRPr lang="en-US" sz="2400" b="1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dirty="0" smtClean="0"/>
              <a:t>1.</a:t>
            </a:r>
            <a:r>
              <a:rPr lang="ru-RU" dirty="0" smtClean="0"/>
              <a:t>Приготовить на завтрак бутерброды. Получить оценку у родителей. 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2.Выяснить какие бутерброды делают  родители. Узнать рецепт их приготовления.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3.</a:t>
            </a:r>
            <a:r>
              <a:rPr lang="en-US" dirty="0" smtClean="0">
                <a:cs typeface="Arial" charset="0"/>
              </a:rPr>
              <a:t>§</a:t>
            </a:r>
            <a:r>
              <a:rPr lang="ru-RU" dirty="0" smtClean="0">
                <a:cs typeface="Arial" charset="0"/>
              </a:rPr>
              <a:t> 32 Технология - 5класс</a:t>
            </a:r>
            <a:endParaRPr lang="en-US" dirty="0" smtClean="0"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Поработали на славу и конечно всем нам браво! </a:t>
            </a:r>
          </a:p>
          <a:p>
            <a:endParaRPr lang="ru-RU" sz="2800" dirty="0" smtClean="0"/>
          </a:p>
          <a:p>
            <a:r>
              <a:rPr lang="ru-RU" sz="2800" dirty="0" smtClean="0"/>
              <a:t>На мой  взгляд  урок прошел не зря, вы с задачей справились друзья!</a:t>
            </a:r>
          </a:p>
          <a:p>
            <a:endParaRPr lang="en-US" sz="2800" b="1" dirty="0" smtClean="0"/>
          </a:p>
          <a:p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 	 Хлеб содержит:</a:t>
            </a:r>
            <a:br>
              <a:rPr lang="ru-RU" sz="2800" dirty="0" smtClean="0"/>
            </a:br>
            <a:endParaRPr lang="ru-RU" sz="28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 smtClean="0"/>
              <a:t>Белки - 5,5 –9,5%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Углеводы  - 42- 50%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Витамины группы «В» ,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Минеральные соли – 1,4 -2,5%</a:t>
            </a:r>
          </a:p>
          <a:p>
            <a:pPr>
              <a:lnSpc>
                <a:spcPct val="90000"/>
              </a:lnSpc>
            </a:pPr>
            <a:r>
              <a:rPr lang="ru-RU" dirty="0" smtClean="0"/>
              <a:t>Органические кислоты.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Калорийность хлеба колеблется в пределах 180 – 410 ккал на 100</a:t>
            </a:r>
            <a:r>
              <a:rPr lang="ru-RU" sz="1800" dirty="0" smtClean="0"/>
              <a:t>г</a:t>
            </a:r>
            <a:r>
              <a:rPr lang="ru-RU" dirty="0" smtClean="0"/>
              <a:t> продукта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	усвояемость – 90 -94%</a:t>
            </a:r>
          </a:p>
          <a:p>
            <a:endParaRPr lang="ru-RU" dirty="0" smtClean="0"/>
          </a:p>
        </p:txBody>
      </p:sp>
      <p:pic>
        <p:nvPicPr>
          <p:cNvPr id="9220" name="Picture 7" descr="j022377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3" y="2071688"/>
            <a:ext cx="3101975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3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000" dirty="0" smtClean="0"/>
              <a:t>		Хлеб 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dirty="0" smtClean="0"/>
              <a:t>один из самых удивительных продуктов природы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dirty="0" smtClean="0"/>
              <a:t>один из самых древних 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dirty="0" smtClean="0">
                <a:latin typeface="+mj-lt"/>
              </a:rPr>
              <a:t>самых 	надежных видов пищи на земле</a:t>
            </a:r>
            <a:endParaRPr lang="ru-RU" dirty="0">
              <a:latin typeface="+mj-lt"/>
            </a:endParaRPr>
          </a:p>
        </p:txBody>
      </p:sp>
      <p:sp>
        <p:nvSpPr>
          <p:cNvPr id="10244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0245" name="Picture 4" descr="j029524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5500688" y="2357438"/>
            <a:ext cx="224155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8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9900"/>
                </a:solidFill>
              </a:rPr>
              <a:t>В переводе с немецкого</a:t>
            </a:r>
            <a:br>
              <a:rPr lang="ru-RU" sz="2400" b="1" dirty="0" smtClean="0">
                <a:solidFill>
                  <a:srgbClr val="FF9900"/>
                </a:solidFill>
              </a:rPr>
            </a:br>
            <a:r>
              <a:rPr lang="ru-RU" sz="2400" b="1" dirty="0" smtClean="0">
                <a:solidFill>
                  <a:srgbClr val="00CC00"/>
                </a:solidFill>
              </a:rPr>
              <a:t>бутерброд – это хлеб с маслом,</a:t>
            </a:r>
            <a:r>
              <a:rPr lang="ru-RU" sz="2400" b="1" dirty="0" smtClean="0">
                <a:solidFill>
                  <a:srgbClr val="FF9900"/>
                </a:solidFill>
              </a:rPr>
              <a:t> </a:t>
            </a:r>
            <a:br>
              <a:rPr lang="ru-RU" sz="2400" b="1" dirty="0" smtClean="0">
                <a:solidFill>
                  <a:srgbClr val="FF9900"/>
                </a:solidFill>
              </a:rPr>
            </a:br>
            <a:r>
              <a:rPr lang="ru-RU" sz="2400" b="1" dirty="0" smtClean="0">
                <a:solidFill>
                  <a:srgbClr val="FF9900"/>
                </a:solidFill>
              </a:rPr>
              <a:t> в общепринятой обиходной </a:t>
            </a:r>
            <a:br>
              <a:rPr lang="ru-RU" sz="2400" b="1" dirty="0" smtClean="0">
                <a:solidFill>
                  <a:srgbClr val="FF9900"/>
                </a:solidFill>
              </a:rPr>
            </a:br>
            <a:r>
              <a:rPr lang="ru-RU" sz="2400" b="1" dirty="0" smtClean="0">
                <a:solidFill>
                  <a:srgbClr val="FF9900"/>
                </a:solidFill>
              </a:rPr>
              <a:t> терминологии  - ломтик хлеба </a:t>
            </a:r>
            <a:br>
              <a:rPr lang="ru-RU" sz="2400" b="1" dirty="0" smtClean="0">
                <a:solidFill>
                  <a:srgbClr val="FF9900"/>
                </a:solidFill>
              </a:rPr>
            </a:br>
            <a:r>
              <a:rPr lang="ru-RU" sz="2400" b="1" dirty="0" smtClean="0">
                <a:solidFill>
                  <a:srgbClr val="FF9900"/>
                </a:solidFill>
              </a:rPr>
              <a:t>с каким -нибудь  из закусочных </a:t>
            </a:r>
            <a:br>
              <a:rPr lang="ru-RU" sz="2400" b="1" dirty="0" smtClean="0">
                <a:solidFill>
                  <a:srgbClr val="FF9900"/>
                </a:solidFill>
              </a:rPr>
            </a:br>
            <a:r>
              <a:rPr lang="ru-RU" sz="2400" b="1" dirty="0" smtClean="0">
                <a:solidFill>
                  <a:srgbClr val="FF9900"/>
                </a:solidFill>
              </a:rPr>
              <a:t>продуктов.</a:t>
            </a:r>
            <a:endParaRPr lang="ru-RU" dirty="0" smtClean="0"/>
          </a:p>
        </p:txBody>
      </p:sp>
      <p:pic>
        <p:nvPicPr>
          <p:cNvPr id="12" name="Picture 8" descr="j023379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2428875"/>
            <a:ext cx="3771900" cy="3429000"/>
          </a:xfr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									По способу приготовления </a:t>
            </a:r>
            <a:br>
              <a:rPr lang="ru-RU" sz="3600" dirty="0" smtClean="0"/>
            </a:br>
            <a:r>
              <a:rPr lang="ru-RU" sz="3600" dirty="0" smtClean="0"/>
              <a:t>				бутерброды делятся: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/>
          <a:lstStyle/>
          <a:p>
            <a:r>
              <a:rPr lang="ru-RU" dirty="0" smtClean="0"/>
              <a:t>Холодные и горячие</a:t>
            </a:r>
          </a:p>
          <a:p>
            <a:r>
              <a:rPr lang="ru-RU" dirty="0" smtClean="0"/>
              <a:t>Простые и сложные</a:t>
            </a:r>
          </a:p>
          <a:p>
            <a:r>
              <a:rPr lang="ru-RU" dirty="0" smtClean="0"/>
              <a:t>Открытые и закрытые</a:t>
            </a:r>
          </a:p>
          <a:p>
            <a:r>
              <a:rPr lang="ru-RU" dirty="0" smtClean="0"/>
              <a:t>Слоистые</a:t>
            </a:r>
          </a:p>
          <a:p>
            <a:r>
              <a:rPr lang="ru-RU" dirty="0" smtClean="0"/>
              <a:t>Закусочные</a:t>
            </a:r>
          </a:p>
          <a:p>
            <a:endParaRPr lang="ru-RU" dirty="0" smtClean="0"/>
          </a:p>
        </p:txBody>
      </p:sp>
      <p:pic>
        <p:nvPicPr>
          <p:cNvPr id="7" name="Picture 9" descr="j03439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75150" y="2214563"/>
            <a:ext cx="3916363" cy="3286125"/>
          </a:xfr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Открытый бутерброд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6" name="Picture 5" descr="Рис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2349500"/>
            <a:ext cx="7632700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Закрытый бутерброд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40" name="Picture 5" descr="Рису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2349500"/>
            <a:ext cx="7488237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Закусочные бутерброды( канапе)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4" name="Picture 4" descr="DSC021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349500"/>
            <a:ext cx="8208963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 descr="DSC0219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2276475"/>
            <a:ext cx="79216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</TotalTime>
  <Words>953</Words>
  <Application>Microsoft Office PowerPoint</Application>
  <PresentationFormat>Екран (4:3)</PresentationFormat>
  <Paragraphs>274</Paragraphs>
  <Slides>27</Slides>
  <Notes>27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27</vt:i4>
      </vt:variant>
    </vt:vector>
  </HeadingPairs>
  <TitlesOfParts>
    <vt:vector size="28" baseType="lpstr">
      <vt:lpstr>Поток</vt:lpstr>
      <vt:lpstr>Презентація PowerPoint</vt:lpstr>
      <vt:lpstr> Пословицы о хлебе</vt:lpstr>
      <vt:lpstr>   Хлеб содержит: </vt:lpstr>
      <vt:lpstr>Презентація PowerPoint</vt:lpstr>
      <vt:lpstr>Презентація PowerPoint</vt:lpstr>
      <vt:lpstr>           По способу приготовления      бутерброды делятся: </vt:lpstr>
      <vt:lpstr>Открытый бутерброд</vt:lpstr>
      <vt:lpstr>Закрытый бутерброд</vt:lpstr>
      <vt:lpstr>Закусочные бутерброды( канапе)</vt:lpstr>
      <vt:lpstr>Хлеб для канапе нарезают  на квадратики, кружочки, треугольники.</vt:lpstr>
      <vt:lpstr> </vt:lpstr>
      <vt:lpstr>Форма бутербродов</vt:lpstr>
      <vt:lpstr>По виду продуктов бутерброды бывают:</vt:lpstr>
      <vt:lpstr>Сладкие бутерброды</vt:lpstr>
      <vt:lpstr>Вот какие забавные бутерброды можно приготовить</vt:lpstr>
      <vt:lpstr>Знакомьтесь – это мишка</vt:lpstr>
      <vt:lpstr>А это - корова</vt:lpstr>
      <vt:lpstr>Особенности приготовления бутербродов</vt:lpstr>
      <vt:lpstr>Требования к качеству готовых бутербродов</vt:lpstr>
      <vt:lpstr>Практическая работа</vt:lpstr>
      <vt:lpstr>Бутерброд « Кит»</vt:lpstr>
      <vt:lpstr>Приготовление бутерброда  «Солнышко»</vt:lpstr>
      <vt:lpstr>Бутерброд « Солнышко»</vt:lpstr>
      <vt:lpstr>Презентація PowerPoint</vt:lpstr>
      <vt:lpstr>Закрепление</vt:lpstr>
      <vt:lpstr>Домашнее задание</vt:lpstr>
      <vt:lpstr>Презентація PowerPoint</vt:lpstr>
    </vt:vector>
  </TitlesOfParts>
  <Company>SamForum.ws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LEGION</cp:lastModifiedBy>
  <cp:revision>16</cp:revision>
  <dcterms:created xsi:type="dcterms:W3CDTF">2010-02-17T06:41:56Z</dcterms:created>
  <dcterms:modified xsi:type="dcterms:W3CDTF">2015-03-31T07:53:50Z</dcterms:modified>
</cp:coreProperties>
</file>