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3"/>
  </p:notesMasterIdLst>
  <p:sldIdLst>
    <p:sldId id="307" r:id="rId2"/>
    <p:sldId id="30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98" r:id="rId13"/>
    <p:sldId id="297" r:id="rId14"/>
    <p:sldId id="273" r:id="rId15"/>
    <p:sldId id="277" r:id="rId16"/>
    <p:sldId id="282" r:id="rId17"/>
    <p:sldId id="267" r:id="rId18"/>
    <p:sldId id="266" r:id="rId19"/>
    <p:sldId id="293" r:id="rId20"/>
    <p:sldId id="295" r:id="rId21"/>
    <p:sldId id="286" r:id="rId22"/>
    <p:sldId id="279" r:id="rId23"/>
    <p:sldId id="272" r:id="rId24"/>
    <p:sldId id="284" r:id="rId25"/>
    <p:sldId id="287" r:id="rId26"/>
    <p:sldId id="291" r:id="rId27"/>
    <p:sldId id="292" r:id="rId28"/>
    <p:sldId id="300" r:id="rId29"/>
    <p:sldId id="304" r:id="rId30"/>
    <p:sldId id="305" r:id="rId31"/>
    <p:sldId id="306" r:id="rId32"/>
    <p:sldId id="269" r:id="rId33"/>
    <p:sldId id="294" r:id="rId34"/>
    <p:sldId id="271" r:id="rId35"/>
    <p:sldId id="274" r:id="rId36"/>
    <p:sldId id="283" r:id="rId37"/>
    <p:sldId id="288" r:id="rId38"/>
    <p:sldId id="290" r:id="rId39"/>
    <p:sldId id="301" r:id="rId40"/>
    <p:sldId id="302" r:id="rId41"/>
    <p:sldId id="303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FF3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57773" autoAdjust="0"/>
  </p:normalViewPr>
  <p:slideViewPr>
    <p:cSldViewPr>
      <p:cViewPr>
        <p:scale>
          <a:sx n="75" d="100"/>
          <a:sy n="75" d="100"/>
        </p:scale>
        <p:origin x="-2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B31C-F186-4430-8CE9-0B3847C734C6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B5F2E-EDFC-475E-BD50-394CA5BF5EA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3690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slide" Target="../slides/slide13.xml"/><Relationship Id="rId4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7.xml"/><Relationship Id="rId3" Type="http://schemas.openxmlformats.org/officeDocument/2006/relationships/slide" Target="../slides/slide22.xml"/><Relationship Id="rId7" Type="http://schemas.openxmlformats.org/officeDocument/2006/relationships/slide" Target="../slides/slide21.xm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slide" Target="../slides/slide16.xml"/><Relationship Id="rId5" Type="http://schemas.openxmlformats.org/officeDocument/2006/relationships/slide" Target="../slides/slide25.xml"/><Relationship Id="rId4" Type="http://schemas.openxmlformats.org/officeDocument/2006/relationships/slide" Target="../slides/slide18.xml"/><Relationship Id="rId9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 Урок - презентация</a:t>
            </a:r>
          </a:p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chemeClr val="folHlink"/>
                </a:solidFill>
              </a:rPr>
              <a:t>Классификация и общее устройство тракторов.</a:t>
            </a:r>
          </a:p>
          <a:p>
            <a:pPr algn="ctr">
              <a:lnSpc>
                <a:spcPct val="80000"/>
              </a:lnSpc>
            </a:pPr>
            <a:endParaRPr lang="ru-RU" sz="4400" b="1" dirty="0" smtClean="0">
              <a:solidFill>
                <a:schemeClr val="fol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chemeClr val="folHlink"/>
                </a:solidFill>
              </a:rPr>
              <a:t>Проект выполнил учитель технологии</a:t>
            </a:r>
          </a:p>
          <a:p>
            <a:pPr algn="ctr">
              <a:lnSpc>
                <a:spcPct val="80000"/>
              </a:lnSpc>
            </a:pPr>
            <a:r>
              <a:rPr lang="ru-RU" sz="1200" b="1" dirty="0" err="1" smtClean="0">
                <a:solidFill>
                  <a:schemeClr val="folHlink"/>
                </a:solidFill>
              </a:rPr>
              <a:t>Рунгинской</a:t>
            </a:r>
            <a:r>
              <a:rPr lang="ru-RU" sz="1200" b="1" dirty="0" smtClean="0">
                <a:solidFill>
                  <a:schemeClr val="folHlink"/>
                </a:solidFill>
              </a:rPr>
              <a:t> средней общеобразовательной школы</a:t>
            </a:r>
          </a:p>
          <a:p>
            <a:pPr algn="ctr">
              <a:lnSpc>
                <a:spcPct val="80000"/>
              </a:lnSpc>
            </a:pPr>
            <a:r>
              <a:rPr lang="ru-RU" sz="1200" b="1" dirty="0" err="1" smtClean="0">
                <a:solidFill>
                  <a:schemeClr val="folHlink"/>
                </a:solidFill>
              </a:rPr>
              <a:t>Буинского</a:t>
            </a:r>
            <a:r>
              <a:rPr lang="ru-RU" sz="1200" b="1" dirty="0" smtClean="0">
                <a:solidFill>
                  <a:schemeClr val="folHlink"/>
                </a:solidFill>
              </a:rPr>
              <a:t> муниципального района РТ</a:t>
            </a:r>
          </a:p>
          <a:p>
            <a:pPr algn="ctr">
              <a:lnSpc>
                <a:spcPct val="80000"/>
              </a:lnSpc>
            </a:pPr>
            <a:r>
              <a:rPr lang="ru-RU" sz="1200" b="1" dirty="0" smtClean="0">
                <a:solidFill>
                  <a:schemeClr val="folHlink"/>
                </a:solidFill>
              </a:rPr>
              <a:t>Судаков В.П.</a:t>
            </a:r>
          </a:p>
          <a:p>
            <a:pPr algn="ctr">
              <a:lnSpc>
                <a:spcPct val="80000"/>
              </a:lnSpc>
            </a:pPr>
            <a:endParaRPr lang="ru-RU" sz="4400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1921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dirty="0" smtClean="0"/>
              <a:t> Трактор </a:t>
            </a:r>
            <a:r>
              <a:rPr lang="ru-RU" sz="1400" b="0" dirty="0" smtClean="0">
                <a:hlinkClick r:id="rId3" action="ppaction://hlinksldjump"/>
              </a:rPr>
              <a:t>состоит из</a:t>
            </a:r>
            <a:r>
              <a:rPr lang="ru-RU" sz="1400" b="0" dirty="0" smtClean="0"/>
              <a:t>:</a:t>
            </a:r>
          </a:p>
          <a:p>
            <a:r>
              <a:rPr lang="ru-RU" sz="1400" b="1" i="1" dirty="0" smtClean="0">
                <a:effectLst/>
                <a:hlinkClick r:id="rId4" action="ppaction://hlinksldjump"/>
              </a:rPr>
              <a:t>Двигателя</a:t>
            </a:r>
            <a:r>
              <a:rPr lang="ru-RU" sz="1400" b="1" i="1" dirty="0" smtClean="0">
                <a:effectLst/>
              </a:rPr>
              <a:t> </a:t>
            </a:r>
            <a:r>
              <a:rPr lang="ru-RU" sz="1200" dirty="0" smtClean="0">
                <a:effectLst/>
              </a:rPr>
              <a:t>– источника механической энергии.</a:t>
            </a:r>
          </a:p>
          <a:p>
            <a:r>
              <a:rPr lang="ru-RU" sz="1400" b="1" i="1" dirty="0" smtClean="0">
                <a:effectLst/>
              </a:rPr>
              <a:t>Трансмиссии </a:t>
            </a:r>
            <a:r>
              <a:rPr lang="ru-RU" sz="1200" dirty="0" smtClean="0">
                <a:effectLst/>
              </a:rPr>
              <a:t>– совокупность механизмов, передающих вращающий момент от коленчатого вала двигателя к ведущим колесам и изменяющих вращающий момент и частоту вращения ведущих колес по значению и направлению. В трансмиссию входят сцепление, промежуточное соединение, коробка перемены передач и задний мост.</a:t>
            </a:r>
          </a:p>
          <a:p>
            <a:r>
              <a:rPr lang="ru-RU" sz="1400" b="1" i="1" dirty="0" smtClean="0">
                <a:effectLst/>
              </a:rPr>
              <a:t>Ходовой части </a:t>
            </a:r>
            <a:r>
              <a:rPr lang="ru-RU" sz="1200" dirty="0" smtClean="0">
                <a:effectLst/>
              </a:rPr>
              <a:t>– служит для передвижения и создания тягового усилия трактора. Вращательное движение колес (или гусениц) при их сцеплении с поверхностью почвы преобразуется в поступательное движение трактора.</a:t>
            </a:r>
          </a:p>
          <a:p>
            <a:r>
              <a:rPr lang="ru-RU" sz="1400" b="1" i="1" dirty="0" smtClean="0">
                <a:effectLst/>
              </a:rPr>
              <a:t>Механизма управления</a:t>
            </a:r>
            <a:r>
              <a:rPr lang="ru-RU" sz="1200" dirty="0" smtClean="0">
                <a:effectLst/>
              </a:rPr>
              <a:t> – предназначен для изменения направления движения трактора  и его торможения.</a:t>
            </a:r>
            <a:endParaRPr lang="ru-RU" sz="1400" b="1" i="1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Рабочего оборудования </a:t>
            </a:r>
            <a:r>
              <a:rPr lang="ru-RU" sz="1200" dirty="0" smtClean="0">
                <a:effectLst/>
              </a:rPr>
              <a:t>– применяют для использования мощности двигателя при выполнении различных работ.</a:t>
            </a:r>
            <a:endParaRPr lang="ru-RU" sz="1400" b="1" i="1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Вспомогательного оборудования </a:t>
            </a:r>
            <a:r>
              <a:rPr lang="ru-RU" sz="1200" dirty="0" smtClean="0">
                <a:effectLst/>
              </a:rPr>
              <a:t>– служит для создания хороших условий труда.</a:t>
            </a:r>
            <a:endParaRPr lang="ru-RU" sz="1400" b="1" i="1" dirty="0" smtClean="0">
              <a:effectLst/>
            </a:endParaRPr>
          </a:p>
          <a:p>
            <a:r>
              <a:rPr lang="ru-RU" sz="1400" b="1" i="1" dirty="0" smtClean="0">
                <a:effectLst/>
              </a:rPr>
              <a:t>Электрооборудования </a:t>
            </a:r>
            <a:r>
              <a:rPr lang="ru-RU" sz="1200" dirty="0" smtClean="0">
                <a:effectLst/>
              </a:rPr>
              <a:t>– предназначено для пуска, освещения и сигнализации.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0736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effectLst/>
              </a:rPr>
              <a:t>Продольный разрез гусеничного трактора: 1 — двигатель; 2 — кабина; 3 — топливный бак; 4 — рычаги навесного устройства; 5 — вал отбора мощности; 6 — прицепная скоба; 7 — ведущее колесо; 8 — центральная передача; 9 — гусеница; 10 — коробка передач; 11-опорное колесо; 12 – муфта сцепления; 13 – направляющее колесо.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5997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folHlink"/>
                </a:solidFill>
              </a:rPr>
              <a:t>История отечественного тракторостроения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Трактор – это самоходная машина, используемая в качестве энергетического средства для передвижения, приведения в действие сельскохозяйственных и других машин, а также буксирования прицепов.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Первые колёсные тракторы с паровыми двигателями появились в Великобритании и Франции в 1830 и применялись на транспорте и в военном деле; с 1850 паровые тракторы используются в сельском хозяйстве этих стран, а с 1980 – в сельском хозяйстве США.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В 1898 г. механик Ф. Блинов построил первый в мире гусеничный трактор. В качестве двигателя на раме длиной 5 метров стоял котел с двумя паровыми машинами. От каждой из них через шестеренные передачи передавалось вращение к ведущим колесам, находящим в зацеплении с гусеницами.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В 1897 г. немецкий ученый Р. Дизель создал экономичный двигатель внутреннего сгорания, который позднее стал называться дизелем – по имени его изобретателя. В1910 г. ученик Ф. </a:t>
            </a:r>
            <a:r>
              <a:rPr lang="ru-RU" sz="1200" dirty="0" err="1" smtClean="0">
                <a:solidFill>
                  <a:schemeClr val="folHlink"/>
                </a:solidFill>
              </a:rPr>
              <a:t>Блинова</a:t>
            </a:r>
            <a:r>
              <a:rPr lang="ru-RU" sz="1200" dirty="0" smtClean="0">
                <a:solidFill>
                  <a:schemeClr val="folHlink"/>
                </a:solidFill>
              </a:rPr>
              <a:t> изобретатель Я. Мамин создал первый отечественный колесный трактор с дизелем и назвал его «Русский трактор».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В двадцатых годах на петроградском заводе «Красный </a:t>
            </a:r>
            <a:r>
              <a:rPr lang="ru-RU" sz="1200" dirty="0" err="1" smtClean="0">
                <a:solidFill>
                  <a:schemeClr val="folHlink"/>
                </a:solidFill>
              </a:rPr>
              <a:t>путиловец</a:t>
            </a:r>
            <a:r>
              <a:rPr lang="ru-RU" sz="1200" dirty="0" smtClean="0">
                <a:solidFill>
                  <a:schemeClr val="folHlink"/>
                </a:solidFill>
              </a:rPr>
              <a:t>» было выпущено около 50 тыс. тракторов </a:t>
            </a:r>
            <a:r>
              <a:rPr lang="ru-RU" sz="1200" dirty="0" smtClean="0">
                <a:solidFill>
                  <a:schemeClr val="folHlink"/>
                </a:solidFill>
                <a:hlinkClick r:id="rId3" action="ppaction://hlinksldjump"/>
              </a:rPr>
              <a:t>«</a:t>
            </a:r>
            <a:r>
              <a:rPr lang="ru-RU" sz="1200" dirty="0" err="1" smtClean="0">
                <a:solidFill>
                  <a:schemeClr val="folHlink"/>
                </a:solidFill>
                <a:hlinkClick r:id="rId3" action="ppaction://hlinksldjump"/>
              </a:rPr>
              <a:t>Фордзон</a:t>
            </a:r>
            <a:r>
              <a:rPr lang="ru-RU" sz="1200" dirty="0" smtClean="0">
                <a:solidFill>
                  <a:schemeClr val="folHlink"/>
                </a:solidFill>
                <a:hlinkClick r:id="rId3" action="ppaction://hlinksldjump"/>
              </a:rPr>
              <a:t> - </a:t>
            </a:r>
            <a:r>
              <a:rPr lang="ru-RU" sz="1200" dirty="0" err="1" smtClean="0">
                <a:solidFill>
                  <a:schemeClr val="folHlink"/>
                </a:solidFill>
                <a:hlinkClick r:id="rId3" action="ppaction://hlinksldjump"/>
              </a:rPr>
              <a:t>Путиловец</a:t>
            </a:r>
            <a:r>
              <a:rPr lang="ru-RU" sz="1200" dirty="0" smtClean="0">
                <a:solidFill>
                  <a:schemeClr val="folHlink"/>
                </a:solidFill>
                <a:hlinkClick r:id="rId3" action="ppaction://hlinksldjump"/>
              </a:rPr>
              <a:t>» </a:t>
            </a:r>
            <a:r>
              <a:rPr lang="ru-RU" sz="1200" dirty="0" smtClean="0">
                <a:solidFill>
                  <a:schemeClr val="folHlink"/>
                </a:solidFill>
              </a:rPr>
              <a:t>по американской лицензии.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С начала тридцатых годов вступили в строй Сталинградский, </a:t>
            </a:r>
            <a:r>
              <a:rPr lang="ru-RU" sz="1200" dirty="0" smtClean="0">
                <a:solidFill>
                  <a:schemeClr val="folHlink"/>
                </a:solidFill>
                <a:hlinkClick r:id="rId4" action="ppaction://hlinksldjump"/>
              </a:rPr>
              <a:t>Харьковский</a:t>
            </a:r>
            <a:r>
              <a:rPr lang="ru-RU" sz="1200" dirty="0" smtClean="0">
                <a:solidFill>
                  <a:schemeClr val="folHlink"/>
                </a:solidFill>
              </a:rPr>
              <a:t> и Челябинский тракторные заводы. За десять предвоенных лет нашей промышленностью было выпущено около 700 тыс. тракторов. Они были оснащены карбюраторными двигателями. В послевоенный период на тракторы стали устанавливать более экономичные дизели.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В </a:t>
            </a:r>
            <a:r>
              <a:rPr lang="ru-RU" sz="1200" dirty="0" smtClean="0">
                <a:solidFill>
                  <a:schemeClr val="folHlink"/>
                </a:solidFill>
                <a:hlinkClick r:id="rId5" action="ppaction://hlinksldjump"/>
              </a:rPr>
              <a:t>шестидесятые </a:t>
            </a:r>
            <a:r>
              <a:rPr lang="ru-RU" sz="1200" dirty="0" smtClean="0">
                <a:solidFill>
                  <a:schemeClr val="folHlink"/>
                </a:solidFill>
              </a:rPr>
              <a:t>и семидесятые годы стали выпускать тракторы с повышенными рабочими скоростями. Появились тракторы с мощными двигателями, </a:t>
            </a:r>
            <a:r>
              <a:rPr lang="ru-RU" sz="1200" dirty="0" err="1" smtClean="0">
                <a:solidFill>
                  <a:schemeClr val="folHlink"/>
                </a:solidFill>
              </a:rPr>
              <a:t>турбонаддувом</a:t>
            </a:r>
            <a:r>
              <a:rPr lang="ru-RU" sz="1200" dirty="0" smtClean="0">
                <a:solidFill>
                  <a:schemeClr val="folHlink"/>
                </a:solidFill>
              </a:rPr>
              <a:t>, гидроприводами для облегчения управления и привода рабочих органов машин, комфортабельными кабинами.</a:t>
            </a:r>
          </a:p>
          <a:p>
            <a:r>
              <a:rPr lang="ru-RU" sz="1200" dirty="0" smtClean="0">
                <a:solidFill>
                  <a:schemeClr val="folHlink"/>
                </a:solidFill>
              </a:rPr>
              <a:t>Современные тракторы оснащены дизелями, независимой подвеской и резинометаллическими гусеницами, широкопрофильными шинами, реверсивными двухскоростными валами отбора мощности.</a:t>
            </a:r>
          </a:p>
          <a:p>
            <a:endParaRPr lang="ru-RU" sz="1200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7016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dirty="0" smtClean="0"/>
              <a:t>Тракторы классифицируют:</a:t>
            </a:r>
          </a:p>
          <a:p>
            <a:r>
              <a:rPr lang="ru-RU" sz="1200" b="1" dirty="0" smtClean="0"/>
              <a:t>По назначению: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3" action="ppaction://hlinksldjump"/>
              </a:rPr>
              <a:t>промышленные</a:t>
            </a:r>
            <a:r>
              <a:rPr lang="ru-RU" sz="1200" b="1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4" action="ppaction://hlinksldjump"/>
              </a:rPr>
              <a:t>сельскохозяйственные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По конструкции ходовой части: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5" action="ppaction://hlinksldjump"/>
              </a:rPr>
              <a:t>гусеничные</a:t>
            </a:r>
            <a:r>
              <a:rPr lang="ru-RU" sz="1200" b="1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полугусеничные;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6" action="ppaction://hlinksldjump"/>
              </a:rPr>
              <a:t>колесные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По типу остова: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7" action="ppaction://hlinksldjump"/>
              </a:rPr>
              <a:t>рамные</a:t>
            </a:r>
            <a:r>
              <a:rPr lang="ru-RU" sz="1200" b="1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err="1" smtClean="0">
                <a:hlinkClick r:id="rId8" action="ppaction://hlinksldjump"/>
              </a:rPr>
              <a:t>полурамные</a:t>
            </a:r>
            <a:r>
              <a:rPr lang="ru-RU" sz="1200" b="1" dirty="0" smtClean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1200" b="1" dirty="0" smtClean="0"/>
              <a:t>     - </a:t>
            </a:r>
            <a:r>
              <a:rPr lang="ru-RU" sz="1200" b="1" dirty="0" smtClean="0">
                <a:hlinkClick r:id="rId9" action="ppaction://hlinksldjump"/>
              </a:rPr>
              <a:t>безрамные</a:t>
            </a:r>
            <a:r>
              <a:rPr lang="ru-RU" sz="1200" b="1" dirty="0" smtClean="0"/>
              <a:t>.</a:t>
            </a:r>
          </a:p>
          <a:p>
            <a:r>
              <a:rPr lang="ru-RU" sz="1200" b="1" dirty="0" smtClean="0"/>
              <a:t>По номинальному тяговому усилию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3358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0" dirty="0" smtClean="0"/>
              <a:t>Сельскохозяйственные тракторы по назначению делятся:</a:t>
            </a:r>
          </a:p>
          <a:p>
            <a:r>
              <a:rPr lang="ru-RU" sz="1400" i="1" dirty="0" smtClean="0"/>
              <a:t>Общего назначения –</a:t>
            </a:r>
            <a:r>
              <a:rPr lang="ru-RU" sz="1200" i="1" dirty="0" smtClean="0"/>
              <a:t> применяют для выполнения основных сельскохозяйственных работ при возделывании сельскохозяйственных культур (вспашка, </a:t>
            </a:r>
            <a:r>
              <a:rPr lang="ru-RU" sz="1200" i="1" dirty="0" err="1" smtClean="0"/>
              <a:t>дискование</a:t>
            </a:r>
            <a:r>
              <a:rPr lang="ru-RU" sz="1200" i="1" dirty="0" smtClean="0"/>
              <a:t>, сплошная культивация, боронование, посев и уборка). Эти тракторы отличаются малым дорожным просветом и повышенной мощностью двигателя.</a:t>
            </a:r>
          </a:p>
          <a:p>
            <a:pPr>
              <a:buFont typeface="Wingdings" pitchFamily="2" charset="2"/>
              <a:buNone/>
            </a:pPr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endParaRPr lang="ru-RU" sz="1400" i="1" dirty="0" smtClean="0"/>
          </a:p>
          <a:p>
            <a:r>
              <a:rPr lang="ru-RU" sz="1400" i="1" dirty="0" smtClean="0">
                <a:hlinkClick r:id="rId3" action="ppaction://hlinksldjump"/>
              </a:rPr>
              <a:t>Универсально-пропашные</a:t>
            </a:r>
            <a:r>
              <a:rPr lang="ru-RU" sz="1400" i="1" dirty="0" smtClean="0"/>
              <a:t> – </a:t>
            </a:r>
            <a:r>
              <a:rPr lang="ru-RU" sz="1200" i="1" dirty="0" smtClean="0"/>
              <a:t>используют при уходе за пропашными культурами и выполнении других сельскохозяйственных работ. Эти тракторы имеют большой дорожный просвет и ширину колеи, регулируемую по ширине междурядий.</a:t>
            </a:r>
          </a:p>
          <a:p>
            <a:r>
              <a:rPr lang="ru-RU" sz="1400" i="1" dirty="0" smtClean="0">
                <a:hlinkClick r:id="rId4" action="ppaction://hlinksldjump"/>
              </a:rPr>
              <a:t>Специальные</a:t>
            </a:r>
            <a:r>
              <a:rPr lang="ru-RU" sz="1400" i="1" dirty="0" smtClean="0"/>
              <a:t> – </a:t>
            </a:r>
            <a:r>
              <a:rPr lang="ru-RU" sz="1200" i="1" dirty="0" smtClean="0"/>
              <a:t>это модификации какого-либо трактора общего назначения или универсально-пропашного, предназначенные для выполнения определенного вида работ (на винограднике, хлопчатнике) или разных работ, но в строго определенных условиях (на болотистых почвах, в горном земледелии).</a:t>
            </a:r>
            <a:endParaRPr lang="ru-RU" sz="1400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9371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dirty="0" smtClean="0"/>
              <a:t>По конструкции ходовой части делятся:</a:t>
            </a:r>
          </a:p>
          <a:p>
            <a:r>
              <a:rPr lang="ru-RU" sz="1400" i="1" dirty="0" smtClean="0"/>
              <a:t>Гусеничные – </a:t>
            </a:r>
            <a:r>
              <a:rPr lang="ru-RU" sz="1200" i="1" dirty="0" smtClean="0"/>
              <a:t>имея большую опорную поверхность незначительно уплотняют почву. При высокой проходимости он способен развивать значительное тяговое усилие.</a:t>
            </a:r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pPr>
              <a:buFont typeface="Wingdings" pitchFamily="2" charset="2"/>
              <a:buNone/>
            </a:pPr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pPr>
              <a:buFont typeface="Wingdings" pitchFamily="2" charset="2"/>
              <a:buNone/>
            </a:pPr>
            <a:endParaRPr lang="ru-RU" sz="1200" i="1" dirty="0" smtClean="0"/>
          </a:p>
          <a:p>
            <a:r>
              <a:rPr lang="ru-RU" sz="1400" i="1" dirty="0" smtClean="0"/>
              <a:t>Колесные – </a:t>
            </a:r>
            <a:r>
              <a:rPr lang="ru-RU" sz="1200" i="1" dirty="0" smtClean="0"/>
              <a:t>более универсальные по сравнению с гусеничными, их можно использовать как на полевых работах, так и на транспортных работах.</a:t>
            </a:r>
            <a:endParaRPr lang="ru-RU" sz="14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200" i="1" dirty="0" smtClean="0"/>
          </a:p>
          <a:p>
            <a:endParaRPr lang="ru-RU" sz="1400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875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effectLst/>
              </a:rPr>
              <a:t> По номинальному тяговому усилию делятся:</a:t>
            </a:r>
          </a:p>
          <a:p>
            <a:r>
              <a:rPr lang="ru-RU" sz="1400" i="1" dirty="0" smtClean="0">
                <a:effectLst/>
                <a:hlinkClick r:id="rId3" action="ppaction://hlinksldjump"/>
              </a:rPr>
              <a:t>Мини-тракторы тягового класса 0,2 </a:t>
            </a:r>
            <a:r>
              <a:rPr lang="ru-RU" sz="1400" dirty="0" smtClean="0">
                <a:effectLst/>
              </a:rPr>
              <a:t>(Т-012, МТЗ-082) </a:t>
            </a:r>
            <a:r>
              <a:rPr lang="ru-RU" sz="1200" dirty="0" smtClean="0">
                <a:effectLst/>
              </a:rPr>
              <a:t>предназначены для работы на </a:t>
            </a:r>
            <a:r>
              <a:rPr lang="ru-RU" sz="1200" dirty="0" err="1" smtClean="0">
                <a:effectLst/>
              </a:rPr>
              <a:t>мелкоконтурных</a:t>
            </a:r>
            <a:r>
              <a:rPr lang="ru-RU" sz="1200" dirty="0" smtClean="0">
                <a:effectLst/>
              </a:rPr>
              <a:t>, селекционных полях и в фермерских хозяйствах. Их можно </a:t>
            </a:r>
            <a:r>
              <a:rPr lang="ru-RU" sz="1200" dirty="0" err="1" smtClean="0">
                <a:effectLst/>
              </a:rPr>
              <a:t>агрегатировать</a:t>
            </a:r>
            <a:r>
              <a:rPr lang="ru-RU" sz="1200" dirty="0" smtClean="0">
                <a:effectLst/>
              </a:rPr>
              <a:t> с плугом, косилкой. Культиватором, прицепной тележкой и другими орудиями и машинами, изготовленными специально для них.</a:t>
            </a:r>
          </a:p>
          <a:p>
            <a:r>
              <a:rPr lang="ru-RU" sz="1400" i="1" dirty="0" smtClean="0">
                <a:effectLst/>
              </a:rPr>
              <a:t>Тракторы и самоходные шасси тягового класса 0,6 </a:t>
            </a:r>
            <a:r>
              <a:rPr lang="ru-RU" sz="1400" dirty="0" smtClean="0">
                <a:effectLst/>
              </a:rPr>
              <a:t>(Т-25А, ХТЗ-2511, Т-16Г) </a:t>
            </a:r>
            <a:r>
              <a:rPr lang="ru-RU" sz="1200" dirty="0" smtClean="0">
                <a:effectLst/>
              </a:rPr>
              <a:t>служат для выполнения междурядной и предпосевной обработок, посева, посадки овощных культур и садов, ухода за посевами, уборки сена, транспортных работ и могут приводить в действие </a:t>
            </a:r>
            <a:r>
              <a:rPr lang="ru-RU" sz="1200" dirty="0" err="1" smtClean="0">
                <a:effectLst/>
              </a:rPr>
              <a:t>станционарные</a:t>
            </a:r>
            <a:r>
              <a:rPr lang="ru-RU" sz="1200" dirty="0" smtClean="0">
                <a:effectLst/>
              </a:rPr>
              <a:t> машины.</a:t>
            </a:r>
            <a:r>
              <a:rPr lang="ru-RU" sz="1400" dirty="0" smtClean="0">
                <a:effectLst/>
              </a:rPr>
              <a:t> </a:t>
            </a:r>
          </a:p>
          <a:p>
            <a:r>
              <a:rPr lang="ru-RU" sz="1400" i="1" dirty="0" smtClean="0">
                <a:effectLst/>
                <a:hlinkClick r:id="rId4" action="ppaction://hlinksldjump"/>
              </a:rPr>
              <a:t>Тракторы тягового класса 0,9 </a:t>
            </a:r>
            <a:r>
              <a:rPr lang="ru-RU" sz="1400" dirty="0" smtClean="0">
                <a:effectLst/>
              </a:rPr>
              <a:t>(ЛТЗ-55, ВТЗ-45АТ, Т-28Х4М) </a:t>
            </a:r>
            <a:r>
              <a:rPr lang="ru-RU" sz="1200" dirty="0" smtClean="0">
                <a:effectLst/>
              </a:rPr>
              <a:t>благодаря широкому диапазону передач, реверсивному ходу на всех передачах и регулируемой колее колес применяют на многих сельскохозяйственных работах (предпосевная обработка, посев, борьба с вредителями, междурядная обработка и уборка пропашных, технических и овощных культур, вспашка легких почв на малой площади и уборка сена), а также на транспортных работах и для привода </a:t>
            </a:r>
            <a:r>
              <a:rPr lang="ru-RU" sz="1200" dirty="0" err="1" smtClean="0">
                <a:effectLst/>
              </a:rPr>
              <a:t>станционарных</a:t>
            </a:r>
            <a:r>
              <a:rPr lang="ru-RU" sz="1200" dirty="0" smtClean="0">
                <a:effectLst/>
              </a:rPr>
              <a:t> машин.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458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effectLst/>
              </a:rPr>
              <a:t> По номинальному тяговому усилию делятся:</a:t>
            </a:r>
          </a:p>
          <a:p>
            <a:r>
              <a:rPr lang="ru-RU" sz="1400" i="1" dirty="0" smtClean="0">
                <a:effectLst/>
              </a:rPr>
              <a:t>Тракторы тягового класса 1,4 </a:t>
            </a:r>
            <a:r>
              <a:rPr lang="ru-RU" sz="1400" dirty="0" smtClean="0">
                <a:effectLst/>
              </a:rPr>
              <a:t>(МТЗ-80, ЮМЗ-6АКМ, ЛТЗ-60АБ) </a:t>
            </a:r>
            <a:r>
              <a:rPr lang="ru-RU" sz="1200" dirty="0" smtClean="0">
                <a:effectLst/>
              </a:rPr>
              <a:t>используют при возделывании и уборке технических и овощных культур. В агрегате с навесными, полунавесными и прицепными сельскохозяйственными машинами и орудиями они служат для вспашки, культивации, боронования, посева, посадки, междурядной обработки и заготовки кормов, разбрасывания удобрений, перевозки, привода </a:t>
            </a:r>
            <a:r>
              <a:rPr lang="ru-RU" sz="1200" dirty="0" err="1" smtClean="0">
                <a:effectLst/>
              </a:rPr>
              <a:t>станционарных</a:t>
            </a:r>
            <a:r>
              <a:rPr lang="ru-RU" sz="1200" dirty="0" smtClean="0">
                <a:effectLst/>
              </a:rPr>
              <a:t> машин.</a:t>
            </a:r>
          </a:p>
          <a:p>
            <a:endParaRPr lang="ru-RU" sz="1200" dirty="0" smtClean="0">
              <a:effectLst/>
            </a:endParaRPr>
          </a:p>
          <a:p>
            <a:r>
              <a:rPr lang="ru-RU" sz="1400" i="1" dirty="0" smtClean="0">
                <a:effectLst/>
                <a:hlinkClick r:id="rId3" action="ppaction://hlinksldjump"/>
              </a:rPr>
              <a:t>Тракторы тягового класса 2 </a:t>
            </a:r>
            <a:r>
              <a:rPr lang="ru-RU" sz="1400" dirty="0" smtClean="0">
                <a:effectLst/>
              </a:rPr>
              <a:t>(Т-70СМ, МТЗ-1221, ЛТЗ-155) </a:t>
            </a:r>
            <a:r>
              <a:rPr lang="ru-RU" sz="1200" dirty="0" smtClean="0">
                <a:effectLst/>
              </a:rPr>
              <a:t>используют при возделывании и уборке технических и овощных культур. В агрегате с навесными, полунавесными и прицепными сельскохозяйственными машинами и орудиями они служат для вспашки, культивации, боронования, посева, посадки, междурядной обработки и заготовки кормов, разбрасывания удобрений, перевозки, привода </a:t>
            </a:r>
            <a:r>
              <a:rPr lang="ru-RU" sz="1200" dirty="0" err="1" smtClean="0">
                <a:effectLst/>
              </a:rPr>
              <a:t>станционарных</a:t>
            </a:r>
            <a:r>
              <a:rPr lang="ru-RU" sz="1200" dirty="0" smtClean="0">
                <a:effectLst/>
              </a:rPr>
              <a:t> машин, лесохозяйственных работах. У тракторов возможно увеличить или уменьшить агротехнический просвет.</a:t>
            </a:r>
          </a:p>
          <a:p>
            <a:endParaRPr lang="ru-RU" sz="1400" i="1" dirty="0" smtClean="0">
              <a:effectLst/>
            </a:endParaRPr>
          </a:p>
          <a:p>
            <a:r>
              <a:rPr lang="ru-RU" sz="1400" i="1" dirty="0" smtClean="0">
                <a:effectLst/>
                <a:hlinkClick r:id="rId4" action="ppaction://hlinksldjump"/>
              </a:rPr>
              <a:t>Тракторы тягового класса 3 </a:t>
            </a:r>
            <a:r>
              <a:rPr lang="ru-RU" sz="1400" dirty="0" smtClean="0">
                <a:effectLst/>
              </a:rPr>
              <a:t>(ДТ-75М, ВТ-100, Т-150К) </a:t>
            </a:r>
            <a:r>
              <a:rPr lang="ru-RU" sz="1200" dirty="0" smtClean="0">
                <a:effectLst/>
              </a:rPr>
              <a:t>предназначены для основной обработки почвы, посева и уборки урожая, а также для транспортных работ.</a:t>
            </a:r>
          </a:p>
          <a:p>
            <a:endParaRPr lang="ru-RU" sz="1200" dirty="0" smtClean="0">
              <a:effectLst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7036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effectLst/>
              </a:rPr>
              <a:t> По номинальному тяговому усилию делятся:</a:t>
            </a:r>
          </a:p>
          <a:p>
            <a:r>
              <a:rPr lang="ru-RU" sz="1400" i="1" dirty="0" smtClean="0">
                <a:effectLst/>
              </a:rPr>
              <a:t>Тракторы тягового класса 4 </a:t>
            </a:r>
            <a:r>
              <a:rPr lang="ru-RU" sz="1400" dirty="0" smtClean="0">
                <a:effectLst/>
              </a:rPr>
              <a:t>( Т-4А) </a:t>
            </a:r>
            <a:r>
              <a:rPr lang="ru-RU" sz="1200" dirty="0" smtClean="0">
                <a:effectLst/>
              </a:rPr>
              <a:t>служат для выполнения энергоемких работ. Их применяют на полях большой площади.</a:t>
            </a:r>
            <a:endParaRPr lang="ru-RU" sz="1400" i="1" dirty="0" smtClean="0">
              <a:effectLst/>
            </a:endParaRPr>
          </a:p>
          <a:p>
            <a:r>
              <a:rPr lang="ru-RU" sz="1400" i="1" dirty="0" smtClean="0">
                <a:effectLst/>
              </a:rPr>
              <a:t>Тракторы тягового класса 5 </a:t>
            </a:r>
            <a:r>
              <a:rPr lang="ru-RU" sz="1400" dirty="0" smtClean="0">
                <a:effectLst/>
              </a:rPr>
              <a:t>(К-701, К-700А, К-744) </a:t>
            </a:r>
            <a:r>
              <a:rPr lang="ru-RU" sz="1200" dirty="0" smtClean="0">
                <a:effectLst/>
              </a:rPr>
              <a:t>используют для вспашки, культивации, лущения стерни, посева, снегозадержания на большой площади и транспортирования.</a:t>
            </a:r>
            <a:endParaRPr lang="ru-RU" sz="1400" i="1" dirty="0" smtClean="0">
              <a:effectLst/>
            </a:endParaRPr>
          </a:p>
          <a:p>
            <a:r>
              <a:rPr lang="ru-RU" sz="1400" i="1" dirty="0" smtClean="0">
                <a:effectLst/>
              </a:rPr>
              <a:t>Тракторы тягового класса 6 </a:t>
            </a:r>
            <a:r>
              <a:rPr lang="ru-RU" sz="1400" dirty="0" smtClean="0">
                <a:effectLst/>
              </a:rPr>
              <a:t>(Т-170М) </a:t>
            </a:r>
            <a:r>
              <a:rPr lang="ru-RU" sz="1200" dirty="0" smtClean="0">
                <a:effectLst/>
              </a:rPr>
              <a:t> применяют на полях большой площади при выполнении энергоемких сельскохозяйственных и мелиоративных работ.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0569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0" dirty="0" smtClean="0"/>
              <a:t> Трактор состоит из:</a:t>
            </a:r>
          </a:p>
          <a:p>
            <a:r>
              <a:rPr lang="ru-RU" sz="1400" b="1" i="1" dirty="0" smtClean="0">
                <a:effectLst/>
              </a:rPr>
              <a:t>Деталей </a:t>
            </a:r>
            <a:r>
              <a:rPr lang="ru-RU" sz="1200" dirty="0" smtClean="0">
                <a:effectLst/>
              </a:rPr>
              <a:t>– это изделия, изготовленные из однородного материала без применения сборочных операций.</a:t>
            </a:r>
          </a:p>
          <a:p>
            <a:r>
              <a:rPr lang="ru-RU" sz="1400" b="1" i="1" dirty="0" smtClean="0">
                <a:effectLst/>
              </a:rPr>
              <a:t>Сборочных единиц</a:t>
            </a:r>
            <a:r>
              <a:rPr lang="ru-RU" sz="1200" dirty="0" smtClean="0">
                <a:effectLst/>
              </a:rPr>
              <a:t> – изделия, детали которых соединены с помощью сборочных единиц.</a:t>
            </a:r>
          </a:p>
          <a:p>
            <a:r>
              <a:rPr lang="ru-RU" sz="1400" b="1" i="1" dirty="0" smtClean="0">
                <a:effectLst/>
              </a:rPr>
              <a:t>Агрегатов </a:t>
            </a:r>
            <a:r>
              <a:rPr lang="ru-RU" sz="1200" dirty="0" smtClean="0">
                <a:effectLst/>
              </a:rPr>
              <a:t>– укрупненные взаимозаменяемые сборочные единицы, выполняющие определенные функции.</a:t>
            </a:r>
          </a:p>
          <a:p>
            <a:r>
              <a:rPr lang="ru-RU" sz="1400" b="1" i="1" dirty="0" smtClean="0">
                <a:effectLst/>
              </a:rPr>
              <a:t>Приборов </a:t>
            </a:r>
            <a:r>
              <a:rPr lang="ru-RU" sz="1200" dirty="0" smtClean="0">
                <a:effectLst/>
              </a:rPr>
              <a:t>– устройств для контроля, измерения или регулирования.</a:t>
            </a:r>
          </a:p>
          <a:p>
            <a:r>
              <a:rPr lang="ru-RU" sz="1400" b="1" i="1" dirty="0" smtClean="0">
                <a:effectLst/>
              </a:rPr>
              <a:t>Систем </a:t>
            </a:r>
            <a:r>
              <a:rPr lang="ru-RU" sz="1200" dirty="0" smtClean="0">
                <a:effectLst/>
              </a:rPr>
              <a:t>– единство составных частей, выполняющих совместно определенную работу.</a:t>
            </a:r>
          </a:p>
          <a:p>
            <a:r>
              <a:rPr lang="ru-RU" sz="1400" b="1" i="1" dirty="0" smtClean="0">
                <a:effectLst/>
              </a:rPr>
              <a:t>Механизмов </a:t>
            </a:r>
            <a:r>
              <a:rPr lang="ru-RU" sz="1200" dirty="0" smtClean="0">
                <a:effectLst/>
              </a:rPr>
              <a:t>– совокупность деталей, совершающих определенное механическое движение.</a:t>
            </a:r>
          </a:p>
          <a:p>
            <a:r>
              <a:rPr lang="ru-RU" sz="1400" b="1" i="1" dirty="0" smtClean="0">
                <a:effectLst/>
              </a:rPr>
              <a:t>Составных частей </a:t>
            </a:r>
            <a:r>
              <a:rPr lang="ru-RU" sz="1200" dirty="0" smtClean="0">
                <a:effectLst/>
              </a:rPr>
              <a:t>– часть машины, выполняющая определенные функции.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B5F2E-EDFC-475E-BD50-394CA5BF5EA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365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0240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0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0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40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40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40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0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1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1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241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77676E-E76B-4BFF-A294-124EF4C64A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0D7F6-F96E-4B05-8E06-A49F415BC07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96BD5-6C36-45A6-B156-6391FE55C51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91AB0-AABA-4603-A128-F33648739D3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85FF8-FFFD-4B42-AF16-6DFBEF165D3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45214-571B-4B32-AEC7-7CF16A3A46F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A3521-B370-410A-882D-B56F6DB2F8E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C9403-150E-45D0-B7E4-7B22B6F9784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A04C2-0935-4ECD-8592-0C7A6299795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32653-7F2E-4FF3-96F8-D8D1044FFA8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D9861-518C-4A7B-B52D-3B9BB678CFD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137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138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138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138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138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3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13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60A31F-124A-4AF7-96BD-94501C28082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0139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9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22.xml"/><Relationship Id="rId7" Type="http://schemas.openxmlformats.org/officeDocument/2006/relationships/slide" Target="slide2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25.xml"/><Relationship Id="rId4" Type="http://schemas.openxmlformats.org/officeDocument/2006/relationships/slide" Target="slide18.xml"/><Relationship Id="rId9" Type="http://schemas.openxmlformats.org/officeDocument/2006/relationships/slide" Target="slide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slide" Target="slide2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550" y="765175"/>
            <a:ext cx="7561263" cy="1150938"/>
          </a:xfrm>
        </p:spPr>
        <p:txBody>
          <a:bodyPr/>
          <a:lstStyle/>
          <a:p>
            <a:pPr algn="ctr"/>
            <a:r>
              <a:rPr lang="ru-RU" sz="4800" dirty="0"/>
              <a:t> Урок - презентация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060575"/>
            <a:ext cx="7542213" cy="41052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5400" b="1" dirty="0">
                <a:solidFill>
                  <a:schemeClr val="folHlink"/>
                </a:solidFill>
              </a:rPr>
              <a:t>Классификация и общее устройство тракторов.</a:t>
            </a:r>
          </a:p>
          <a:p>
            <a:pPr algn="ctr">
              <a:lnSpc>
                <a:spcPct val="80000"/>
              </a:lnSpc>
            </a:pPr>
            <a:endParaRPr lang="ru-RU" sz="5400" b="1" dirty="0">
              <a:solidFill>
                <a:schemeClr val="folHlink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folHlink"/>
                </a:solidFill>
              </a:rPr>
              <a:t>Проект выполнил учитель технологии</a:t>
            </a:r>
          </a:p>
          <a:p>
            <a:pPr algn="ctr">
              <a:lnSpc>
                <a:spcPct val="80000"/>
              </a:lnSpc>
            </a:pPr>
            <a:r>
              <a:rPr lang="ru-RU" sz="1600" b="1" dirty="0" err="1">
                <a:solidFill>
                  <a:schemeClr val="folHlink"/>
                </a:solidFill>
              </a:rPr>
              <a:t>Рунгинской</a:t>
            </a:r>
            <a:r>
              <a:rPr lang="ru-RU" sz="1600" b="1" dirty="0">
                <a:solidFill>
                  <a:schemeClr val="folHlink"/>
                </a:solidFill>
              </a:rPr>
              <a:t> средней общеобразовательной школы</a:t>
            </a:r>
          </a:p>
          <a:p>
            <a:pPr algn="ctr">
              <a:lnSpc>
                <a:spcPct val="80000"/>
              </a:lnSpc>
            </a:pPr>
            <a:r>
              <a:rPr lang="ru-RU" sz="1600" b="1" dirty="0" err="1">
                <a:solidFill>
                  <a:schemeClr val="folHlink"/>
                </a:solidFill>
              </a:rPr>
              <a:t>Буинского</a:t>
            </a:r>
            <a:r>
              <a:rPr lang="ru-RU" sz="1600" b="1" dirty="0">
                <a:solidFill>
                  <a:schemeClr val="folHlink"/>
                </a:solidFill>
              </a:rPr>
              <a:t> муниципального района РТ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folHlink"/>
                </a:solidFill>
              </a:rPr>
              <a:t>Судаков В.П.</a:t>
            </a:r>
          </a:p>
          <a:p>
            <a:pPr algn="ctr">
              <a:lnSpc>
                <a:spcPct val="80000"/>
              </a:lnSpc>
            </a:pPr>
            <a:endParaRPr lang="ru-RU" sz="5400" b="1" dirty="0">
              <a:solidFill>
                <a:schemeClr val="folHlink"/>
              </a:solidFill>
            </a:endParaRPr>
          </a:p>
        </p:txBody>
      </p:sp>
      <p:sp>
        <p:nvSpPr>
          <p:cNvPr id="15975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468312" cy="5381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60350"/>
            <a:ext cx="8529637" cy="431800"/>
          </a:xfrm>
        </p:spPr>
        <p:txBody>
          <a:bodyPr/>
          <a:lstStyle/>
          <a:p>
            <a:r>
              <a:rPr lang="ru-RU" sz="1800" b="0" dirty="0"/>
              <a:t>    Трактор </a:t>
            </a:r>
            <a:r>
              <a:rPr lang="ru-RU" sz="1800" b="0" dirty="0">
                <a:hlinkClick r:id="rId3" action="ppaction://hlinksldjump"/>
              </a:rPr>
              <a:t>состоит из</a:t>
            </a:r>
            <a:r>
              <a:rPr lang="ru-RU" sz="1800" b="0" dirty="0"/>
              <a:t>: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981075"/>
            <a:ext cx="8497887" cy="5543550"/>
          </a:xfrm>
        </p:spPr>
        <p:txBody>
          <a:bodyPr/>
          <a:lstStyle/>
          <a:p>
            <a:r>
              <a:rPr lang="ru-RU" sz="1800" b="1" i="1" dirty="0">
                <a:effectLst/>
                <a:hlinkClick r:id="rId4" action="ppaction://hlinksldjump"/>
              </a:rPr>
              <a:t>Двигателя</a:t>
            </a:r>
            <a:r>
              <a:rPr lang="ru-RU" sz="1800" b="1" i="1" dirty="0">
                <a:effectLst/>
              </a:rPr>
              <a:t> </a:t>
            </a:r>
            <a:r>
              <a:rPr lang="ru-RU" sz="1600" dirty="0">
                <a:effectLst/>
              </a:rPr>
              <a:t>– источника механической энергии.</a:t>
            </a:r>
          </a:p>
          <a:p>
            <a:r>
              <a:rPr lang="ru-RU" sz="1800" b="1" i="1" dirty="0">
                <a:effectLst/>
              </a:rPr>
              <a:t>Трансмиссии </a:t>
            </a:r>
            <a:r>
              <a:rPr lang="ru-RU" sz="1600" dirty="0">
                <a:effectLst/>
              </a:rPr>
              <a:t>– совокупность механизмов, передающих вращающий момент от коленчатого вала двигателя к ведущим колесам и изменяющих вращающий момент и частоту вращения ведущих колес по значению и направлению. В трансмиссию входят сцепление, промежуточное соединение, коробка перемены передач и задний мост.</a:t>
            </a:r>
          </a:p>
          <a:p>
            <a:r>
              <a:rPr lang="ru-RU" sz="1800" b="1" i="1" dirty="0">
                <a:effectLst/>
              </a:rPr>
              <a:t>Ходовой части </a:t>
            </a:r>
            <a:r>
              <a:rPr lang="ru-RU" sz="1600" dirty="0">
                <a:effectLst/>
              </a:rPr>
              <a:t>– служит для передвижения и создания тягового усилия трактора. Вращательное движение колес (или гусениц) при их сцеплении с поверхностью почвы преобразуется в поступательное движение трактора.</a:t>
            </a:r>
          </a:p>
          <a:p>
            <a:r>
              <a:rPr lang="ru-RU" sz="1800" b="1" i="1" dirty="0">
                <a:effectLst/>
              </a:rPr>
              <a:t>Механизма управления</a:t>
            </a:r>
            <a:r>
              <a:rPr lang="ru-RU" sz="1600" dirty="0">
                <a:effectLst/>
              </a:rPr>
              <a:t> – предназначен для изменения направления движения трактора  и его торможения.</a:t>
            </a:r>
            <a:endParaRPr lang="ru-RU" sz="1800" b="1" i="1" dirty="0">
              <a:effectLst/>
            </a:endParaRPr>
          </a:p>
          <a:p>
            <a:r>
              <a:rPr lang="ru-RU" sz="1800" b="1" i="1" dirty="0">
                <a:effectLst/>
              </a:rPr>
              <a:t>Рабочего оборудования </a:t>
            </a:r>
            <a:r>
              <a:rPr lang="ru-RU" sz="1600" dirty="0">
                <a:effectLst/>
              </a:rPr>
              <a:t>– применяют для использования мощности двигателя при выполнении различных работ.</a:t>
            </a:r>
            <a:endParaRPr lang="ru-RU" sz="1800" b="1" i="1" dirty="0">
              <a:effectLst/>
            </a:endParaRPr>
          </a:p>
          <a:p>
            <a:r>
              <a:rPr lang="ru-RU" sz="1800" b="1" i="1" dirty="0">
                <a:effectLst/>
              </a:rPr>
              <a:t>Вспомогательного оборудования </a:t>
            </a:r>
            <a:r>
              <a:rPr lang="ru-RU" sz="1600" dirty="0">
                <a:effectLst/>
              </a:rPr>
              <a:t>– служит для создания хороших условий труда.</a:t>
            </a:r>
            <a:endParaRPr lang="ru-RU" sz="1800" b="1" i="1" dirty="0">
              <a:effectLst/>
            </a:endParaRPr>
          </a:p>
          <a:p>
            <a:r>
              <a:rPr lang="ru-RU" sz="1800" b="1" i="1" dirty="0">
                <a:effectLst/>
              </a:rPr>
              <a:t>Электрооборудования </a:t>
            </a:r>
            <a:r>
              <a:rPr lang="ru-RU" sz="1600" dirty="0">
                <a:effectLst/>
              </a:rPr>
              <a:t>– предназначено для пуска, освещения и сигнализации.</a:t>
            </a:r>
            <a:endParaRPr lang="ru-RU" sz="1800" b="1" i="1" dirty="0">
              <a:effectLst/>
            </a:endParaRPr>
          </a:p>
        </p:txBody>
      </p:sp>
      <p:sp>
        <p:nvSpPr>
          <p:cNvPr id="1085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468312" cy="538162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112649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611187" cy="5397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2" name="Picture 4" descr="mainlogo_r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08050"/>
            <a:ext cx="7129463" cy="4608513"/>
          </a:xfrm>
          <a:prstGeom prst="rect">
            <a:avLst/>
          </a:prstGeom>
          <a:noFill/>
        </p:spPr>
      </p:pic>
      <p:sp>
        <p:nvSpPr>
          <p:cNvPr id="15053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812088" y="5516563"/>
            <a:ext cx="863600" cy="7921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8" name="Picture 10" descr="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8058150" cy="5715000"/>
          </a:xfrm>
          <a:prstGeom prst="rect">
            <a:avLst/>
          </a:prstGeom>
          <a:noFill/>
        </p:spPr>
      </p:pic>
      <p:sp>
        <p:nvSpPr>
          <p:cNvPr id="145422" name="AutoShape 1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5516563"/>
            <a:ext cx="647700" cy="7921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1172820314_big_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49275"/>
            <a:ext cx="7777163" cy="5614988"/>
          </a:xfrm>
          <a:prstGeom prst="rect">
            <a:avLst/>
          </a:prstGeom>
          <a:noFill/>
        </p:spPr>
      </p:pic>
      <p:sp>
        <p:nvSpPr>
          <p:cNvPr id="11981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956550" y="5661025"/>
            <a:ext cx="611188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traktor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7993062" cy="5905500"/>
          </a:xfrm>
          <a:prstGeom prst="rect">
            <a:avLst/>
          </a:prstGeom>
          <a:noFill/>
        </p:spPr>
      </p:pic>
      <p:sp>
        <p:nvSpPr>
          <p:cNvPr id="12390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01013" y="5876925"/>
            <a:ext cx="538162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showimag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8064500" cy="5761038"/>
          </a:xfrm>
          <a:prstGeom prst="rect">
            <a:avLst/>
          </a:prstGeom>
          <a:noFill/>
        </p:spPr>
      </p:pic>
      <p:sp>
        <p:nvSpPr>
          <p:cNvPr id="12902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5805488"/>
            <a:ext cx="539750" cy="47783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19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571500"/>
            <a:ext cx="7626350" cy="5715000"/>
          </a:xfrm>
          <a:prstGeom prst="rect">
            <a:avLst/>
          </a:prstGeom>
          <a:noFill/>
        </p:spPr>
      </p:pic>
      <p:sp>
        <p:nvSpPr>
          <p:cNvPr id="11162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740650" y="5805488"/>
            <a:ext cx="647700" cy="4953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04_11_07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71500"/>
            <a:ext cx="8424863" cy="5989638"/>
          </a:xfrm>
          <a:prstGeom prst="rect">
            <a:avLst/>
          </a:prstGeom>
          <a:noFill/>
        </p:spPr>
      </p:pic>
      <p:sp>
        <p:nvSpPr>
          <p:cNvPr id="110597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504825" cy="5048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6" name="Picture 4" descr="25350719011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836613"/>
            <a:ext cx="6553200" cy="5040312"/>
          </a:xfrm>
          <a:prstGeom prst="rect">
            <a:avLst/>
          </a:prstGeom>
          <a:noFill/>
        </p:spPr>
      </p:pic>
      <p:sp>
        <p:nvSpPr>
          <p:cNvPr id="141317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235825" y="5300663"/>
            <a:ext cx="539750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765175"/>
            <a:ext cx="8312150" cy="792163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folHlink"/>
                </a:solidFill>
              </a:rPr>
              <a:t>История отечественного тракторостроения</a:t>
            </a:r>
          </a:p>
        </p:txBody>
      </p:sp>
      <p:sp>
        <p:nvSpPr>
          <p:cNvPr id="161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412875"/>
            <a:ext cx="8280400" cy="5184775"/>
          </a:xfrm>
        </p:spPr>
        <p:txBody>
          <a:bodyPr/>
          <a:lstStyle/>
          <a:p>
            <a:r>
              <a:rPr lang="ru-RU" sz="1200" dirty="0">
                <a:solidFill>
                  <a:schemeClr val="folHlink"/>
                </a:solidFill>
              </a:rPr>
              <a:t>Трактор – это самоходная машина, используемая в качестве энергетического средства для передвижения, приведения в действие сельскохозяйственных и других машин, а также буксирования прицепов.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Первые колёсные тракторы с паровыми двигателями появились в Великобритании и Франции в 1830 и применялись на транспорте и в военном деле; с 1850 паровые тракторы используются в сельском хозяйстве этих стран, а с 1980 – в сельском хозяйстве США.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В 1898 г. механик Ф. Блинов построил первый в мире гусеничный трактор. В качестве двигателя на раме длиной 5 метров стоял котел с двумя паровыми машинами. От каждой из них через шестеренные передачи передавалось вращение к ведущим колесам, находящим в зацеплении с гусеницами.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В 1897 г. немецкий ученый Р. Дизель создал экономичный двигатель внутреннего сгорания, который позднее стал называться дизелем – по имени его изобретателя. В1910 г. ученик Ф. </a:t>
            </a:r>
            <a:r>
              <a:rPr lang="ru-RU" sz="1200" dirty="0" err="1">
                <a:solidFill>
                  <a:schemeClr val="folHlink"/>
                </a:solidFill>
              </a:rPr>
              <a:t>Блинова</a:t>
            </a:r>
            <a:r>
              <a:rPr lang="ru-RU" sz="1200" dirty="0">
                <a:solidFill>
                  <a:schemeClr val="folHlink"/>
                </a:solidFill>
              </a:rPr>
              <a:t> изобретатель Я. Мамин создал первый отечественный колесный трактор с дизелем и назвал его «Русский трактор».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В двадцатых годах на петроградском заводе «Красный </a:t>
            </a:r>
            <a:r>
              <a:rPr lang="ru-RU" sz="1200" dirty="0" err="1">
                <a:solidFill>
                  <a:schemeClr val="folHlink"/>
                </a:solidFill>
              </a:rPr>
              <a:t>путиловец</a:t>
            </a:r>
            <a:r>
              <a:rPr lang="ru-RU" sz="1200" dirty="0">
                <a:solidFill>
                  <a:schemeClr val="folHlink"/>
                </a:solidFill>
              </a:rPr>
              <a:t>» было выпущено около 50 тыс. тракторов </a:t>
            </a:r>
            <a:r>
              <a:rPr lang="ru-RU" sz="1200" dirty="0">
                <a:solidFill>
                  <a:schemeClr val="folHlink"/>
                </a:solidFill>
                <a:hlinkClick r:id="rId3" action="ppaction://hlinksldjump"/>
              </a:rPr>
              <a:t>«</a:t>
            </a:r>
            <a:r>
              <a:rPr lang="ru-RU" sz="1200" dirty="0" err="1">
                <a:solidFill>
                  <a:schemeClr val="folHlink"/>
                </a:solidFill>
                <a:hlinkClick r:id="rId3" action="ppaction://hlinksldjump"/>
              </a:rPr>
              <a:t>Фордзон</a:t>
            </a:r>
            <a:r>
              <a:rPr lang="ru-RU" sz="1200" dirty="0">
                <a:solidFill>
                  <a:schemeClr val="folHlink"/>
                </a:solidFill>
                <a:hlinkClick r:id="rId3" action="ppaction://hlinksldjump"/>
              </a:rPr>
              <a:t> - </a:t>
            </a:r>
            <a:r>
              <a:rPr lang="ru-RU" sz="1200" dirty="0" err="1">
                <a:solidFill>
                  <a:schemeClr val="folHlink"/>
                </a:solidFill>
                <a:hlinkClick r:id="rId3" action="ppaction://hlinksldjump"/>
              </a:rPr>
              <a:t>Путиловец</a:t>
            </a:r>
            <a:r>
              <a:rPr lang="ru-RU" sz="1200" dirty="0">
                <a:solidFill>
                  <a:schemeClr val="folHlink"/>
                </a:solidFill>
                <a:hlinkClick r:id="rId3" action="ppaction://hlinksldjump"/>
              </a:rPr>
              <a:t>» </a:t>
            </a:r>
            <a:r>
              <a:rPr lang="ru-RU" sz="1200" dirty="0">
                <a:solidFill>
                  <a:schemeClr val="folHlink"/>
                </a:solidFill>
              </a:rPr>
              <a:t>по американской лицензии.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С начала тридцатых годов вступили в строй Сталинградский, </a:t>
            </a:r>
            <a:r>
              <a:rPr lang="ru-RU" sz="1200" dirty="0">
                <a:solidFill>
                  <a:schemeClr val="folHlink"/>
                </a:solidFill>
                <a:hlinkClick r:id="rId4" action="ppaction://hlinksldjump"/>
              </a:rPr>
              <a:t>Харьковский</a:t>
            </a:r>
            <a:r>
              <a:rPr lang="ru-RU" sz="1200" dirty="0">
                <a:solidFill>
                  <a:schemeClr val="folHlink"/>
                </a:solidFill>
              </a:rPr>
              <a:t> и Челябинский тракторные заводы. За десять предвоенных лет нашей промышленностью было выпущено около 700 тыс. тракторов. Они были оснащены карбюраторными двигателями. В послевоенный период на тракторы стали устанавливать более экономичные дизели.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В </a:t>
            </a:r>
            <a:r>
              <a:rPr lang="ru-RU" sz="1200" dirty="0">
                <a:solidFill>
                  <a:schemeClr val="folHlink"/>
                </a:solidFill>
                <a:hlinkClick r:id="rId5" action="ppaction://hlinksldjump"/>
              </a:rPr>
              <a:t>шестидесятые </a:t>
            </a:r>
            <a:r>
              <a:rPr lang="ru-RU" sz="1200" dirty="0">
                <a:solidFill>
                  <a:schemeClr val="folHlink"/>
                </a:solidFill>
              </a:rPr>
              <a:t>и семидесятые годы стали выпускать тракторы с повышенными рабочими скоростями. Появились тракторы с мощными двигателями, </a:t>
            </a:r>
            <a:r>
              <a:rPr lang="ru-RU" sz="1200" dirty="0" err="1">
                <a:solidFill>
                  <a:schemeClr val="folHlink"/>
                </a:solidFill>
              </a:rPr>
              <a:t>турбонаддувом</a:t>
            </a:r>
            <a:r>
              <a:rPr lang="ru-RU" sz="1200" dirty="0">
                <a:solidFill>
                  <a:schemeClr val="folHlink"/>
                </a:solidFill>
              </a:rPr>
              <a:t>, гидроприводами для облегчения управления и привода рабочих органов машин, комфортабельными кабинами.</a:t>
            </a:r>
          </a:p>
          <a:p>
            <a:r>
              <a:rPr lang="ru-RU" sz="1200" dirty="0">
                <a:solidFill>
                  <a:schemeClr val="folHlink"/>
                </a:solidFill>
              </a:rPr>
              <a:t>Современные тракторы оснащены дизелями, независимой подвеской и резинометаллическими гусеницами, широкопрофильными шинами, реверсивными двухскоростными валами отбора мощности.</a:t>
            </a:r>
          </a:p>
          <a:p>
            <a:endParaRPr lang="ru-RU" sz="1200" dirty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16179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611188" cy="5381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4" name="Picture 4" descr="мт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908050"/>
            <a:ext cx="6481762" cy="5184775"/>
          </a:xfrm>
          <a:prstGeom prst="rect">
            <a:avLst/>
          </a:prstGeom>
          <a:noFill/>
        </p:spPr>
      </p:pic>
      <p:sp>
        <p:nvSpPr>
          <p:cNvPr id="143365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019925" y="5589588"/>
            <a:ext cx="755650" cy="61118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 descr="549b2d89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6250"/>
            <a:ext cx="7127875" cy="5437188"/>
          </a:xfrm>
          <a:prstGeom prst="rect">
            <a:avLst/>
          </a:prstGeom>
          <a:noFill/>
        </p:spPr>
      </p:pic>
      <p:sp>
        <p:nvSpPr>
          <p:cNvPr id="13414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01013" y="5516563"/>
            <a:ext cx="1042987" cy="10080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qo53vhqsk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96300" cy="6119813"/>
          </a:xfrm>
          <a:prstGeom prst="rect">
            <a:avLst/>
          </a:prstGeom>
          <a:noFill/>
        </p:spPr>
      </p:pic>
      <p:sp>
        <p:nvSpPr>
          <p:cNvPr id="125957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885113" y="5516563"/>
            <a:ext cx="790575" cy="720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168400"/>
          </a:xfrm>
        </p:spPr>
        <p:txBody>
          <a:bodyPr/>
          <a:lstStyle/>
          <a:p>
            <a:r>
              <a:rPr lang="ru-RU" sz="1400" b="0" dirty="0">
                <a:effectLst/>
              </a:rPr>
              <a:t>Продольный разрез гусеничного трактора: 1 — двигатель; 2 — кабина; 3 — топливный бак; 4 — рычаги навесного устройства; 5 — вал отбора мощности; 6 — прицепная скоба; 7 — ведущее колесо; 8 — центральная передача; 9 — гусеница; 10 — коробка передач; 11-опорное колесо; 12 – муфта сцепления; 13 – направляющее колесо.</a:t>
            </a:r>
            <a:endParaRPr lang="ru-RU" dirty="0"/>
          </a:p>
        </p:txBody>
      </p:sp>
      <p:pic>
        <p:nvPicPr>
          <p:cNvPr id="117765" name="Picture 5" descr="2469007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33588"/>
            <a:ext cx="8713788" cy="4564062"/>
          </a:xfrm>
          <a:prstGeom prst="rect">
            <a:avLst/>
          </a:prstGeom>
          <a:noFill/>
        </p:spPr>
      </p:pic>
      <p:sp>
        <p:nvSpPr>
          <p:cNvPr id="117766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539750" cy="5397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0" name="Picture 4" descr="D243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908050"/>
            <a:ext cx="5832475" cy="4897438"/>
          </a:xfrm>
          <a:prstGeom prst="rect">
            <a:avLst/>
          </a:prstGeom>
          <a:noFill/>
        </p:spPr>
      </p:pic>
      <p:sp>
        <p:nvSpPr>
          <p:cNvPr id="13210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524750" y="5661025"/>
            <a:ext cx="57626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болот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484313"/>
            <a:ext cx="4105275" cy="3097212"/>
          </a:xfrm>
          <a:prstGeom prst="rect">
            <a:avLst/>
          </a:prstGeom>
          <a:noFill/>
        </p:spPr>
      </p:pic>
      <p:sp>
        <p:nvSpPr>
          <p:cNvPr id="13517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827087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8" name="Picture 4" descr="хлоп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412875"/>
            <a:ext cx="4608512" cy="3671888"/>
          </a:xfrm>
          <a:prstGeom prst="rect">
            <a:avLst/>
          </a:prstGeom>
          <a:noFill/>
        </p:spPr>
      </p:pic>
      <p:sp>
        <p:nvSpPr>
          <p:cNvPr id="13926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451725" y="5300663"/>
            <a:ext cx="792163" cy="720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 descr="свек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700213"/>
            <a:ext cx="4032250" cy="3241675"/>
          </a:xfrm>
          <a:prstGeom prst="rect">
            <a:avLst/>
          </a:prstGeom>
          <a:noFill/>
        </p:spPr>
      </p:pic>
      <p:sp>
        <p:nvSpPr>
          <p:cNvPr id="140293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588125" y="4868863"/>
            <a:ext cx="720725" cy="7207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0" name="Picture 4" descr="XTZ-16131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557338"/>
            <a:ext cx="4464050" cy="3743325"/>
          </a:xfrm>
          <a:prstGeom prst="rect">
            <a:avLst/>
          </a:prstGeom>
          <a:noFill/>
        </p:spPr>
      </p:pic>
      <p:sp>
        <p:nvSpPr>
          <p:cNvPr id="152581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6877050" y="5229225"/>
            <a:ext cx="574675" cy="5762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4" descr="661997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74688"/>
            <a:ext cx="7416800" cy="5562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0" dirty="0"/>
              <a:t>Тракторы классифицируют:</a:t>
            </a:r>
          </a:p>
        </p:txBody>
      </p:sp>
      <p:sp>
        <p:nvSpPr>
          <p:cNvPr id="13317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r>
              <a:rPr lang="ru-RU" sz="2000" b="1" dirty="0"/>
              <a:t>По назначению: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3" action="ppaction://hlinksldjump"/>
              </a:rPr>
              <a:t>промышленные</a:t>
            </a:r>
            <a:r>
              <a:rPr lang="ru-RU" sz="2000" b="1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4" action="ppaction://hlinksldjump"/>
              </a:rPr>
              <a:t>сельскохозяйственные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По конструкции ходовой части: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5" action="ppaction://hlinksldjump"/>
              </a:rPr>
              <a:t>гусеничные</a:t>
            </a:r>
            <a:r>
              <a:rPr lang="ru-RU" sz="2000" b="1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полугусеничные;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6" action="ppaction://hlinksldjump"/>
              </a:rPr>
              <a:t>колесные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По типу остова: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7" action="ppaction://hlinksldjump"/>
              </a:rPr>
              <a:t>рамные</a:t>
            </a:r>
            <a:r>
              <a:rPr lang="ru-RU" sz="2000" b="1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 err="1">
                <a:hlinkClick r:id="rId8" action="ppaction://hlinksldjump"/>
              </a:rPr>
              <a:t>полурамные</a:t>
            </a:r>
            <a:r>
              <a:rPr lang="ru-RU" sz="2000" b="1" dirty="0"/>
              <a:t>;</a:t>
            </a:r>
          </a:p>
          <a:p>
            <a:pPr>
              <a:buFont typeface="Wingdings" pitchFamily="2" charset="2"/>
              <a:buNone/>
            </a:pPr>
            <a:r>
              <a:rPr lang="ru-RU" sz="2000" b="1" dirty="0"/>
              <a:t>     - </a:t>
            </a:r>
            <a:r>
              <a:rPr lang="ru-RU" sz="2000" b="1" dirty="0">
                <a:hlinkClick r:id="rId9" action="ppaction://hlinksldjump"/>
              </a:rPr>
              <a:t>безрамные</a:t>
            </a:r>
            <a:r>
              <a:rPr lang="ru-RU" sz="2000" b="1" dirty="0"/>
              <a:t>.</a:t>
            </a:r>
          </a:p>
          <a:p>
            <a:r>
              <a:rPr lang="ru-RU" sz="2000" b="1" dirty="0"/>
              <a:t>По номинальному тяговому усилию</a:t>
            </a:r>
          </a:p>
        </p:txBody>
      </p:sp>
      <p:sp>
        <p:nvSpPr>
          <p:cNvPr id="1331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684212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0" name="Picture 4" descr="T-150-05-09_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454150"/>
            <a:ext cx="4824412" cy="41354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6" name="Picture 6" descr="ka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322388"/>
            <a:ext cx="6264275" cy="4699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1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0975"/>
            <a:ext cx="8208963" cy="62722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 descr="к7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847725"/>
            <a:ext cx="7913687" cy="56769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 descr="8020main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44500"/>
            <a:ext cx="7813675" cy="56753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6" name="Picture 4" descr="john_de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24863" cy="61198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6" name="Picture 4" descr="clip_image002_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65175"/>
            <a:ext cx="7632700" cy="547211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4" descr="лесов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628775"/>
            <a:ext cx="4319587" cy="30241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4" name="Picture 4" descr="МП-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908050"/>
            <a:ext cx="6769100" cy="44656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4" name="Picture 4" descr="181-07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484313"/>
            <a:ext cx="4537075" cy="40322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360363"/>
          </a:xfrm>
        </p:spPr>
        <p:txBody>
          <a:bodyPr/>
          <a:lstStyle/>
          <a:p>
            <a:r>
              <a:rPr lang="ru-RU" sz="1800" b="0" dirty="0"/>
              <a:t>Сельскохозяйственные тракторы по назначению делятся: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20713"/>
            <a:ext cx="8229600" cy="5976937"/>
          </a:xfrm>
        </p:spPr>
        <p:txBody>
          <a:bodyPr/>
          <a:lstStyle/>
          <a:p>
            <a:r>
              <a:rPr lang="ru-RU" sz="1600" i="1" dirty="0"/>
              <a:t>Общего назначения –</a:t>
            </a:r>
            <a:r>
              <a:rPr lang="ru-RU" sz="1400" i="1" dirty="0"/>
              <a:t> применяют для выполнения основных сельскохозяйственных работ при возделывании сельскохозяйственных культур (вспашка, </a:t>
            </a:r>
            <a:r>
              <a:rPr lang="ru-RU" sz="1400" i="1" dirty="0" err="1"/>
              <a:t>дискование</a:t>
            </a:r>
            <a:r>
              <a:rPr lang="ru-RU" sz="1400" i="1" dirty="0"/>
              <a:t>, сплошная культивация, боронование, посев и уборка). Эти тракторы отличаются малым дорожным просветом и повышенной мощностью двигателя.</a:t>
            </a:r>
          </a:p>
          <a:p>
            <a:pPr>
              <a:buFont typeface="Wingdings" pitchFamily="2" charset="2"/>
              <a:buNone/>
            </a:pPr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r>
              <a:rPr lang="ru-RU" sz="1600" i="1" dirty="0">
                <a:hlinkClick r:id="rId3" action="ppaction://hlinksldjump"/>
              </a:rPr>
              <a:t>Универсально-пропашные</a:t>
            </a:r>
            <a:r>
              <a:rPr lang="ru-RU" sz="1600" i="1" dirty="0"/>
              <a:t> – </a:t>
            </a:r>
            <a:r>
              <a:rPr lang="ru-RU" sz="1400" i="1" dirty="0"/>
              <a:t>используют при уходе за пропашными культурами и выполнении других сельскохозяйственных работ. Эти тракторы имеют большой дорожный просвет и ширину колеи, регулируемую по ширине междурядий.</a:t>
            </a:r>
          </a:p>
          <a:p>
            <a:r>
              <a:rPr lang="ru-RU" sz="1600" i="1" dirty="0">
                <a:hlinkClick r:id="rId4" action="ppaction://hlinksldjump"/>
              </a:rPr>
              <a:t>Специальные</a:t>
            </a:r>
            <a:r>
              <a:rPr lang="ru-RU" sz="1600" i="1" dirty="0"/>
              <a:t> – </a:t>
            </a:r>
            <a:r>
              <a:rPr lang="ru-RU" sz="1400" i="1" dirty="0"/>
              <a:t>это модификации какого-либо трактора общего назначения или универсально-пропашного, предназначенные для выполнения определенного вида работ (на винограднике, хлопчатнике) или разных работ, но в строго определенных условиях (на болотистых почвах, в горном земледелии).</a:t>
            </a:r>
            <a:endParaRPr lang="ru-RU" sz="1600" i="1" dirty="0"/>
          </a:p>
        </p:txBody>
      </p:sp>
      <p:pic>
        <p:nvPicPr>
          <p:cNvPr id="17412" name="Picture 4" descr="XTZ-T-150K-09(small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0" y="2286000"/>
            <a:ext cx="2667000" cy="2286000"/>
          </a:xfrm>
          <a:prstGeom prst="rect">
            <a:avLst/>
          </a:prstGeom>
          <a:noFill/>
        </p:spPr>
      </p:pic>
      <p:pic>
        <p:nvPicPr>
          <p:cNvPr id="17413" name="Picture 5" descr="XTZ-T-150K-09(small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0" y="2286000"/>
            <a:ext cx="2667000" cy="2286000"/>
          </a:xfrm>
          <a:prstGeom prst="rect">
            <a:avLst/>
          </a:prstGeom>
          <a:noFill/>
        </p:spPr>
      </p:pic>
      <p:pic>
        <p:nvPicPr>
          <p:cNvPr id="17415" name="Picture 7" descr="XTZ-T-150K-09(small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1628775"/>
            <a:ext cx="3421062" cy="2943225"/>
          </a:xfrm>
          <a:prstGeom prst="rect">
            <a:avLst/>
          </a:prstGeom>
          <a:noFill/>
        </p:spPr>
      </p:pic>
      <p:sp>
        <p:nvSpPr>
          <p:cNvPr id="17417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68312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 descr="17221_(smal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1484313"/>
            <a:ext cx="4679950" cy="38163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2" name="Picture 4" descr="659512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106488"/>
            <a:ext cx="6696075" cy="50228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/>
          <a:lstStyle/>
          <a:p>
            <a:r>
              <a:rPr lang="ru-RU" sz="1800" b="0" dirty="0"/>
              <a:t>По конструкции ходовой части делятся: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20713"/>
            <a:ext cx="8229600" cy="6048375"/>
          </a:xfrm>
        </p:spPr>
        <p:txBody>
          <a:bodyPr/>
          <a:lstStyle/>
          <a:p>
            <a:r>
              <a:rPr lang="ru-RU" sz="1800" i="1" dirty="0"/>
              <a:t>Гусеничные – </a:t>
            </a:r>
            <a:r>
              <a:rPr lang="ru-RU" sz="1600" i="1" dirty="0"/>
              <a:t>имея большую опорную поверхность незначительно уплотняют почву. При высокой проходимости он способен развивать значительное тяговое усилие.</a:t>
            </a:r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pPr>
              <a:buFont typeface="Wingdings" pitchFamily="2" charset="2"/>
              <a:buNone/>
            </a:pPr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pPr>
              <a:buFont typeface="Wingdings" pitchFamily="2" charset="2"/>
              <a:buNone/>
            </a:pPr>
            <a:endParaRPr lang="ru-RU" sz="1600" i="1" dirty="0"/>
          </a:p>
          <a:p>
            <a:r>
              <a:rPr lang="ru-RU" sz="1800" i="1" dirty="0"/>
              <a:t>Колесные – </a:t>
            </a:r>
            <a:r>
              <a:rPr lang="ru-RU" sz="1600" i="1" dirty="0"/>
              <a:t>более универсальные по сравнению с гусеничными, их можно использовать как на полевых работах, так и на транспортных работах.</a:t>
            </a:r>
            <a:endParaRPr lang="ru-RU" sz="18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600" i="1" dirty="0"/>
          </a:p>
          <a:p>
            <a:endParaRPr lang="ru-RU" sz="1800" i="1" dirty="0"/>
          </a:p>
        </p:txBody>
      </p:sp>
      <p:pic>
        <p:nvPicPr>
          <p:cNvPr id="18436" name="Picture 4" descr="181(smal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773238"/>
            <a:ext cx="3671887" cy="3025775"/>
          </a:xfrm>
          <a:prstGeom prst="rect">
            <a:avLst/>
          </a:prstGeom>
          <a:noFill/>
        </p:spPr>
      </p:pic>
      <p:pic>
        <p:nvPicPr>
          <p:cNvPr id="18438" name="Picture 6" descr="17021(small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773238"/>
            <a:ext cx="3671888" cy="2951162"/>
          </a:xfrm>
          <a:prstGeom prst="rect">
            <a:avLst/>
          </a:prstGeom>
          <a:noFill/>
        </p:spPr>
      </p:pic>
      <p:sp>
        <p:nvSpPr>
          <p:cNvPr id="1844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682625" cy="6111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304800"/>
          </a:xfrm>
        </p:spPr>
        <p:txBody>
          <a:bodyPr/>
          <a:lstStyle/>
          <a:p>
            <a:r>
              <a:rPr lang="ru-RU" sz="1600" dirty="0">
                <a:effectLst/>
              </a:rPr>
              <a:t>  По номинальному тяговому усилию делятся:</a:t>
            </a:r>
          </a:p>
        </p:txBody>
      </p:sp>
      <p:sp>
        <p:nvSpPr>
          <p:cNvPr id="1044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692150"/>
            <a:ext cx="8583613" cy="5905500"/>
          </a:xfrm>
        </p:spPr>
        <p:txBody>
          <a:bodyPr/>
          <a:lstStyle/>
          <a:p>
            <a:r>
              <a:rPr lang="ru-RU" sz="1600" i="1" dirty="0">
                <a:effectLst/>
                <a:hlinkClick r:id="rId3" action="ppaction://hlinksldjump"/>
              </a:rPr>
              <a:t>Мини-тракторы тягового класса 0,2 </a:t>
            </a:r>
            <a:r>
              <a:rPr lang="ru-RU" sz="1600" dirty="0">
                <a:effectLst/>
              </a:rPr>
              <a:t>(Т-012, МТЗ-082) </a:t>
            </a:r>
            <a:r>
              <a:rPr lang="ru-RU" sz="1400" dirty="0">
                <a:effectLst/>
              </a:rPr>
              <a:t>предназначены для работы на </a:t>
            </a:r>
            <a:r>
              <a:rPr lang="ru-RU" sz="1400" dirty="0" err="1">
                <a:effectLst/>
              </a:rPr>
              <a:t>мелкоконтурных</a:t>
            </a:r>
            <a:r>
              <a:rPr lang="ru-RU" sz="1400" dirty="0">
                <a:effectLst/>
              </a:rPr>
              <a:t>, селекционных полях и в фермерских хозяйствах. Их можно </a:t>
            </a:r>
            <a:r>
              <a:rPr lang="ru-RU" sz="1400" dirty="0" err="1">
                <a:effectLst/>
              </a:rPr>
              <a:t>агрегатировать</a:t>
            </a:r>
            <a:r>
              <a:rPr lang="ru-RU" sz="1400" dirty="0">
                <a:effectLst/>
              </a:rPr>
              <a:t> с плугом, косилкой. Культиватором, прицепной тележкой и другими орудиями и машинами, изготовленными специально для них.</a:t>
            </a:r>
          </a:p>
          <a:p>
            <a:r>
              <a:rPr lang="ru-RU" sz="1600" i="1" dirty="0">
                <a:effectLst/>
              </a:rPr>
              <a:t>Тракторы и самоходные шасси тягового класса 0,6 </a:t>
            </a:r>
            <a:r>
              <a:rPr lang="ru-RU" sz="1600" dirty="0">
                <a:effectLst/>
              </a:rPr>
              <a:t>(Т-25А, ХТЗ-2511, Т-16Г) </a:t>
            </a:r>
            <a:r>
              <a:rPr lang="ru-RU" sz="1400" dirty="0">
                <a:effectLst/>
              </a:rPr>
              <a:t>служат для выполнения междурядной и предпосевной обработок, посева, посадки овощных культур и садов, ухода за посевами, уборки сена, транспортных работ и могут приводить в действие </a:t>
            </a:r>
            <a:r>
              <a:rPr lang="ru-RU" sz="1400" dirty="0" err="1">
                <a:effectLst/>
              </a:rPr>
              <a:t>станционарные</a:t>
            </a:r>
            <a:r>
              <a:rPr lang="ru-RU" sz="1400" dirty="0">
                <a:effectLst/>
              </a:rPr>
              <a:t> машины.</a:t>
            </a:r>
            <a:r>
              <a:rPr lang="ru-RU" sz="1600" dirty="0">
                <a:effectLst/>
              </a:rPr>
              <a:t> </a:t>
            </a:r>
          </a:p>
          <a:p>
            <a:r>
              <a:rPr lang="ru-RU" sz="1600" i="1" dirty="0">
                <a:effectLst/>
                <a:hlinkClick r:id="rId4" action="ppaction://hlinksldjump"/>
              </a:rPr>
              <a:t>Тракторы тягового класса 0,9 </a:t>
            </a:r>
            <a:r>
              <a:rPr lang="ru-RU" sz="1600" dirty="0">
                <a:effectLst/>
              </a:rPr>
              <a:t>(ЛТЗ-55, ВТЗ-45АТ, Т-28Х4М) </a:t>
            </a:r>
            <a:r>
              <a:rPr lang="ru-RU" sz="1400" dirty="0">
                <a:effectLst/>
              </a:rPr>
              <a:t>благодаря широкому диапазону передач, реверсивному ходу на всех передачах и регулируемой колее колес применяют на многих сельскохозяйственных работах (предпосевная обработка, посев, борьба с вредителями, междурядная обработка и уборка пропашных, технических и овощных культур, вспашка легких почв на малой площади и уборка сена), а также на транспортных работах и для привода </a:t>
            </a:r>
            <a:r>
              <a:rPr lang="ru-RU" sz="1400" dirty="0" err="1">
                <a:effectLst/>
              </a:rPr>
              <a:t>станционарных</a:t>
            </a:r>
            <a:r>
              <a:rPr lang="ru-RU" sz="1400" dirty="0">
                <a:effectLst/>
              </a:rPr>
              <a:t> машин.</a:t>
            </a:r>
            <a:endParaRPr lang="ru-RU" sz="1600" i="1" dirty="0">
              <a:effectLst/>
            </a:endParaRPr>
          </a:p>
        </p:txBody>
      </p:sp>
      <p:pic>
        <p:nvPicPr>
          <p:cNvPr id="104452" name="Picture 4" descr="image356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292600"/>
            <a:ext cx="2365375" cy="2212975"/>
          </a:xfrm>
          <a:prstGeom prst="rect">
            <a:avLst/>
          </a:prstGeom>
          <a:noFill/>
        </p:spPr>
      </p:pic>
      <p:pic>
        <p:nvPicPr>
          <p:cNvPr id="104453" name="Picture 5" descr="image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113" y="4292600"/>
            <a:ext cx="2592387" cy="2246313"/>
          </a:xfrm>
          <a:prstGeom prst="rect">
            <a:avLst/>
          </a:prstGeom>
          <a:noFill/>
        </p:spPr>
      </p:pic>
      <p:pic>
        <p:nvPicPr>
          <p:cNvPr id="104454" name="Picture 6" descr="image6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425" y="4292600"/>
            <a:ext cx="2592388" cy="2232025"/>
          </a:xfrm>
          <a:prstGeom prst="rect">
            <a:avLst/>
          </a:prstGeom>
          <a:noFill/>
        </p:spPr>
      </p:pic>
      <p:sp>
        <p:nvSpPr>
          <p:cNvPr id="10445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539750" cy="4667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15888"/>
            <a:ext cx="8569325" cy="433387"/>
          </a:xfrm>
        </p:spPr>
        <p:txBody>
          <a:bodyPr/>
          <a:lstStyle/>
          <a:p>
            <a:r>
              <a:rPr lang="ru-RU" sz="1800" dirty="0">
                <a:effectLst/>
              </a:rPr>
              <a:t>    По номинальному тяговому усилию делятся:</a:t>
            </a:r>
          </a:p>
        </p:txBody>
      </p:sp>
      <p:sp>
        <p:nvSpPr>
          <p:cNvPr id="1054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549275"/>
            <a:ext cx="8642350" cy="6119813"/>
          </a:xfrm>
        </p:spPr>
        <p:txBody>
          <a:bodyPr/>
          <a:lstStyle/>
          <a:p>
            <a:r>
              <a:rPr lang="ru-RU" sz="1600" i="1" dirty="0">
                <a:effectLst/>
              </a:rPr>
              <a:t>Тракторы тягового класса 1,4 </a:t>
            </a:r>
            <a:r>
              <a:rPr lang="ru-RU" sz="1600" dirty="0">
                <a:effectLst/>
              </a:rPr>
              <a:t>(МТЗ-80, ЮМЗ-6АКМ, ЛТЗ-60АБ) </a:t>
            </a:r>
            <a:r>
              <a:rPr lang="ru-RU" sz="1400" dirty="0">
                <a:effectLst/>
              </a:rPr>
              <a:t>используют при возделывании и уборке технических и овощных культур. В агрегате с навесными, полунавесными и прицепными сельскохозяйственными машинами и орудиями они служат для вспашки, культивации, боронования, посева, посадки, междурядной обработки и заготовки кормов, разбрасывания удобрений, перевозки, привода </a:t>
            </a:r>
            <a:r>
              <a:rPr lang="ru-RU" sz="1400" dirty="0" err="1">
                <a:effectLst/>
              </a:rPr>
              <a:t>станционарных</a:t>
            </a:r>
            <a:r>
              <a:rPr lang="ru-RU" sz="1400" dirty="0">
                <a:effectLst/>
              </a:rPr>
              <a:t> машин.</a:t>
            </a:r>
          </a:p>
          <a:p>
            <a:endParaRPr lang="ru-RU" sz="1400" dirty="0">
              <a:effectLst/>
            </a:endParaRPr>
          </a:p>
          <a:p>
            <a:r>
              <a:rPr lang="ru-RU" sz="1600" i="1" dirty="0">
                <a:effectLst/>
                <a:hlinkClick r:id="rId3" action="ppaction://hlinksldjump"/>
              </a:rPr>
              <a:t>Тракторы тягового класса 2 </a:t>
            </a:r>
            <a:r>
              <a:rPr lang="ru-RU" sz="1600" dirty="0">
                <a:effectLst/>
              </a:rPr>
              <a:t>(Т-70СМ, МТЗ-1221, ЛТЗ-155) </a:t>
            </a:r>
            <a:r>
              <a:rPr lang="ru-RU" sz="1400" dirty="0">
                <a:effectLst/>
              </a:rPr>
              <a:t>используют при возделывании и уборке технических и овощных культур. В агрегате с навесными, полунавесными и прицепными сельскохозяйственными машинами и орудиями они служат для вспашки, культивации, боронования, посева, посадки, междурядной обработки и заготовки кормов, разбрасывания удобрений, перевозки, привода </a:t>
            </a:r>
            <a:r>
              <a:rPr lang="ru-RU" sz="1400" dirty="0" err="1">
                <a:effectLst/>
              </a:rPr>
              <a:t>станционарных</a:t>
            </a:r>
            <a:r>
              <a:rPr lang="ru-RU" sz="1400" dirty="0">
                <a:effectLst/>
              </a:rPr>
              <a:t> машин, лесохозяйственных работах. У тракторов возможно увеличить или уменьшить агротехнический просвет.</a:t>
            </a:r>
          </a:p>
          <a:p>
            <a:endParaRPr lang="ru-RU" sz="1600" i="1" dirty="0">
              <a:effectLst/>
            </a:endParaRPr>
          </a:p>
          <a:p>
            <a:r>
              <a:rPr lang="ru-RU" sz="1600" i="1" dirty="0">
                <a:effectLst/>
                <a:hlinkClick r:id="rId4" action="ppaction://hlinksldjump"/>
              </a:rPr>
              <a:t>Тракторы тягового класса 3 </a:t>
            </a:r>
            <a:r>
              <a:rPr lang="ru-RU" sz="1600" dirty="0">
                <a:effectLst/>
              </a:rPr>
              <a:t>(ДТ-75М, ВТ-100, Т-150К) </a:t>
            </a:r>
            <a:r>
              <a:rPr lang="ru-RU" sz="1400" dirty="0">
                <a:effectLst/>
              </a:rPr>
              <a:t>предназначены для основной обработки почвы, посева и уборки урожая, а также для транспортных работ.</a:t>
            </a:r>
          </a:p>
          <a:p>
            <a:endParaRPr lang="ru-RU" sz="1400" dirty="0">
              <a:effectLst/>
            </a:endParaRPr>
          </a:p>
          <a:p>
            <a:endParaRPr lang="ru-RU" sz="1600" i="1" dirty="0">
              <a:effectLst/>
            </a:endParaRPr>
          </a:p>
        </p:txBody>
      </p:sp>
      <p:pic>
        <p:nvPicPr>
          <p:cNvPr id="105476" name="Picture 4" descr="image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581525"/>
            <a:ext cx="2016125" cy="1871663"/>
          </a:xfrm>
          <a:prstGeom prst="rect">
            <a:avLst/>
          </a:prstGeom>
          <a:noFill/>
        </p:spPr>
      </p:pic>
      <p:pic>
        <p:nvPicPr>
          <p:cNvPr id="105477" name="Picture 5" descr="image48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8038" y="4581525"/>
            <a:ext cx="2336800" cy="1835150"/>
          </a:xfrm>
          <a:prstGeom prst="rect">
            <a:avLst/>
          </a:prstGeom>
          <a:noFill/>
        </p:spPr>
      </p:pic>
      <p:pic>
        <p:nvPicPr>
          <p:cNvPr id="105478" name="Picture 6" descr="181-07(small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4581525"/>
            <a:ext cx="2306637" cy="1871663"/>
          </a:xfrm>
          <a:prstGeom prst="rect">
            <a:avLst/>
          </a:prstGeom>
          <a:noFill/>
        </p:spPr>
      </p:pic>
      <p:sp>
        <p:nvSpPr>
          <p:cNvPr id="10547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308725"/>
            <a:ext cx="539750" cy="3952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385175" cy="431800"/>
          </a:xfrm>
        </p:spPr>
        <p:txBody>
          <a:bodyPr/>
          <a:lstStyle/>
          <a:p>
            <a:r>
              <a:rPr lang="ru-RU" sz="1600" dirty="0">
                <a:effectLst/>
              </a:rPr>
              <a:t>    По номинальному тяговому усилию делятся:</a:t>
            </a:r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692150"/>
            <a:ext cx="8642350" cy="5832475"/>
          </a:xfrm>
        </p:spPr>
        <p:txBody>
          <a:bodyPr/>
          <a:lstStyle/>
          <a:p>
            <a:r>
              <a:rPr lang="ru-RU" sz="1600" i="1" dirty="0">
                <a:effectLst/>
              </a:rPr>
              <a:t>Тракторы тягового класса 4 </a:t>
            </a:r>
            <a:r>
              <a:rPr lang="ru-RU" sz="1600" dirty="0">
                <a:effectLst/>
              </a:rPr>
              <a:t>( Т-4А) </a:t>
            </a:r>
            <a:r>
              <a:rPr lang="ru-RU" sz="1400" dirty="0">
                <a:effectLst/>
              </a:rPr>
              <a:t>служат для выполнения энергоемких работ. Их применяют на полях большой площади.</a:t>
            </a:r>
            <a:endParaRPr lang="ru-RU" sz="1600" i="1" dirty="0">
              <a:effectLst/>
            </a:endParaRPr>
          </a:p>
          <a:p>
            <a:r>
              <a:rPr lang="ru-RU" sz="1600" i="1" dirty="0">
                <a:effectLst/>
              </a:rPr>
              <a:t>Тракторы тягового класса 5 </a:t>
            </a:r>
            <a:r>
              <a:rPr lang="ru-RU" sz="1600" dirty="0">
                <a:effectLst/>
              </a:rPr>
              <a:t>(К-701, К-700А, К-744) </a:t>
            </a:r>
            <a:r>
              <a:rPr lang="ru-RU" sz="1400" dirty="0">
                <a:effectLst/>
              </a:rPr>
              <a:t>используют для вспашки, культивации, лущения стерни, посева, снегозадержания на большой площади и транспортирования.</a:t>
            </a:r>
            <a:endParaRPr lang="ru-RU" sz="1600" i="1" dirty="0">
              <a:effectLst/>
            </a:endParaRPr>
          </a:p>
          <a:p>
            <a:r>
              <a:rPr lang="ru-RU" sz="1600" i="1" dirty="0">
                <a:effectLst/>
              </a:rPr>
              <a:t>Тракторы тягового класса 6 </a:t>
            </a:r>
            <a:r>
              <a:rPr lang="ru-RU" sz="1600" dirty="0">
                <a:effectLst/>
              </a:rPr>
              <a:t>(Т-170М) </a:t>
            </a:r>
            <a:r>
              <a:rPr lang="ru-RU" sz="1400" dirty="0">
                <a:effectLst/>
              </a:rPr>
              <a:t> применяют на полях большой площади при выполнении энергоемких сельскохозяйственных и мелиоративных работ.</a:t>
            </a:r>
            <a:endParaRPr lang="ru-RU" sz="1600" i="1" dirty="0">
              <a:effectLst/>
            </a:endParaRPr>
          </a:p>
        </p:txBody>
      </p:sp>
      <p:pic>
        <p:nvPicPr>
          <p:cNvPr id="106500" name="Picture 4" descr="image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429000"/>
            <a:ext cx="2663825" cy="2309813"/>
          </a:xfrm>
          <a:prstGeom prst="rect">
            <a:avLst/>
          </a:prstGeom>
          <a:noFill/>
        </p:spPr>
      </p:pic>
      <p:pic>
        <p:nvPicPr>
          <p:cNvPr id="106501" name="Picture 5" descr="image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429000"/>
            <a:ext cx="2808287" cy="2303463"/>
          </a:xfrm>
          <a:prstGeom prst="rect">
            <a:avLst/>
          </a:prstGeom>
          <a:noFill/>
        </p:spPr>
      </p:pic>
      <p:pic>
        <p:nvPicPr>
          <p:cNvPr id="106502" name="Picture 6" descr="Т10М_0101-1,_Т10М_1111-1,_Т10М_0001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3429000"/>
            <a:ext cx="2498725" cy="2266950"/>
          </a:xfrm>
          <a:prstGeom prst="rect">
            <a:avLst/>
          </a:prstGeom>
          <a:noFill/>
        </p:spPr>
      </p:pic>
      <p:sp>
        <p:nvSpPr>
          <p:cNvPr id="10650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39750" cy="61118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385175" cy="431800"/>
          </a:xfrm>
        </p:spPr>
        <p:txBody>
          <a:bodyPr/>
          <a:lstStyle/>
          <a:p>
            <a:r>
              <a:rPr lang="ru-RU" sz="1800" b="0" dirty="0"/>
              <a:t>    Трактор состоит из:</a:t>
            </a:r>
          </a:p>
        </p:txBody>
      </p:sp>
      <p:sp>
        <p:nvSpPr>
          <p:cNvPr id="107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765175"/>
            <a:ext cx="8367713" cy="5759450"/>
          </a:xfrm>
        </p:spPr>
        <p:txBody>
          <a:bodyPr/>
          <a:lstStyle/>
          <a:p>
            <a:r>
              <a:rPr lang="ru-RU" sz="1800" b="1" i="1" dirty="0">
                <a:effectLst/>
              </a:rPr>
              <a:t>Деталей </a:t>
            </a:r>
            <a:r>
              <a:rPr lang="ru-RU" sz="1600" dirty="0">
                <a:effectLst/>
              </a:rPr>
              <a:t>– это изделия, изготовленные из однородного материала без применения сборочных операций.</a:t>
            </a:r>
          </a:p>
          <a:p>
            <a:r>
              <a:rPr lang="ru-RU" sz="1800" b="1" i="1" dirty="0">
                <a:effectLst/>
              </a:rPr>
              <a:t>Сборочных единиц</a:t>
            </a:r>
            <a:r>
              <a:rPr lang="ru-RU" sz="1600" dirty="0">
                <a:effectLst/>
              </a:rPr>
              <a:t> – изделия, детали которых соединены с помощью сборочных единиц.</a:t>
            </a:r>
          </a:p>
          <a:p>
            <a:r>
              <a:rPr lang="ru-RU" sz="1800" b="1" i="1" dirty="0">
                <a:effectLst/>
              </a:rPr>
              <a:t>Агрегатов </a:t>
            </a:r>
            <a:r>
              <a:rPr lang="ru-RU" sz="1600" dirty="0">
                <a:effectLst/>
              </a:rPr>
              <a:t>– укрупненные взаимозаменяемые сборочные единицы, выполняющие определенные функции.</a:t>
            </a:r>
          </a:p>
          <a:p>
            <a:r>
              <a:rPr lang="ru-RU" sz="1800" b="1" i="1" dirty="0">
                <a:effectLst/>
              </a:rPr>
              <a:t>Приборов </a:t>
            </a:r>
            <a:r>
              <a:rPr lang="ru-RU" sz="1600" dirty="0">
                <a:effectLst/>
              </a:rPr>
              <a:t>– устройств для контроля, измерения или регулирования.</a:t>
            </a:r>
          </a:p>
          <a:p>
            <a:r>
              <a:rPr lang="ru-RU" sz="1800" b="1" i="1" dirty="0">
                <a:effectLst/>
              </a:rPr>
              <a:t>Систем </a:t>
            </a:r>
            <a:r>
              <a:rPr lang="ru-RU" sz="1600" dirty="0">
                <a:effectLst/>
              </a:rPr>
              <a:t>– единство составных частей, выполняющих совместно определенную работу.</a:t>
            </a:r>
          </a:p>
          <a:p>
            <a:r>
              <a:rPr lang="ru-RU" sz="1800" b="1" i="1" dirty="0">
                <a:effectLst/>
              </a:rPr>
              <a:t>Механизмов </a:t>
            </a:r>
            <a:r>
              <a:rPr lang="ru-RU" sz="1600" dirty="0">
                <a:effectLst/>
              </a:rPr>
              <a:t>– совокупность деталей, совершающих определенное механическое движение.</a:t>
            </a:r>
          </a:p>
          <a:p>
            <a:r>
              <a:rPr lang="ru-RU" sz="1800" b="1" i="1" dirty="0">
                <a:effectLst/>
              </a:rPr>
              <a:t>Составных частей </a:t>
            </a:r>
            <a:r>
              <a:rPr lang="ru-RU" sz="1600" dirty="0">
                <a:effectLst/>
              </a:rPr>
              <a:t>– часть машины, выполняющая определенные функции.</a:t>
            </a:r>
            <a:endParaRPr lang="ru-RU" sz="1800" b="1" i="1" dirty="0">
              <a:effectLst/>
            </a:endParaRPr>
          </a:p>
        </p:txBody>
      </p:sp>
      <p:sp>
        <p:nvSpPr>
          <p:cNvPr id="10752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092825"/>
            <a:ext cx="611188" cy="6111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2524</Words>
  <Application>Microsoft Office PowerPoint</Application>
  <PresentationFormat>Екран (4:3)</PresentationFormat>
  <Paragraphs>250</Paragraphs>
  <Slides>41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41</vt:i4>
      </vt:variant>
    </vt:vector>
  </HeadingPairs>
  <TitlesOfParts>
    <vt:vector size="42" baseType="lpstr">
      <vt:lpstr>Трава</vt:lpstr>
      <vt:lpstr> Урок - презентация</vt:lpstr>
      <vt:lpstr>История отечественного тракторостроения</vt:lpstr>
      <vt:lpstr>Тракторы классифицируют:</vt:lpstr>
      <vt:lpstr>Сельскохозяйственные тракторы по назначению делятся:</vt:lpstr>
      <vt:lpstr>По конструкции ходовой части делятся:</vt:lpstr>
      <vt:lpstr>  По номинальному тяговому усилию делятся:</vt:lpstr>
      <vt:lpstr>    По номинальному тяговому усилию делятся:</vt:lpstr>
      <vt:lpstr>    По номинальному тяговому усилию делятся:</vt:lpstr>
      <vt:lpstr>    Трактор состоит из:</vt:lpstr>
      <vt:lpstr>    Трактор состоит из: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Продольный разрез гусеничного трактора: 1 — двигатель; 2 — кабина; 3 — топливный бак; 4 — рычаги навесного устройства; 5 — вал отбора мощности; 6 — прицепная скоба; 7 — ведущее колесо; 8 — центральная передача; 9 — гусеница; 10 — коробка передач; 11-опорное колесо; 12 – муфта сцепления; 13 – направляющее колесо.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LEGION</cp:lastModifiedBy>
  <cp:revision>12</cp:revision>
  <dcterms:created xsi:type="dcterms:W3CDTF">2008-02-18T16:19:10Z</dcterms:created>
  <dcterms:modified xsi:type="dcterms:W3CDTF">2015-03-31T08:02:45Z</dcterms:modified>
</cp:coreProperties>
</file>