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5"/>
  </p:notesMasterIdLst>
  <p:sldIdLst>
    <p:sldId id="256" r:id="rId2"/>
    <p:sldId id="257" r:id="rId3"/>
    <p:sldId id="259" r:id="rId4"/>
    <p:sldId id="261" r:id="rId5"/>
    <p:sldId id="262" r:id="rId6"/>
    <p:sldId id="265" r:id="rId7"/>
    <p:sldId id="263" r:id="rId8"/>
    <p:sldId id="264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275" r:id="rId19"/>
    <p:sldId id="276" r:id="rId20"/>
    <p:sldId id="277" r:id="rId21"/>
    <p:sldId id="278" r:id="rId22"/>
    <p:sldId id="279" r:id="rId23"/>
    <p:sldId id="280" r:id="rId2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2800" b="1" kern="1200">
        <a:solidFill>
          <a:schemeClr val="tx2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800" b="1" kern="1200">
        <a:solidFill>
          <a:schemeClr val="tx2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800" b="1" kern="1200">
        <a:solidFill>
          <a:schemeClr val="tx2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800" b="1" kern="1200">
        <a:solidFill>
          <a:schemeClr val="tx2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800" b="1" kern="1200">
        <a:solidFill>
          <a:schemeClr val="tx2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800" b="1" kern="1200">
        <a:solidFill>
          <a:schemeClr val="tx2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800" b="1" kern="1200">
        <a:solidFill>
          <a:schemeClr val="tx2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800" b="1" kern="1200">
        <a:solidFill>
          <a:schemeClr val="tx2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800" b="1" kern="1200">
        <a:solidFill>
          <a:schemeClr val="tx2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  <a:srgbClr val="3399FF"/>
    <a:srgbClr val="0099FF"/>
    <a:srgbClr val="FFCC99"/>
    <a:srgbClr val="66CCFF"/>
    <a:srgbClr val="993300"/>
    <a:srgbClr val="FFFF99"/>
    <a:srgbClr val="99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4560" autoAdjust="0"/>
    <p:restoredTop sz="74710" autoAdjust="0"/>
  </p:normalViewPr>
  <p:slideViewPr>
    <p:cSldViewPr>
      <p:cViewPr varScale="1">
        <p:scale>
          <a:sx n="80" d="100"/>
          <a:sy n="80" d="100"/>
        </p:scale>
        <p:origin x="-96" y="-198"/>
      </p:cViewPr>
      <p:guideLst>
        <p:guide orient="horz" pos="2064"/>
        <p:guide pos="302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верхньо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Місце для дати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C58EFC1-AC38-43D0-B6C4-4D4B49002B91}" type="datetimeFigureOut">
              <a:rPr lang="uk-UA" smtClean="0"/>
              <a:t>31.03.2015</a:t>
            </a:fld>
            <a:endParaRPr lang="uk-UA"/>
          </a:p>
        </p:txBody>
      </p:sp>
      <p:sp>
        <p:nvSpPr>
          <p:cNvPr id="4" name="Місце для зображення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Місце для нотаток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5AB22E-7C03-40FE-B8E9-B38AB8CEA839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935442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993300"/>
                </a:solidFill>
                <a:latin typeface="Arial"/>
                <a:cs typeface="Arial"/>
              </a:rPr>
              <a:t>история костюма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5AB22E-7C03-40FE-B8E9-B38AB8CEA839}" type="slidenum">
              <a:rPr lang="uk-UA" smtClean="0"/>
              <a:t>1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80997467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kern="10" dirty="0" smtClean="0">
                <a:ln w="9525">
                  <a:noFill/>
                  <a:round/>
                  <a:headEnd/>
                  <a:tailEnd/>
                </a:ln>
                <a:solidFill>
                  <a:schemeClr val="accent2"/>
                </a:solidFill>
                <a:effectLst>
                  <a:outerShdw dist="45791" dir="2021404" algn="ctr" rotWithShape="0">
                    <a:srgbClr val="C0C0C0"/>
                  </a:outerShdw>
                </a:effectLst>
                <a:latin typeface="Times New Roman"/>
                <a:cs typeface="Times New Roman"/>
              </a:rPr>
              <a:t>РОМАНТИЗМ (</a:t>
            </a:r>
            <a:r>
              <a:rPr lang="en-US" sz="1200" kern="10" dirty="0" smtClean="0">
                <a:ln w="9525">
                  <a:noFill/>
                  <a:round/>
                  <a:headEnd/>
                  <a:tailEnd/>
                </a:ln>
                <a:solidFill>
                  <a:schemeClr val="accent2"/>
                </a:solidFill>
                <a:effectLst>
                  <a:outerShdw dist="45791" dir="2021404" algn="ctr" rotWithShape="0">
                    <a:srgbClr val="C0C0C0"/>
                  </a:outerShdw>
                </a:effectLst>
                <a:latin typeface="Times New Roman"/>
                <a:cs typeface="Times New Roman"/>
              </a:rPr>
              <a:t>XIX</a:t>
            </a:r>
            <a:r>
              <a:rPr lang="ru-RU" sz="1200" kern="10" dirty="0" smtClean="0">
                <a:ln w="9525">
                  <a:noFill/>
                  <a:round/>
                  <a:headEnd/>
                  <a:tailEnd/>
                </a:ln>
                <a:solidFill>
                  <a:schemeClr val="accent2"/>
                </a:solidFill>
                <a:effectLst>
                  <a:outerShdw dist="45791" dir="2021404" algn="ctr" rotWithShape="0">
                    <a:srgbClr val="C0C0C0"/>
                  </a:outerShdw>
                </a:effectLst>
                <a:latin typeface="Times New Roman"/>
                <a:cs typeface="Times New Roman"/>
              </a:rPr>
              <a:t>в.)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5AB22E-7C03-40FE-B8E9-B38AB8CEA839}" type="slidenum">
              <a:rPr lang="uk-UA" smtClean="0"/>
              <a:t>17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09397376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kern="10" dirty="0" smtClean="0">
                <a:ln w="9525">
                  <a:noFill/>
                  <a:round/>
                  <a:headEnd/>
                  <a:tailEnd/>
                </a:ln>
                <a:solidFill>
                  <a:schemeClr val="accent2"/>
                </a:solidFill>
                <a:effectLst>
                  <a:outerShdw dist="45791" dir="2021404" algn="ctr" rotWithShape="0">
                    <a:srgbClr val="C0C0C0"/>
                  </a:outerShdw>
                </a:effectLst>
                <a:latin typeface="Times New Roman"/>
                <a:cs typeface="Times New Roman"/>
              </a:rPr>
              <a:t>МОДЕРН (конец XIX - начало </a:t>
            </a:r>
            <a:r>
              <a:rPr lang="ru-RU" sz="1200" kern="10" dirty="0" err="1" smtClean="0">
                <a:ln w="9525">
                  <a:noFill/>
                  <a:round/>
                  <a:headEnd/>
                  <a:tailEnd/>
                </a:ln>
                <a:solidFill>
                  <a:schemeClr val="accent2"/>
                </a:solidFill>
                <a:effectLst>
                  <a:outerShdw dist="45791" dir="2021404" algn="ctr" rotWithShape="0">
                    <a:srgbClr val="C0C0C0"/>
                  </a:outerShdw>
                </a:effectLst>
                <a:latin typeface="Times New Roman"/>
                <a:cs typeface="Times New Roman"/>
              </a:rPr>
              <a:t>XXвв</a:t>
            </a:r>
            <a:r>
              <a:rPr lang="ru-RU" sz="1200" kern="10" dirty="0" smtClean="0">
                <a:ln w="9525">
                  <a:noFill/>
                  <a:round/>
                  <a:headEnd/>
                  <a:tailEnd/>
                </a:ln>
                <a:solidFill>
                  <a:schemeClr val="accent2"/>
                </a:solidFill>
                <a:effectLst>
                  <a:outerShdw dist="45791" dir="2021404" algn="ctr" rotWithShape="0">
                    <a:srgbClr val="C0C0C0"/>
                  </a:outerShdw>
                </a:effectLst>
                <a:latin typeface="Times New Roman"/>
                <a:cs typeface="Times New Roman"/>
              </a:rPr>
              <a:t>.)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5AB22E-7C03-40FE-B8E9-B38AB8CEA839}" type="slidenum">
              <a:rPr lang="uk-UA" smtClean="0"/>
              <a:t>19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24877846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Широкое распространение получает женский</a:t>
            </a:r>
          </a:p>
          <a:p>
            <a:r>
              <a:rPr lang="ru-RU" dirty="0" smtClean="0"/>
              <a:t> английский костюм (блузка, юбка и жакет).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5AB22E-7C03-40FE-B8E9-B38AB8CEA839}" type="slidenum">
              <a:rPr lang="uk-UA" smtClean="0"/>
              <a:t>20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46720755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kern="10" dirty="0" smtClean="0">
                <a:ln w="9525">
                  <a:noFill/>
                  <a:round/>
                  <a:headEnd/>
                  <a:tailEnd/>
                </a:ln>
                <a:solidFill>
                  <a:schemeClr val="accent2"/>
                </a:solidFill>
                <a:effectLst>
                  <a:outerShdw dist="45791" dir="2021404" algn="ctr" rotWithShape="0">
                    <a:srgbClr val="C0C0C0"/>
                  </a:outerShdw>
                </a:effectLst>
                <a:latin typeface="Times New Roman"/>
                <a:cs typeface="Times New Roman"/>
              </a:rPr>
              <a:t>ГАРСОН (</a:t>
            </a:r>
            <a:r>
              <a:rPr lang="en-US" sz="1200" kern="10" dirty="0" smtClean="0">
                <a:ln w="9525">
                  <a:noFill/>
                  <a:round/>
                  <a:headEnd/>
                  <a:tailEnd/>
                </a:ln>
                <a:solidFill>
                  <a:schemeClr val="accent2"/>
                </a:solidFill>
                <a:effectLst>
                  <a:outerShdw dist="45791" dir="2021404" algn="ctr" rotWithShape="0">
                    <a:srgbClr val="C0C0C0"/>
                  </a:outerShdw>
                </a:effectLst>
                <a:latin typeface="Times New Roman"/>
                <a:cs typeface="Times New Roman"/>
              </a:rPr>
              <a:t>XX</a:t>
            </a:r>
            <a:r>
              <a:rPr lang="ru-RU" sz="1200" kern="10" dirty="0" smtClean="0">
                <a:ln w="9525">
                  <a:noFill/>
                  <a:round/>
                  <a:headEnd/>
                  <a:tailEnd/>
                </a:ln>
                <a:solidFill>
                  <a:schemeClr val="accent2"/>
                </a:solidFill>
                <a:effectLst>
                  <a:outerShdw dist="45791" dir="2021404" algn="ctr" rotWithShape="0">
                    <a:srgbClr val="C0C0C0"/>
                  </a:outerShdw>
                </a:effectLst>
                <a:latin typeface="Times New Roman"/>
                <a:cs typeface="Times New Roman"/>
              </a:rPr>
              <a:t>в.)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5AB22E-7C03-40FE-B8E9-B38AB8CEA839}" type="slidenum">
              <a:rPr lang="uk-UA" smtClean="0"/>
              <a:t>22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16090291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r>
              <a:rPr lang="ru-RU" dirty="0" smtClean="0">
                <a:solidFill>
                  <a:srgbClr val="993300"/>
                </a:solidFill>
              </a:rPr>
              <a:t>ТАКИМ ОБРАЗОМ, ОДЕЖДА ВСЕГДА</a:t>
            </a:r>
          </a:p>
          <a:p>
            <a:r>
              <a:rPr lang="ru-RU" dirty="0" smtClean="0">
                <a:solidFill>
                  <a:srgbClr val="993300"/>
                </a:solidFill>
              </a:rPr>
              <a:t>ОТРАЖАЛА СУТЬ ВРЕМЕНИ И ОБРАЗА</a:t>
            </a:r>
            <a:br>
              <a:rPr lang="ru-RU" dirty="0" smtClean="0">
                <a:solidFill>
                  <a:srgbClr val="993300"/>
                </a:solidFill>
              </a:rPr>
            </a:br>
            <a:r>
              <a:rPr lang="ru-RU" dirty="0" smtClean="0">
                <a:solidFill>
                  <a:srgbClr val="993300"/>
                </a:solidFill>
              </a:rPr>
              <a:t>ЖИЗНИ ЛЮДЕЙ.  </a:t>
            </a:r>
          </a:p>
          <a:p>
            <a:r>
              <a:rPr lang="ru-RU" dirty="0" smtClean="0">
                <a:solidFill>
                  <a:srgbClr val="993300"/>
                </a:solidFill>
              </a:rPr>
              <a:t>  </a:t>
            </a:r>
          </a:p>
          <a:p>
            <a:r>
              <a:rPr lang="ru-RU" dirty="0" smtClean="0">
                <a:solidFill>
                  <a:srgbClr val="993300"/>
                </a:solidFill>
              </a:rPr>
              <a:t>        В ОДЕЖДЕ </a:t>
            </a:r>
            <a:r>
              <a:rPr lang="en-US" dirty="0" smtClean="0">
                <a:solidFill>
                  <a:srgbClr val="993300"/>
                </a:solidFill>
              </a:rPr>
              <a:t>XXI</a:t>
            </a:r>
            <a:r>
              <a:rPr lang="ru-RU" smtClean="0">
                <a:solidFill>
                  <a:srgbClr val="993300"/>
                </a:solidFill>
              </a:rPr>
              <a:t> ВЕКА СТАЛИ ТРАДИЦИОННЫМИ ПРИЕМЛЕМЫЕ В НАСТОЯЩЕЕ ВРЕМЯ ЧЕРТЫ КОСТЮМОВ РАЗЛИЧНЫХ ИСТОРИЧЕСКИХ ЭПОХ.          </a:t>
            </a:r>
            <a:br>
              <a:rPr lang="ru-RU" smtClean="0">
                <a:solidFill>
                  <a:srgbClr val="993300"/>
                </a:solidFill>
              </a:rPr>
            </a:br>
            <a:r>
              <a:rPr lang="ru-RU" smtClean="0"/>
              <a:t> </a:t>
            </a:r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5AB22E-7C03-40FE-B8E9-B38AB8CEA839}" type="slidenum">
              <a:rPr lang="uk-UA" smtClean="0"/>
              <a:t>23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76158026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u="sng" dirty="0" smtClean="0">
                <a:solidFill>
                  <a:srgbClr val="993300"/>
                </a:solidFill>
                <a:latin typeface="Agency FB" pitchFamily="34" charset="0"/>
              </a:rPr>
              <a:t>Костюм</a:t>
            </a:r>
            <a:r>
              <a:rPr lang="ru-RU" sz="1200" b="0" dirty="0" smtClean="0">
                <a:solidFill>
                  <a:schemeClr val="tx1"/>
                </a:solidFill>
              </a:rPr>
              <a:t> – это совокупность предметов, формирующих внешний облик человека: одежда, </a:t>
            </a:r>
            <a:r>
              <a:rPr lang="ru-RU" sz="1200" b="0" dirty="0" err="1" smtClean="0">
                <a:solidFill>
                  <a:schemeClr val="tx1"/>
                </a:solidFill>
              </a:rPr>
              <a:t>обувь,головные</a:t>
            </a:r>
            <a:r>
              <a:rPr lang="ru-RU" sz="1200" b="0" dirty="0" smtClean="0">
                <a:solidFill>
                  <a:schemeClr val="tx1"/>
                </a:solidFill>
              </a:rPr>
              <a:t> уборы, украшения.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u="sng" dirty="0" smtClean="0">
                <a:solidFill>
                  <a:srgbClr val="993300"/>
                </a:solidFill>
              </a:rPr>
              <a:t>Стиль</a:t>
            </a:r>
            <a:r>
              <a:rPr lang="ru-RU" sz="1200" b="0" dirty="0" smtClean="0">
                <a:solidFill>
                  <a:schemeClr val="tx1"/>
                </a:solidFill>
              </a:rPr>
              <a:t> – это устойчивый, конкретно определившийся язык эпохи,  выражающий её культуру, понятие красоты и отношение к окружающему миру.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u="sng" dirty="0" smtClean="0">
                <a:solidFill>
                  <a:srgbClr val="993300"/>
                </a:solidFill>
              </a:rPr>
              <a:t>Мода</a:t>
            </a:r>
            <a:r>
              <a:rPr lang="ru-RU" sz="1200" b="0" dirty="0" smtClean="0">
                <a:solidFill>
                  <a:schemeClr val="tx1"/>
                </a:solidFill>
              </a:rPr>
              <a:t> – непродолжительное господство в определённой общественной среде тех или иных вкусов, проявляющихся во внешних формах быта, преимущественно в одежде и остальных компонентах костюма.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0" dirty="0" smtClean="0">
                <a:solidFill>
                  <a:schemeClr val="tx1"/>
                </a:solidFill>
              </a:rPr>
              <a:t>Каждая историческая эпоха характеризуется определённым стилем одежды.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5AB22E-7C03-40FE-B8E9-B38AB8CEA839}" type="slidenum">
              <a:rPr lang="uk-UA" smtClean="0"/>
              <a:t>2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75617141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sz="1200" kern="10" dirty="0" smtClean="0">
                <a:ln w="9525">
                  <a:noFill/>
                  <a:round/>
                  <a:headEnd/>
                  <a:tailEnd/>
                </a:ln>
                <a:solidFill>
                  <a:srgbClr val="0000FF"/>
                </a:solidFill>
                <a:effectLst>
                  <a:outerShdw dist="45791" dir="2021404" algn="ctr" rotWithShape="0">
                    <a:srgbClr val="C0C0C0"/>
                  </a:outerShdw>
                </a:effectLst>
                <a:latin typeface="Tahoma"/>
                <a:cs typeface="Tahoma"/>
              </a:rPr>
              <a:t>ДРЕВНЕГРЕЧЕСКИЙ</a:t>
            </a:r>
          </a:p>
          <a:p>
            <a:pPr algn="ctr"/>
            <a:r>
              <a:rPr lang="ru-RU" sz="1200" kern="10" dirty="0" smtClean="0">
                <a:ln w="9525">
                  <a:noFill/>
                  <a:round/>
                  <a:headEnd/>
                  <a:tailEnd/>
                </a:ln>
                <a:solidFill>
                  <a:srgbClr val="0000FF"/>
                </a:solidFill>
                <a:effectLst>
                  <a:outerShdw dist="45791" dir="2021404" algn="ctr" rotWithShape="0">
                    <a:srgbClr val="C0C0C0"/>
                  </a:outerShdw>
                </a:effectLst>
                <a:latin typeface="Tahoma"/>
                <a:cs typeface="Tahoma"/>
              </a:rPr>
              <a:t>СТИЛЬ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5AB22E-7C03-40FE-B8E9-B38AB8CEA839}" type="slidenum">
              <a:rPr lang="uk-UA" smtClean="0"/>
              <a:t>3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54661837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kern="10" dirty="0" smtClean="0">
                <a:ln w="9525">
                  <a:noFill/>
                  <a:round/>
                  <a:headEnd/>
                  <a:tailEnd/>
                </a:ln>
                <a:solidFill>
                  <a:srgbClr val="0000FF"/>
                </a:solidFill>
                <a:effectLst>
                  <a:outerShdw dist="45791" dir="2021404" algn="ctr" rotWithShape="0">
                    <a:srgbClr val="C0C0C0"/>
                  </a:outerShdw>
                </a:effectLst>
                <a:latin typeface="Times New Roman"/>
                <a:cs typeface="Times New Roman"/>
              </a:rPr>
              <a:t>ГОТИЧЕСКИЙ СТИЛЬ (</a:t>
            </a:r>
            <a:r>
              <a:rPr lang="en-US" sz="1200" kern="10" dirty="0" smtClean="0">
                <a:ln w="9525">
                  <a:noFill/>
                  <a:round/>
                  <a:headEnd/>
                  <a:tailEnd/>
                </a:ln>
                <a:solidFill>
                  <a:srgbClr val="0000FF"/>
                </a:solidFill>
                <a:effectLst>
                  <a:outerShdw dist="45791" dir="2021404" algn="ctr" rotWithShape="0">
                    <a:srgbClr val="C0C0C0"/>
                  </a:outerShdw>
                </a:effectLst>
                <a:latin typeface="Times New Roman"/>
                <a:cs typeface="Times New Roman"/>
              </a:rPr>
              <a:t>XII-XV</a:t>
            </a:r>
            <a:r>
              <a:rPr lang="ru-RU" sz="1200" kern="10" dirty="0" smtClean="0">
                <a:ln w="9525">
                  <a:noFill/>
                  <a:round/>
                  <a:headEnd/>
                  <a:tailEnd/>
                </a:ln>
                <a:solidFill>
                  <a:srgbClr val="0000FF"/>
                </a:solidFill>
                <a:effectLst>
                  <a:outerShdw dist="45791" dir="2021404" algn="ctr" rotWithShape="0">
                    <a:srgbClr val="C0C0C0"/>
                  </a:outerShdw>
                </a:effectLst>
                <a:latin typeface="Times New Roman"/>
                <a:cs typeface="Times New Roman"/>
              </a:rPr>
              <a:t>вв.)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5AB22E-7C03-40FE-B8E9-B38AB8CEA839}" type="slidenum">
              <a:rPr lang="uk-UA" smtClean="0"/>
              <a:t>5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55564100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kern="10" dirty="0" smtClean="0">
                <a:ln w="9525">
                  <a:noFill/>
                  <a:round/>
                  <a:headEnd/>
                  <a:tailEnd/>
                </a:ln>
                <a:solidFill>
                  <a:schemeClr val="accent2"/>
                </a:solidFill>
                <a:effectLst>
                  <a:outerShdw dist="45791" dir="2021404" algn="ctr" rotWithShape="0">
                    <a:srgbClr val="C0C0C0"/>
                  </a:outerShdw>
                </a:effectLst>
                <a:latin typeface="Times New Roman"/>
                <a:cs typeface="Times New Roman"/>
              </a:rPr>
              <a:t>РЕНЕССАНС (</a:t>
            </a:r>
            <a:r>
              <a:rPr lang="en-US" sz="1200" kern="10" dirty="0" smtClean="0">
                <a:ln w="9525">
                  <a:noFill/>
                  <a:round/>
                  <a:headEnd/>
                  <a:tailEnd/>
                </a:ln>
                <a:solidFill>
                  <a:schemeClr val="accent2"/>
                </a:solidFill>
                <a:effectLst>
                  <a:outerShdw dist="45791" dir="2021404" algn="ctr" rotWithShape="0">
                    <a:srgbClr val="C0C0C0"/>
                  </a:outerShdw>
                </a:effectLst>
                <a:latin typeface="Times New Roman"/>
                <a:cs typeface="Times New Roman"/>
              </a:rPr>
              <a:t>XVI</a:t>
            </a:r>
            <a:r>
              <a:rPr lang="ru-RU" sz="1200" kern="10" dirty="0" smtClean="0">
                <a:ln w="9525">
                  <a:noFill/>
                  <a:round/>
                  <a:headEnd/>
                  <a:tailEnd/>
                </a:ln>
                <a:solidFill>
                  <a:schemeClr val="accent2"/>
                </a:solidFill>
                <a:effectLst>
                  <a:outerShdw dist="45791" dir="2021404" algn="ctr" rotWithShape="0">
                    <a:srgbClr val="C0C0C0"/>
                  </a:outerShdw>
                </a:effectLst>
                <a:latin typeface="Times New Roman"/>
                <a:cs typeface="Times New Roman"/>
              </a:rPr>
              <a:t>в.)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5AB22E-7C03-40FE-B8E9-B38AB8CEA839}" type="slidenum">
              <a:rPr lang="uk-UA" smtClean="0"/>
              <a:t>6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10931911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kern="10" dirty="0" smtClean="0">
                <a:ln w="9525">
                  <a:noFill/>
                  <a:round/>
                  <a:headEnd/>
                  <a:tailEnd/>
                </a:ln>
                <a:solidFill>
                  <a:schemeClr val="accent2"/>
                </a:solidFill>
                <a:effectLst>
                  <a:outerShdw dist="45791" dir="2021404" algn="ctr" rotWithShape="0">
                    <a:srgbClr val="C0C0C0"/>
                  </a:outerShdw>
                </a:effectLst>
                <a:latin typeface="Times New Roman"/>
                <a:cs typeface="Times New Roman"/>
              </a:rPr>
              <a:t>БАРОККО (</a:t>
            </a:r>
            <a:r>
              <a:rPr lang="en-US" sz="1200" kern="10" dirty="0" smtClean="0">
                <a:ln w="9525">
                  <a:noFill/>
                  <a:round/>
                  <a:headEnd/>
                  <a:tailEnd/>
                </a:ln>
                <a:solidFill>
                  <a:schemeClr val="accent2"/>
                </a:solidFill>
                <a:effectLst>
                  <a:outerShdw dist="45791" dir="2021404" algn="ctr" rotWithShape="0">
                    <a:srgbClr val="C0C0C0"/>
                  </a:outerShdw>
                </a:effectLst>
                <a:latin typeface="Times New Roman"/>
                <a:cs typeface="Times New Roman"/>
              </a:rPr>
              <a:t>XVII</a:t>
            </a:r>
            <a:r>
              <a:rPr lang="ru-RU" sz="1200" kern="10" dirty="0" smtClean="0">
                <a:ln w="9525">
                  <a:noFill/>
                  <a:round/>
                  <a:headEnd/>
                  <a:tailEnd/>
                </a:ln>
                <a:solidFill>
                  <a:schemeClr val="accent2"/>
                </a:solidFill>
                <a:effectLst>
                  <a:outerShdw dist="45791" dir="2021404" algn="ctr" rotWithShape="0">
                    <a:srgbClr val="C0C0C0"/>
                  </a:outerShdw>
                </a:effectLst>
                <a:latin typeface="Times New Roman"/>
                <a:cs typeface="Times New Roman"/>
              </a:rPr>
              <a:t>в.)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5AB22E-7C03-40FE-B8E9-B38AB8CEA839}" type="slidenum">
              <a:rPr lang="uk-UA" smtClean="0"/>
              <a:t>9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58515716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kern="10" dirty="0" smtClean="0">
                <a:ln w="9525">
                  <a:noFill/>
                  <a:round/>
                  <a:headEnd/>
                  <a:tailEnd/>
                </a:ln>
                <a:solidFill>
                  <a:schemeClr val="accent2"/>
                </a:solidFill>
                <a:effectLst>
                  <a:outerShdw dist="45791" dir="2021404" algn="ctr" rotWithShape="0">
                    <a:srgbClr val="C0C0C0"/>
                  </a:outerShdw>
                </a:effectLst>
                <a:latin typeface="Times New Roman"/>
                <a:cs typeface="Times New Roman"/>
              </a:rPr>
              <a:t>РОКОКО (</a:t>
            </a:r>
            <a:r>
              <a:rPr lang="en-US" sz="1200" kern="10" dirty="0" smtClean="0">
                <a:ln w="9525">
                  <a:noFill/>
                  <a:round/>
                  <a:headEnd/>
                  <a:tailEnd/>
                </a:ln>
                <a:solidFill>
                  <a:schemeClr val="accent2"/>
                </a:solidFill>
                <a:effectLst>
                  <a:outerShdw dist="45791" dir="2021404" algn="ctr" rotWithShape="0">
                    <a:srgbClr val="C0C0C0"/>
                  </a:outerShdw>
                </a:effectLst>
                <a:latin typeface="Times New Roman"/>
                <a:cs typeface="Times New Roman"/>
              </a:rPr>
              <a:t>XVIII</a:t>
            </a:r>
            <a:r>
              <a:rPr lang="ru-RU" sz="1200" kern="10" dirty="0" smtClean="0">
                <a:ln w="9525">
                  <a:noFill/>
                  <a:round/>
                  <a:headEnd/>
                  <a:tailEnd/>
                </a:ln>
                <a:solidFill>
                  <a:schemeClr val="accent2"/>
                </a:solidFill>
                <a:effectLst>
                  <a:outerShdw dist="45791" dir="2021404" algn="ctr" rotWithShape="0">
                    <a:srgbClr val="C0C0C0"/>
                  </a:outerShdw>
                </a:effectLst>
                <a:latin typeface="Times New Roman"/>
                <a:cs typeface="Times New Roman"/>
              </a:rPr>
              <a:t>в.)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5AB22E-7C03-40FE-B8E9-B38AB8CEA839}" type="slidenum">
              <a:rPr lang="uk-UA" smtClean="0"/>
              <a:t>11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25658232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kern="10" dirty="0" smtClean="0">
                <a:ln w="9525">
                  <a:noFill/>
                  <a:round/>
                  <a:headEnd/>
                  <a:tailEnd/>
                </a:ln>
                <a:solidFill>
                  <a:schemeClr val="accent2"/>
                </a:solidFill>
                <a:effectLst>
                  <a:outerShdw dist="45791" dir="2021404" algn="ctr" rotWithShape="0">
                    <a:srgbClr val="C0C0C0"/>
                  </a:outerShdw>
                </a:effectLst>
                <a:latin typeface="Times New Roman"/>
                <a:cs typeface="Times New Roman"/>
              </a:rPr>
              <a:t>КЛАССИЦИЗМ (конец </a:t>
            </a:r>
            <a:r>
              <a:rPr lang="en-US" sz="1200" kern="10" dirty="0" smtClean="0">
                <a:ln w="9525">
                  <a:noFill/>
                  <a:round/>
                  <a:headEnd/>
                  <a:tailEnd/>
                </a:ln>
                <a:solidFill>
                  <a:schemeClr val="accent2"/>
                </a:solidFill>
                <a:effectLst>
                  <a:outerShdw dist="45791" dir="2021404" algn="ctr" rotWithShape="0">
                    <a:srgbClr val="C0C0C0"/>
                  </a:outerShdw>
                </a:effectLst>
                <a:latin typeface="Times New Roman"/>
                <a:cs typeface="Times New Roman"/>
              </a:rPr>
              <a:t>XVIII</a:t>
            </a:r>
            <a:r>
              <a:rPr lang="ru-RU" sz="1200" kern="10" dirty="0" smtClean="0">
                <a:ln w="9525">
                  <a:noFill/>
                  <a:round/>
                  <a:headEnd/>
                  <a:tailEnd/>
                </a:ln>
                <a:solidFill>
                  <a:schemeClr val="accent2"/>
                </a:solidFill>
                <a:effectLst>
                  <a:outerShdw dist="45791" dir="2021404" algn="ctr" rotWithShape="0">
                    <a:srgbClr val="C0C0C0"/>
                  </a:outerShdw>
                </a:effectLst>
                <a:latin typeface="Times New Roman"/>
                <a:cs typeface="Times New Roman"/>
              </a:rPr>
              <a:t>в.)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5AB22E-7C03-40FE-B8E9-B38AB8CEA839}" type="slidenum">
              <a:rPr lang="uk-UA" smtClean="0"/>
              <a:t>13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00007912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kern="10" dirty="0" smtClean="0">
                <a:ln w="9525">
                  <a:noFill/>
                  <a:round/>
                  <a:headEnd/>
                  <a:tailEnd/>
                </a:ln>
                <a:solidFill>
                  <a:schemeClr val="accent2"/>
                </a:solidFill>
                <a:effectLst>
                  <a:outerShdw dist="45791" dir="2021404" algn="ctr" rotWithShape="0">
                    <a:srgbClr val="C0C0C0"/>
                  </a:outerShdw>
                </a:effectLst>
                <a:latin typeface="Times New Roman"/>
                <a:cs typeface="Times New Roman"/>
              </a:rPr>
              <a:t>АМПИР (</a:t>
            </a:r>
            <a:r>
              <a:rPr lang="en-US" sz="1200" kern="10" dirty="0" smtClean="0">
                <a:ln w="9525">
                  <a:noFill/>
                  <a:round/>
                  <a:headEnd/>
                  <a:tailEnd/>
                </a:ln>
                <a:solidFill>
                  <a:schemeClr val="accent2"/>
                </a:solidFill>
                <a:effectLst>
                  <a:outerShdw dist="45791" dir="2021404" algn="ctr" rotWithShape="0">
                    <a:srgbClr val="C0C0C0"/>
                  </a:outerShdw>
                </a:effectLst>
                <a:latin typeface="Times New Roman"/>
                <a:cs typeface="Times New Roman"/>
              </a:rPr>
              <a:t>XIX</a:t>
            </a:r>
            <a:r>
              <a:rPr lang="ru-RU" sz="1200" kern="10" dirty="0" smtClean="0">
                <a:ln w="9525">
                  <a:noFill/>
                  <a:round/>
                  <a:headEnd/>
                  <a:tailEnd/>
                </a:ln>
                <a:solidFill>
                  <a:schemeClr val="accent2"/>
                </a:solidFill>
                <a:effectLst>
                  <a:outerShdw dist="45791" dir="2021404" algn="ctr" rotWithShape="0">
                    <a:srgbClr val="C0C0C0"/>
                  </a:outerShdw>
                </a:effectLst>
                <a:latin typeface="Times New Roman"/>
                <a:cs typeface="Times New Roman"/>
              </a:rPr>
              <a:t>в.)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5AB22E-7C03-40FE-B8E9-B38AB8CEA839}" type="slidenum">
              <a:rPr lang="uk-UA" smtClean="0"/>
              <a:t>15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7707938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9FED3C8-4D22-4CD9-8DD5-FDDB459FF044}" type="slidenum">
              <a:rPr lang="ru-RU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83270BC-BF79-49EF-BB2B-AAFA1E317DD8}" type="slidenum">
              <a:rPr lang="ru-RU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6324703-F4B4-4322-8C82-8F5E893FDB9B}" type="slidenum">
              <a:rPr lang="ru-RU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C244D5D-1200-464B-B7EC-AA70D671F4FC}" type="slidenum">
              <a:rPr lang="ru-RU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A517BD2-E94E-46D5-AB5F-26DFEC8DB3D2}" type="slidenum">
              <a:rPr lang="ru-RU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E723E5D-4118-4264-B1DB-7EE7C98DF449}" type="slidenum">
              <a:rPr lang="ru-RU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EEFCDCD-0B57-4139-B7DF-CD1B4FC8EDB9}" type="slidenum">
              <a:rPr lang="ru-RU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745A442-9B97-49BD-A702-650462D81B5A}" type="slidenum">
              <a:rPr lang="ru-RU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77B29C4-C7D6-4F5C-8356-32BBB6522C61}" type="slidenum">
              <a:rPr lang="ru-RU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FFC23B8-BFF1-4A83-B9A2-E57B0AA9FD8E}" type="slidenum">
              <a:rPr lang="ru-RU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9A19D38-E3D7-417A-93D0-31220A455B27}" type="slidenum">
              <a:rPr lang="ru-RU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>
                <a:solidFill>
                  <a:schemeClr val="tx1"/>
                </a:solidFill>
              </a:defRPr>
            </a:lvl1pPr>
          </a:lstStyle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>
                <a:solidFill>
                  <a:schemeClr val="tx1"/>
                </a:solidFill>
              </a:defRPr>
            </a:lvl1pPr>
          </a:lstStyle>
          <a:p>
            <a:fld id="{AD63404B-8326-462E-B084-77DF386211AE}" type="slidenum">
              <a:rPr lang="ru-RU"/>
              <a:pPr/>
              <a:t>‹№›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WordArt 2"/>
          <p:cNvSpPr>
            <a:spLocks noChangeArrowheads="1" noChangeShapeType="1" noTextEdit="1"/>
          </p:cNvSpPr>
          <p:nvPr/>
        </p:nvSpPr>
        <p:spPr bwMode="auto">
          <a:xfrm>
            <a:off x="1828800" y="914400"/>
            <a:ext cx="5410200" cy="3352800"/>
          </a:xfrm>
          <a:prstGeom prst="rect">
            <a:avLst/>
          </a:prstGeom>
        </p:spPr>
        <p:txBody>
          <a:bodyPr spcFirstLastPara="1" wrap="none" fromWordArt="1">
            <a:prstTxWarp prst="textArchUp">
              <a:avLst>
                <a:gd name="adj" fmla="val 10548035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993300"/>
                </a:solidFill>
                <a:latin typeface="Arial"/>
                <a:cs typeface="Arial"/>
              </a:rPr>
              <a:t>история костюма</a:t>
            </a:r>
          </a:p>
        </p:txBody>
      </p:sp>
      <p:pic>
        <p:nvPicPr>
          <p:cNvPr id="2051" name="Picture 3" descr="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71736" y="1785926"/>
            <a:ext cx="4052888" cy="4259262"/>
          </a:xfrm>
          <a:prstGeom prst="rect">
            <a:avLst/>
          </a:prstGeom>
          <a:noFill/>
        </p:spPr>
      </p:pic>
      <p:sp>
        <p:nvSpPr>
          <p:cNvPr id="2052" name="Rectangle 4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ru-RU" dirty="0"/>
              <a:t> </a:t>
            </a: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9644" name="Picture 12" descr="7"/>
          <p:cNvPicPr>
            <a:picLocks noChangeAspect="1" noChangeArrowheads="1"/>
          </p:cNvPicPr>
          <p:nvPr/>
        </p:nvPicPr>
        <p:blipFill>
          <a:blip r:embed="rId2" cstate="print">
            <a:lum contrast="18000"/>
          </a:blip>
          <a:srcRect/>
          <a:stretch>
            <a:fillRect/>
          </a:stretch>
        </p:blipFill>
        <p:spPr bwMode="auto">
          <a:xfrm>
            <a:off x="2438400" y="188913"/>
            <a:ext cx="4038600" cy="6364287"/>
          </a:xfrm>
          <a:prstGeom prst="rect">
            <a:avLst/>
          </a:prstGeom>
          <a:noFill/>
        </p:spPr>
      </p:pic>
      <p:sp>
        <p:nvSpPr>
          <p:cNvPr id="69645" name="Line 13"/>
          <p:cNvSpPr>
            <a:spLocks noChangeShapeType="1"/>
          </p:cNvSpPr>
          <p:nvPr/>
        </p:nvSpPr>
        <p:spPr bwMode="auto">
          <a:xfrm flipH="1">
            <a:off x="5334000" y="1524000"/>
            <a:ext cx="1752600" cy="762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69646" name="Text Box 14"/>
          <p:cNvSpPr txBox="1">
            <a:spLocks noChangeArrowheads="1"/>
          </p:cNvSpPr>
          <p:nvPr/>
        </p:nvSpPr>
        <p:spPr bwMode="auto">
          <a:xfrm>
            <a:off x="7146925" y="1260475"/>
            <a:ext cx="1830388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400"/>
              <a:t>Большие</a:t>
            </a:r>
          </a:p>
          <a:p>
            <a:r>
              <a:rPr lang="ru-RU" sz="2400"/>
              <a:t> воротники </a:t>
            </a:r>
          </a:p>
          <a:p>
            <a:r>
              <a:rPr lang="ru-RU" sz="2400"/>
              <a:t>с кружевом</a:t>
            </a:r>
          </a:p>
        </p:txBody>
      </p:sp>
      <p:sp>
        <p:nvSpPr>
          <p:cNvPr id="69647" name="Line 15"/>
          <p:cNvSpPr>
            <a:spLocks noChangeShapeType="1"/>
          </p:cNvSpPr>
          <p:nvPr/>
        </p:nvSpPr>
        <p:spPr bwMode="auto">
          <a:xfrm flipH="1" flipV="1">
            <a:off x="5867400" y="2514600"/>
            <a:ext cx="990600" cy="4572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69648" name="Text Box 16"/>
          <p:cNvSpPr txBox="1">
            <a:spLocks noChangeArrowheads="1"/>
          </p:cNvSpPr>
          <p:nvPr/>
        </p:nvSpPr>
        <p:spPr bwMode="auto">
          <a:xfrm>
            <a:off x="6918325" y="2936875"/>
            <a:ext cx="16192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400"/>
              <a:t>Манжеты </a:t>
            </a:r>
          </a:p>
        </p:txBody>
      </p:sp>
      <p:sp>
        <p:nvSpPr>
          <p:cNvPr id="69649" name="Line 17"/>
          <p:cNvSpPr>
            <a:spLocks noChangeShapeType="1"/>
          </p:cNvSpPr>
          <p:nvPr/>
        </p:nvSpPr>
        <p:spPr bwMode="auto">
          <a:xfrm flipH="1" flipV="1">
            <a:off x="5181600" y="4343400"/>
            <a:ext cx="1905000" cy="3048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69650" name="Text Box 18"/>
          <p:cNvSpPr txBox="1">
            <a:spLocks noChangeArrowheads="1"/>
          </p:cNvSpPr>
          <p:nvPr/>
        </p:nvSpPr>
        <p:spPr bwMode="auto">
          <a:xfrm>
            <a:off x="6994525" y="4308475"/>
            <a:ext cx="2024063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400"/>
              <a:t>Украшенные</a:t>
            </a:r>
          </a:p>
          <a:p>
            <a:r>
              <a:rPr lang="ru-RU" sz="2400"/>
              <a:t> панталоны</a:t>
            </a:r>
          </a:p>
        </p:txBody>
      </p:sp>
      <p:sp>
        <p:nvSpPr>
          <p:cNvPr id="69651" name="Line 19"/>
          <p:cNvSpPr>
            <a:spLocks noChangeShapeType="1"/>
          </p:cNvSpPr>
          <p:nvPr/>
        </p:nvSpPr>
        <p:spPr bwMode="auto">
          <a:xfrm>
            <a:off x="1981200" y="2743200"/>
            <a:ext cx="1143000" cy="8382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69654" name="Text Box 22"/>
          <p:cNvSpPr txBox="1">
            <a:spLocks noChangeArrowheads="1"/>
          </p:cNvSpPr>
          <p:nvPr/>
        </p:nvSpPr>
        <p:spPr bwMode="auto">
          <a:xfrm>
            <a:off x="288925" y="1641475"/>
            <a:ext cx="2378075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400"/>
              <a:t>Мягкие </a:t>
            </a:r>
          </a:p>
          <a:p>
            <a:r>
              <a:rPr lang="ru-RU" sz="2400"/>
              <a:t>широкополые </a:t>
            </a:r>
          </a:p>
          <a:p>
            <a:r>
              <a:rPr lang="ru-RU" sz="2400"/>
              <a:t>шляпы с перьями</a:t>
            </a:r>
          </a:p>
        </p:txBody>
      </p:sp>
      <p:sp>
        <p:nvSpPr>
          <p:cNvPr id="69655" name="Line 23"/>
          <p:cNvSpPr>
            <a:spLocks noChangeShapeType="1"/>
          </p:cNvSpPr>
          <p:nvPr/>
        </p:nvSpPr>
        <p:spPr bwMode="auto">
          <a:xfrm flipV="1">
            <a:off x="2209800" y="5257800"/>
            <a:ext cx="1752600" cy="5334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69657" name="Text Box 25"/>
          <p:cNvSpPr txBox="1">
            <a:spLocks noChangeArrowheads="1"/>
          </p:cNvSpPr>
          <p:nvPr/>
        </p:nvSpPr>
        <p:spPr bwMode="auto">
          <a:xfrm>
            <a:off x="212725" y="4765675"/>
            <a:ext cx="2130425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400"/>
              <a:t>Сапоги с </a:t>
            </a:r>
          </a:p>
          <a:p>
            <a:r>
              <a:rPr lang="ru-RU" sz="2400"/>
              <a:t>раструбами и </a:t>
            </a:r>
          </a:p>
          <a:p>
            <a:r>
              <a:rPr lang="ru-RU" sz="2400"/>
              <a:t>отворотами</a:t>
            </a: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96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696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696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1" dur="500"/>
                                        <p:tgtEl>
                                          <p:spTgt spid="696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696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0" dur="500"/>
                                        <p:tgtEl>
                                          <p:spTgt spid="696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696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696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696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696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"/>
                            </p:stCondLst>
                            <p:childTnLst>
                              <p:par>
                                <p:cTn id="5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696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645" grpId="0" animBg="1"/>
      <p:bldP spid="69646" grpId="0" autoUpdateAnimBg="0"/>
      <p:bldP spid="69647" grpId="0" animBg="1"/>
      <p:bldP spid="69648" grpId="0" autoUpdateAnimBg="0"/>
      <p:bldP spid="69649" grpId="0" animBg="1"/>
      <p:bldP spid="69650" grpId="0" autoUpdateAnimBg="0"/>
      <p:bldP spid="69651" grpId="0" animBg="1"/>
      <p:bldP spid="69654" grpId="0" autoUpdateAnimBg="0"/>
      <p:bldP spid="69655" grpId="0" animBg="1"/>
      <p:bldP spid="69657" grpId="0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C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668" name="Picture 12" descr="9"/>
          <p:cNvPicPr>
            <a:picLocks noChangeAspect="1" noChangeArrowheads="1"/>
          </p:cNvPicPr>
          <p:nvPr/>
        </p:nvPicPr>
        <p:blipFill>
          <a:blip r:embed="rId3" cstate="print">
            <a:lum contrast="48000"/>
          </a:blip>
          <a:srcRect/>
          <a:stretch>
            <a:fillRect/>
          </a:stretch>
        </p:blipFill>
        <p:spPr bwMode="auto">
          <a:xfrm>
            <a:off x="2987675" y="990600"/>
            <a:ext cx="3313113" cy="5391150"/>
          </a:xfrm>
          <a:prstGeom prst="rect">
            <a:avLst/>
          </a:prstGeom>
          <a:noFill/>
        </p:spPr>
      </p:pic>
      <p:sp>
        <p:nvSpPr>
          <p:cNvPr id="70669" name="WordArt 13"/>
          <p:cNvSpPr>
            <a:spLocks noChangeArrowheads="1" noChangeShapeType="1" noTextEdit="1"/>
          </p:cNvSpPr>
          <p:nvPr/>
        </p:nvSpPr>
        <p:spPr bwMode="auto">
          <a:xfrm>
            <a:off x="457200" y="228600"/>
            <a:ext cx="8305800" cy="609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200" kern="10" dirty="0">
                <a:ln w="9525">
                  <a:noFill/>
                  <a:round/>
                  <a:headEnd/>
                  <a:tailEnd/>
                </a:ln>
                <a:solidFill>
                  <a:schemeClr val="accent2"/>
                </a:solidFill>
                <a:effectLst>
                  <a:outerShdw dist="45791" dir="2021404" algn="ctr" rotWithShape="0">
                    <a:srgbClr val="C0C0C0"/>
                  </a:outerShdw>
                </a:effectLst>
                <a:latin typeface="Times New Roman"/>
                <a:cs typeface="Times New Roman"/>
              </a:rPr>
              <a:t>РОКОКО (</a:t>
            </a:r>
            <a:r>
              <a:rPr lang="en-US" sz="3200" kern="10" dirty="0">
                <a:ln w="9525">
                  <a:noFill/>
                  <a:round/>
                  <a:headEnd/>
                  <a:tailEnd/>
                </a:ln>
                <a:solidFill>
                  <a:schemeClr val="accent2"/>
                </a:solidFill>
                <a:effectLst>
                  <a:outerShdw dist="45791" dir="2021404" algn="ctr" rotWithShape="0">
                    <a:srgbClr val="C0C0C0"/>
                  </a:outerShdw>
                </a:effectLst>
                <a:latin typeface="Times New Roman"/>
                <a:cs typeface="Times New Roman"/>
              </a:rPr>
              <a:t>XVIII</a:t>
            </a:r>
            <a:r>
              <a:rPr lang="ru-RU" sz="3200" kern="10" dirty="0">
                <a:ln w="9525">
                  <a:noFill/>
                  <a:round/>
                  <a:headEnd/>
                  <a:tailEnd/>
                </a:ln>
                <a:solidFill>
                  <a:schemeClr val="accent2"/>
                </a:solidFill>
                <a:effectLst>
                  <a:outerShdw dist="45791" dir="2021404" algn="ctr" rotWithShape="0">
                    <a:srgbClr val="C0C0C0"/>
                  </a:outerShdw>
                </a:effectLst>
                <a:latin typeface="Times New Roman"/>
                <a:cs typeface="Times New Roman"/>
              </a:rPr>
              <a:t>в.)</a:t>
            </a:r>
          </a:p>
        </p:txBody>
      </p:sp>
      <p:sp>
        <p:nvSpPr>
          <p:cNvPr id="70670" name="Line 14"/>
          <p:cNvSpPr>
            <a:spLocks noChangeShapeType="1"/>
          </p:cNvSpPr>
          <p:nvPr/>
        </p:nvSpPr>
        <p:spPr bwMode="auto">
          <a:xfrm flipH="1" flipV="1">
            <a:off x="5410200" y="3962400"/>
            <a:ext cx="1447800" cy="6096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70671" name="Text Box 15"/>
          <p:cNvSpPr txBox="1">
            <a:spLocks noChangeArrowheads="1"/>
          </p:cNvSpPr>
          <p:nvPr/>
        </p:nvSpPr>
        <p:spPr bwMode="auto">
          <a:xfrm>
            <a:off x="6842125" y="4384675"/>
            <a:ext cx="2187575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400"/>
              <a:t>Непомерно </a:t>
            </a:r>
          </a:p>
          <a:p>
            <a:r>
              <a:rPr lang="ru-RU" sz="2400"/>
              <a:t>большая юбка</a:t>
            </a:r>
          </a:p>
          <a:p>
            <a:r>
              <a:rPr lang="ru-RU" sz="2400"/>
              <a:t> на каркасе</a:t>
            </a:r>
          </a:p>
        </p:txBody>
      </p:sp>
      <p:sp>
        <p:nvSpPr>
          <p:cNvPr id="70672" name="Line 16"/>
          <p:cNvSpPr>
            <a:spLocks noChangeShapeType="1"/>
          </p:cNvSpPr>
          <p:nvPr/>
        </p:nvSpPr>
        <p:spPr bwMode="auto">
          <a:xfrm flipH="1" flipV="1">
            <a:off x="5867400" y="5638800"/>
            <a:ext cx="762000" cy="4572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70673" name="Text Box 17"/>
          <p:cNvSpPr txBox="1">
            <a:spLocks noChangeArrowheads="1"/>
          </p:cNvSpPr>
          <p:nvPr/>
        </p:nvSpPr>
        <p:spPr bwMode="auto">
          <a:xfrm>
            <a:off x="6629400" y="5908675"/>
            <a:ext cx="26162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400"/>
              <a:t>Обилие оборок,</a:t>
            </a:r>
          </a:p>
          <a:p>
            <a:r>
              <a:rPr lang="ru-RU" sz="2400"/>
              <a:t> кружев, рюшей</a:t>
            </a:r>
          </a:p>
        </p:txBody>
      </p:sp>
      <p:sp>
        <p:nvSpPr>
          <p:cNvPr id="70674" name="Line 18"/>
          <p:cNvSpPr>
            <a:spLocks noChangeShapeType="1"/>
          </p:cNvSpPr>
          <p:nvPr/>
        </p:nvSpPr>
        <p:spPr bwMode="auto">
          <a:xfrm flipH="1">
            <a:off x="5105400" y="2057400"/>
            <a:ext cx="15240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70675" name="Text Box 19"/>
          <p:cNvSpPr txBox="1">
            <a:spLocks noChangeArrowheads="1"/>
          </p:cNvSpPr>
          <p:nvPr/>
        </p:nvSpPr>
        <p:spPr bwMode="auto">
          <a:xfrm>
            <a:off x="6705600" y="1793875"/>
            <a:ext cx="2600325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400"/>
              <a:t>Очень открытое</a:t>
            </a:r>
          </a:p>
          <a:p>
            <a:r>
              <a:rPr lang="ru-RU" sz="2400"/>
              <a:t> декольте</a:t>
            </a:r>
          </a:p>
        </p:txBody>
      </p:sp>
      <p:sp>
        <p:nvSpPr>
          <p:cNvPr id="70676" name="Line 20"/>
          <p:cNvSpPr>
            <a:spLocks noChangeShapeType="1"/>
          </p:cNvSpPr>
          <p:nvPr/>
        </p:nvSpPr>
        <p:spPr bwMode="auto">
          <a:xfrm flipV="1">
            <a:off x="2438400" y="5334000"/>
            <a:ext cx="1295400" cy="5334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70677" name="Text Box 21"/>
          <p:cNvSpPr txBox="1">
            <a:spLocks noChangeArrowheads="1"/>
          </p:cNvSpPr>
          <p:nvPr/>
        </p:nvSpPr>
        <p:spPr bwMode="auto">
          <a:xfrm>
            <a:off x="212725" y="5222875"/>
            <a:ext cx="2328863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400"/>
              <a:t>Искусственные</a:t>
            </a:r>
          </a:p>
          <a:p>
            <a:r>
              <a:rPr lang="ru-RU" sz="2400"/>
              <a:t> цветы, банты</a:t>
            </a:r>
          </a:p>
        </p:txBody>
      </p:sp>
      <p:sp>
        <p:nvSpPr>
          <p:cNvPr id="70678" name="Line 22"/>
          <p:cNvSpPr>
            <a:spLocks noChangeShapeType="1"/>
          </p:cNvSpPr>
          <p:nvPr/>
        </p:nvSpPr>
        <p:spPr bwMode="auto">
          <a:xfrm flipV="1">
            <a:off x="2057400" y="1447800"/>
            <a:ext cx="2133600" cy="6096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70680" name="Text Box 24"/>
          <p:cNvSpPr txBox="1">
            <a:spLocks noChangeArrowheads="1"/>
          </p:cNvSpPr>
          <p:nvPr/>
        </p:nvSpPr>
        <p:spPr bwMode="auto">
          <a:xfrm>
            <a:off x="0" y="1108075"/>
            <a:ext cx="2971800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400"/>
              <a:t>Изящная прическа, </a:t>
            </a:r>
          </a:p>
          <a:p>
            <a:r>
              <a:rPr lang="ru-RU" sz="2400"/>
              <a:t>обильно посыпанная</a:t>
            </a:r>
          </a:p>
          <a:p>
            <a:r>
              <a:rPr lang="ru-RU" sz="2400"/>
              <a:t> пудрой</a:t>
            </a: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06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06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706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8" dur="500"/>
                                        <p:tgtEl>
                                          <p:spTgt spid="706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706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7" dur="500"/>
                                        <p:tgtEl>
                                          <p:spTgt spid="706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706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6" dur="500"/>
                                        <p:tgtEl>
                                          <p:spTgt spid="706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706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706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706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706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"/>
                            </p:stCondLst>
                            <p:childTnLst>
                              <p:par>
                                <p:cTn id="5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706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0669" grpId="0" animBg="1"/>
      <p:bldP spid="70670" grpId="0" animBg="1"/>
      <p:bldP spid="70671" grpId="0" autoUpdateAnimBg="0"/>
      <p:bldP spid="70672" grpId="0" animBg="1"/>
      <p:bldP spid="70673" grpId="0" autoUpdateAnimBg="0"/>
      <p:bldP spid="70674" grpId="0" animBg="1"/>
      <p:bldP spid="70675" grpId="0" autoUpdateAnimBg="0"/>
      <p:bldP spid="70676" grpId="0" animBg="1"/>
      <p:bldP spid="70677" grpId="0" autoUpdateAnimBg="0"/>
      <p:bldP spid="70678" grpId="0" animBg="1"/>
      <p:bldP spid="70680" grpId="0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C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692" name="Picture 12" descr="10"/>
          <p:cNvPicPr>
            <a:picLocks noChangeAspect="1" noChangeArrowheads="1"/>
          </p:cNvPicPr>
          <p:nvPr/>
        </p:nvPicPr>
        <p:blipFill>
          <a:blip r:embed="rId2" cstate="print">
            <a:lum contrast="54000"/>
          </a:blip>
          <a:srcRect/>
          <a:stretch>
            <a:fillRect/>
          </a:stretch>
        </p:blipFill>
        <p:spPr bwMode="auto">
          <a:xfrm>
            <a:off x="2667000" y="457200"/>
            <a:ext cx="3273425" cy="6019800"/>
          </a:xfrm>
          <a:prstGeom prst="rect">
            <a:avLst/>
          </a:prstGeom>
          <a:noFill/>
        </p:spPr>
      </p:pic>
      <p:sp>
        <p:nvSpPr>
          <p:cNvPr id="71693" name="Line 13"/>
          <p:cNvSpPr>
            <a:spLocks noChangeShapeType="1"/>
          </p:cNvSpPr>
          <p:nvPr/>
        </p:nvSpPr>
        <p:spPr bwMode="auto">
          <a:xfrm flipH="1">
            <a:off x="4267200" y="1295400"/>
            <a:ext cx="1981200" cy="4572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71694" name="Text Box 14"/>
          <p:cNvSpPr txBox="1">
            <a:spLocks noChangeArrowheads="1"/>
          </p:cNvSpPr>
          <p:nvPr/>
        </p:nvSpPr>
        <p:spPr bwMode="auto">
          <a:xfrm>
            <a:off x="6477000" y="1184275"/>
            <a:ext cx="2749550" cy="191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400"/>
              <a:t>Детали костюма </a:t>
            </a:r>
          </a:p>
          <a:p>
            <a:r>
              <a:rPr lang="ru-RU" sz="2400"/>
              <a:t>подчеркивались </a:t>
            </a:r>
          </a:p>
          <a:p>
            <a:r>
              <a:rPr lang="ru-RU" sz="2400"/>
              <a:t>вышивкой, </a:t>
            </a:r>
          </a:p>
          <a:p>
            <a:r>
              <a:rPr lang="ru-RU" sz="2400"/>
              <a:t>металлическими</a:t>
            </a:r>
          </a:p>
          <a:p>
            <a:r>
              <a:rPr lang="ru-RU" sz="2400"/>
              <a:t> пуговицами</a:t>
            </a:r>
          </a:p>
        </p:txBody>
      </p:sp>
      <p:sp>
        <p:nvSpPr>
          <p:cNvPr id="71695" name="Line 15"/>
          <p:cNvSpPr>
            <a:spLocks noChangeShapeType="1"/>
          </p:cNvSpPr>
          <p:nvPr/>
        </p:nvSpPr>
        <p:spPr bwMode="auto">
          <a:xfrm flipH="1">
            <a:off x="4800600" y="4419600"/>
            <a:ext cx="1447800" cy="3810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71696" name="Text Box 16"/>
          <p:cNvSpPr txBox="1">
            <a:spLocks noChangeArrowheads="1"/>
          </p:cNvSpPr>
          <p:nvPr/>
        </p:nvSpPr>
        <p:spPr bwMode="auto">
          <a:xfrm>
            <a:off x="6232525" y="4156075"/>
            <a:ext cx="2674938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400"/>
              <a:t>Узкие до коленей </a:t>
            </a:r>
          </a:p>
          <a:p>
            <a:r>
              <a:rPr lang="ru-RU" sz="2400"/>
              <a:t>штаны - кюлоты</a:t>
            </a:r>
          </a:p>
        </p:txBody>
      </p:sp>
      <p:sp>
        <p:nvSpPr>
          <p:cNvPr id="71698" name="Line 18"/>
          <p:cNvSpPr>
            <a:spLocks noChangeShapeType="1"/>
          </p:cNvSpPr>
          <p:nvPr/>
        </p:nvSpPr>
        <p:spPr bwMode="auto">
          <a:xfrm flipV="1">
            <a:off x="2209800" y="5715000"/>
            <a:ext cx="12954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71702" name="Text Box 22"/>
          <p:cNvSpPr txBox="1">
            <a:spLocks noChangeArrowheads="1"/>
          </p:cNvSpPr>
          <p:nvPr/>
        </p:nvSpPr>
        <p:spPr bwMode="auto">
          <a:xfrm>
            <a:off x="0" y="5527675"/>
            <a:ext cx="22780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400"/>
              <a:t>Белые чулки</a:t>
            </a:r>
          </a:p>
        </p:txBody>
      </p:sp>
      <p:sp>
        <p:nvSpPr>
          <p:cNvPr id="71703" name="Line 23"/>
          <p:cNvSpPr>
            <a:spLocks noChangeShapeType="1"/>
          </p:cNvSpPr>
          <p:nvPr/>
        </p:nvSpPr>
        <p:spPr bwMode="auto">
          <a:xfrm>
            <a:off x="2133600" y="4267200"/>
            <a:ext cx="11430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71704" name="Text Box 24"/>
          <p:cNvSpPr txBox="1">
            <a:spLocks noChangeArrowheads="1"/>
          </p:cNvSpPr>
          <p:nvPr/>
        </p:nvSpPr>
        <p:spPr bwMode="auto">
          <a:xfrm>
            <a:off x="0" y="2936875"/>
            <a:ext cx="3390900" cy="2282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400"/>
              <a:t>Богатые ткани: </a:t>
            </a:r>
          </a:p>
          <a:p>
            <a:r>
              <a:rPr lang="ru-RU" sz="2400"/>
              <a:t>бархат, шелк, </a:t>
            </a:r>
          </a:p>
          <a:p>
            <a:r>
              <a:rPr lang="ru-RU" sz="2400"/>
              <a:t>атлас – расшивались </a:t>
            </a:r>
          </a:p>
          <a:p>
            <a:r>
              <a:rPr lang="ru-RU" sz="2400"/>
              <a:t>стеклярусом,</a:t>
            </a:r>
          </a:p>
          <a:p>
            <a:r>
              <a:rPr lang="ru-RU" sz="2400"/>
              <a:t>золотой или </a:t>
            </a:r>
          </a:p>
          <a:p>
            <a:r>
              <a:rPr lang="ru-RU" sz="2400"/>
              <a:t>серебряной нитью</a:t>
            </a:r>
          </a:p>
        </p:txBody>
      </p:sp>
      <p:sp>
        <p:nvSpPr>
          <p:cNvPr id="71705" name="Line 25"/>
          <p:cNvSpPr>
            <a:spLocks noChangeShapeType="1"/>
          </p:cNvSpPr>
          <p:nvPr/>
        </p:nvSpPr>
        <p:spPr bwMode="auto">
          <a:xfrm flipV="1">
            <a:off x="2209800" y="1600200"/>
            <a:ext cx="1828800" cy="1524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71706" name="Text Box 26"/>
          <p:cNvSpPr txBox="1">
            <a:spLocks noChangeArrowheads="1"/>
          </p:cNvSpPr>
          <p:nvPr/>
        </p:nvSpPr>
        <p:spPr bwMode="auto">
          <a:xfrm>
            <a:off x="212725" y="1260475"/>
            <a:ext cx="2474913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400"/>
              <a:t>Шейный платок</a:t>
            </a:r>
          </a:p>
          <a:p>
            <a:r>
              <a:rPr lang="ru-RU" sz="2400"/>
              <a:t> или жабо</a:t>
            </a:r>
          </a:p>
        </p:txBody>
      </p:sp>
      <p:sp>
        <p:nvSpPr>
          <p:cNvPr id="71707" name="Line 27"/>
          <p:cNvSpPr>
            <a:spLocks noChangeShapeType="1"/>
          </p:cNvSpPr>
          <p:nvPr/>
        </p:nvSpPr>
        <p:spPr bwMode="auto">
          <a:xfrm flipH="1">
            <a:off x="4267200" y="304800"/>
            <a:ext cx="2209800" cy="3810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71708" name="Text Box 28"/>
          <p:cNvSpPr txBox="1">
            <a:spLocks noChangeArrowheads="1"/>
          </p:cNvSpPr>
          <p:nvPr/>
        </p:nvSpPr>
        <p:spPr bwMode="auto">
          <a:xfrm>
            <a:off x="6765925" y="117475"/>
            <a:ext cx="13477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400"/>
              <a:t>Парики </a:t>
            </a:r>
          </a:p>
        </p:txBody>
      </p:sp>
      <p:sp>
        <p:nvSpPr>
          <p:cNvPr id="71711" name="Line 31"/>
          <p:cNvSpPr>
            <a:spLocks noChangeShapeType="1"/>
          </p:cNvSpPr>
          <p:nvPr/>
        </p:nvSpPr>
        <p:spPr bwMode="auto">
          <a:xfrm flipH="1">
            <a:off x="4800600" y="6248400"/>
            <a:ext cx="16002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71712" name="Text Box 32"/>
          <p:cNvSpPr txBox="1">
            <a:spLocks noChangeArrowheads="1"/>
          </p:cNvSpPr>
          <p:nvPr/>
        </p:nvSpPr>
        <p:spPr bwMode="auto">
          <a:xfrm>
            <a:off x="6689725" y="5984875"/>
            <a:ext cx="1628775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400"/>
              <a:t>Туфли с </a:t>
            </a:r>
          </a:p>
          <a:p>
            <a:r>
              <a:rPr lang="ru-RU" sz="2400"/>
              <a:t>пряжками</a:t>
            </a: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16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716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716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1" dur="500"/>
                                        <p:tgtEl>
                                          <p:spTgt spid="716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716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716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717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717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717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717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"/>
                            </p:stCondLst>
                            <p:childTnLst>
                              <p:par>
                                <p:cTn id="5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717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7" dur="500"/>
                                        <p:tgtEl>
                                          <p:spTgt spid="717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00"/>
                            </p:stCondLst>
                            <p:childTnLst>
                              <p:par>
                                <p:cTn id="5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717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6" dur="500"/>
                                        <p:tgtEl>
                                          <p:spTgt spid="717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500"/>
                            </p:stCondLst>
                            <p:childTnLst>
                              <p:par>
                                <p:cTn id="6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717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693" grpId="0" animBg="1"/>
      <p:bldP spid="71694" grpId="0" autoUpdateAnimBg="0"/>
      <p:bldP spid="71695" grpId="0" animBg="1"/>
      <p:bldP spid="71696" grpId="0" autoUpdateAnimBg="0"/>
      <p:bldP spid="71698" grpId="0" animBg="1"/>
      <p:bldP spid="71702" grpId="0" autoUpdateAnimBg="0"/>
      <p:bldP spid="71703" grpId="0" animBg="1"/>
      <p:bldP spid="71704" grpId="0" autoUpdateAnimBg="0"/>
      <p:bldP spid="71705" grpId="0" animBg="1"/>
      <p:bldP spid="71706" grpId="0" autoUpdateAnimBg="0"/>
      <p:bldP spid="71707" grpId="0" animBg="1"/>
      <p:bldP spid="71708" grpId="0" autoUpdateAnimBg="0"/>
      <p:bldP spid="71711" grpId="0" animBg="1"/>
      <p:bldP spid="71712" grpId="0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E6DCAC"/>
            </a:gs>
            <a:gs pos="6000">
              <a:srgbClr val="E6D78A"/>
            </a:gs>
            <a:gs pos="15000">
              <a:srgbClr val="C7AC4C"/>
            </a:gs>
            <a:gs pos="22500">
              <a:srgbClr val="E6D78A"/>
            </a:gs>
            <a:gs pos="38500">
              <a:srgbClr val="C7AC4C"/>
            </a:gs>
            <a:gs pos="50000">
              <a:srgbClr val="E6DCAC"/>
            </a:gs>
            <a:gs pos="61500">
              <a:srgbClr val="C7AC4C"/>
            </a:gs>
            <a:gs pos="77500">
              <a:srgbClr val="E6D78A"/>
            </a:gs>
            <a:gs pos="85000">
              <a:srgbClr val="C7AC4C"/>
            </a:gs>
            <a:gs pos="94000">
              <a:srgbClr val="E6D78A"/>
            </a:gs>
            <a:gs pos="100000">
              <a:srgbClr val="E6DCAC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16" name="WordArt 12"/>
          <p:cNvSpPr>
            <a:spLocks noChangeArrowheads="1" noChangeShapeType="1" noTextEdit="1"/>
          </p:cNvSpPr>
          <p:nvPr/>
        </p:nvSpPr>
        <p:spPr bwMode="auto">
          <a:xfrm>
            <a:off x="304800" y="381000"/>
            <a:ext cx="8534400" cy="685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200" kern="10" dirty="0">
                <a:ln w="9525">
                  <a:noFill/>
                  <a:round/>
                  <a:headEnd/>
                  <a:tailEnd/>
                </a:ln>
                <a:solidFill>
                  <a:schemeClr val="accent2"/>
                </a:solidFill>
                <a:effectLst>
                  <a:outerShdw dist="45791" dir="2021404" algn="ctr" rotWithShape="0">
                    <a:srgbClr val="C0C0C0"/>
                  </a:outerShdw>
                </a:effectLst>
                <a:latin typeface="Times New Roman"/>
                <a:cs typeface="Times New Roman"/>
              </a:rPr>
              <a:t>КЛАССИЦИЗМ (конец </a:t>
            </a:r>
            <a:r>
              <a:rPr lang="en-US" sz="3200" kern="10" dirty="0">
                <a:ln w="9525">
                  <a:noFill/>
                  <a:round/>
                  <a:headEnd/>
                  <a:tailEnd/>
                </a:ln>
                <a:solidFill>
                  <a:schemeClr val="accent2"/>
                </a:solidFill>
                <a:effectLst>
                  <a:outerShdw dist="45791" dir="2021404" algn="ctr" rotWithShape="0">
                    <a:srgbClr val="C0C0C0"/>
                  </a:outerShdw>
                </a:effectLst>
                <a:latin typeface="Times New Roman"/>
                <a:cs typeface="Times New Roman"/>
              </a:rPr>
              <a:t>XVIII</a:t>
            </a:r>
            <a:r>
              <a:rPr lang="ru-RU" sz="3200" kern="10" dirty="0">
                <a:ln w="9525">
                  <a:noFill/>
                  <a:round/>
                  <a:headEnd/>
                  <a:tailEnd/>
                </a:ln>
                <a:solidFill>
                  <a:schemeClr val="accent2"/>
                </a:solidFill>
                <a:effectLst>
                  <a:outerShdw dist="45791" dir="2021404" algn="ctr" rotWithShape="0">
                    <a:srgbClr val="C0C0C0"/>
                  </a:outerShdw>
                </a:effectLst>
                <a:latin typeface="Times New Roman"/>
                <a:cs typeface="Times New Roman"/>
              </a:rPr>
              <a:t>в.)</a:t>
            </a:r>
          </a:p>
        </p:txBody>
      </p:sp>
      <p:pic>
        <p:nvPicPr>
          <p:cNvPr id="72717" name="Picture 13" descr="11"/>
          <p:cNvPicPr>
            <a:picLocks noChangeAspect="1" noChangeArrowheads="1"/>
          </p:cNvPicPr>
          <p:nvPr/>
        </p:nvPicPr>
        <p:blipFill>
          <a:blip r:embed="rId3" cstate="print">
            <a:lum contrast="36000"/>
          </a:blip>
          <a:srcRect/>
          <a:stretch>
            <a:fillRect/>
          </a:stretch>
        </p:blipFill>
        <p:spPr bwMode="auto">
          <a:xfrm>
            <a:off x="1763713" y="1066800"/>
            <a:ext cx="2732087" cy="5386388"/>
          </a:xfrm>
          <a:prstGeom prst="rect">
            <a:avLst/>
          </a:prstGeom>
          <a:noFill/>
        </p:spPr>
      </p:pic>
      <p:sp>
        <p:nvSpPr>
          <p:cNvPr id="72718" name="Line 14"/>
          <p:cNvSpPr>
            <a:spLocks noChangeShapeType="1"/>
          </p:cNvSpPr>
          <p:nvPr/>
        </p:nvSpPr>
        <p:spPr bwMode="auto">
          <a:xfrm flipH="1">
            <a:off x="3276600" y="3886200"/>
            <a:ext cx="22098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72719" name="Text Box 15"/>
          <p:cNvSpPr txBox="1">
            <a:spLocks noChangeArrowheads="1"/>
          </p:cNvSpPr>
          <p:nvPr/>
        </p:nvSpPr>
        <p:spPr bwMode="auto">
          <a:xfrm>
            <a:off x="5775325" y="3276600"/>
            <a:ext cx="3135313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400"/>
              <a:t>Тонкое муслиновое </a:t>
            </a:r>
          </a:p>
          <a:p>
            <a:r>
              <a:rPr lang="ru-RU" sz="2400"/>
              <a:t>платье без отделки и </a:t>
            </a:r>
          </a:p>
          <a:p>
            <a:r>
              <a:rPr lang="ru-RU" sz="2400"/>
              <a:t>украшений</a:t>
            </a:r>
          </a:p>
        </p:txBody>
      </p:sp>
      <p:sp>
        <p:nvSpPr>
          <p:cNvPr id="72720" name="Line 16"/>
          <p:cNvSpPr>
            <a:spLocks noChangeShapeType="1"/>
          </p:cNvSpPr>
          <p:nvPr/>
        </p:nvSpPr>
        <p:spPr bwMode="auto">
          <a:xfrm flipH="1">
            <a:off x="3276600" y="2057400"/>
            <a:ext cx="2590800" cy="8382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72721" name="Text Box 17"/>
          <p:cNvSpPr txBox="1">
            <a:spLocks noChangeArrowheads="1"/>
          </p:cNvSpPr>
          <p:nvPr/>
        </p:nvSpPr>
        <p:spPr bwMode="auto">
          <a:xfrm>
            <a:off x="6384925" y="1717675"/>
            <a:ext cx="2424113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400"/>
              <a:t>Высокая линия </a:t>
            </a:r>
          </a:p>
          <a:p>
            <a:r>
              <a:rPr lang="ru-RU" sz="2400"/>
              <a:t>талии</a:t>
            </a: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27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27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727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8" dur="500"/>
                                        <p:tgtEl>
                                          <p:spTgt spid="727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727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7" dur="500"/>
                                        <p:tgtEl>
                                          <p:spTgt spid="727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727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716" grpId="0" animBg="1"/>
      <p:bldP spid="72718" grpId="0" animBg="1"/>
      <p:bldP spid="72719" grpId="0" autoUpdateAnimBg="0"/>
      <p:bldP spid="72720" grpId="0" animBg="1"/>
      <p:bldP spid="72721" grpId="0" autoUpdateAnimBg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E6DCAC"/>
            </a:gs>
            <a:gs pos="6000">
              <a:srgbClr val="E6D78A"/>
            </a:gs>
            <a:gs pos="15000">
              <a:srgbClr val="C7AC4C"/>
            </a:gs>
            <a:gs pos="22500">
              <a:srgbClr val="E6D78A"/>
            </a:gs>
            <a:gs pos="38500">
              <a:srgbClr val="C7AC4C"/>
            </a:gs>
            <a:gs pos="50000">
              <a:srgbClr val="E6DCAC"/>
            </a:gs>
            <a:gs pos="61500">
              <a:srgbClr val="C7AC4C"/>
            </a:gs>
            <a:gs pos="77500">
              <a:srgbClr val="E6D78A"/>
            </a:gs>
            <a:gs pos="85000">
              <a:srgbClr val="C7AC4C"/>
            </a:gs>
            <a:gs pos="94000">
              <a:srgbClr val="E6D78A"/>
            </a:gs>
            <a:gs pos="100000">
              <a:srgbClr val="E6DCAC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3740" name="Picture 12" descr="12"/>
          <p:cNvPicPr>
            <a:picLocks noChangeAspect="1" noChangeArrowheads="1"/>
          </p:cNvPicPr>
          <p:nvPr/>
        </p:nvPicPr>
        <p:blipFill>
          <a:blip r:embed="rId2" cstate="print">
            <a:lum contrast="48000"/>
          </a:blip>
          <a:srcRect l="10310" r="7396" b="6587"/>
          <a:stretch>
            <a:fillRect/>
          </a:stretch>
        </p:blipFill>
        <p:spPr bwMode="auto">
          <a:xfrm>
            <a:off x="900113" y="457200"/>
            <a:ext cx="3900487" cy="5924550"/>
          </a:xfrm>
          <a:prstGeom prst="rect">
            <a:avLst/>
          </a:prstGeom>
          <a:noFill/>
        </p:spPr>
      </p:pic>
      <p:sp>
        <p:nvSpPr>
          <p:cNvPr id="73741" name="Line 13"/>
          <p:cNvSpPr>
            <a:spLocks noChangeShapeType="1"/>
          </p:cNvSpPr>
          <p:nvPr/>
        </p:nvSpPr>
        <p:spPr bwMode="auto">
          <a:xfrm flipH="1">
            <a:off x="3886200" y="1371600"/>
            <a:ext cx="2133600" cy="2286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73742" name="Text Box 14"/>
          <p:cNvSpPr txBox="1">
            <a:spLocks noChangeArrowheads="1"/>
          </p:cNvSpPr>
          <p:nvPr/>
        </p:nvSpPr>
        <p:spPr bwMode="auto">
          <a:xfrm>
            <a:off x="6384925" y="1184275"/>
            <a:ext cx="21066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400"/>
              <a:t>Темный фрак</a:t>
            </a:r>
          </a:p>
        </p:txBody>
      </p:sp>
      <p:sp>
        <p:nvSpPr>
          <p:cNvPr id="73743" name="Line 15"/>
          <p:cNvSpPr>
            <a:spLocks noChangeShapeType="1"/>
          </p:cNvSpPr>
          <p:nvPr/>
        </p:nvSpPr>
        <p:spPr bwMode="auto">
          <a:xfrm flipH="1">
            <a:off x="3581400" y="2895600"/>
            <a:ext cx="2514600" cy="762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73744" name="Text Box 16"/>
          <p:cNvSpPr txBox="1">
            <a:spLocks noChangeArrowheads="1"/>
          </p:cNvSpPr>
          <p:nvPr/>
        </p:nvSpPr>
        <p:spPr bwMode="auto">
          <a:xfrm>
            <a:off x="6308725" y="2632075"/>
            <a:ext cx="26860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400"/>
              <a:t>Белые панталоны</a:t>
            </a:r>
          </a:p>
        </p:txBody>
      </p:sp>
      <p:sp>
        <p:nvSpPr>
          <p:cNvPr id="73745" name="Line 17"/>
          <p:cNvSpPr>
            <a:spLocks noChangeShapeType="1"/>
          </p:cNvSpPr>
          <p:nvPr/>
        </p:nvSpPr>
        <p:spPr bwMode="auto">
          <a:xfrm flipH="1">
            <a:off x="4038600" y="5791200"/>
            <a:ext cx="21336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73746" name="Text Box 18"/>
          <p:cNvSpPr txBox="1">
            <a:spLocks noChangeArrowheads="1"/>
          </p:cNvSpPr>
          <p:nvPr/>
        </p:nvSpPr>
        <p:spPr bwMode="auto">
          <a:xfrm>
            <a:off x="6384925" y="5527675"/>
            <a:ext cx="12763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400"/>
              <a:t>Сапоги </a:t>
            </a: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37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737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737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1" dur="500"/>
                                        <p:tgtEl>
                                          <p:spTgt spid="737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737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0" dur="500"/>
                                        <p:tgtEl>
                                          <p:spTgt spid="737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737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3741" grpId="0" animBg="1"/>
      <p:bldP spid="73742" grpId="0" autoUpdateAnimBg="0"/>
      <p:bldP spid="73743" grpId="0" animBg="1"/>
      <p:bldP spid="73744" grpId="0" autoUpdateAnimBg="0"/>
      <p:bldP spid="73745" grpId="0" animBg="1"/>
      <p:bldP spid="73746" grpId="0" autoUpdateAnimBg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65" name="WordArt 13"/>
          <p:cNvSpPr>
            <a:spLocks noChangeArrowheads="1" noChangeShapeType="1" noTextEdit="1"/>
          </p:cNvSpPr>
          <p:nvPr/>
        </p:nvSpPr>
        <p:spPr bwMode="auto">
          <a:xfrm>
            <a:off x="457200" y="304800"/>
            <a:ext cx="8229600" cy="533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200" kern="10" dirty="0">
                <a:ln w="9525">
                  <a:noFill/>
                  <a:round/>
                  <a:headEnd/>
                  <a:tailEnd/>
                </a:ln>
                <a:solidFill>
                  <a:schemeClr val="accent2"/>
                </a:solidFill>
                <a:effectLst>
                  <a:outerShdw dist="45791" dir="2021404" algn="ctr" rotWithShape="0">
                    <a:srgbClr val="C0C0C0"/>
                  </a:outerShdw>
                </a:effectLst>
                <a:latin typeface="Times New Roman"/>
                <a:cs typeface="Times New Roman"/>
              </a:rPr>
              <a:t>АМПИР (</a:t>
            </a:r>
            <a:r>
              <a:rPr lang="en-US" sz="3200" kern="10" dirty="0">
                <a:ln w="9525">
                  <a:noFill/>
                  <a:round/>
                  <a:headEnd/>
                  <a:tailEnd/>
                </a:ln>
                <a:solidFill>
                  <a:schemeClr val="accent2"/>
                </a:solidFill>
                <a:effectLst>
                  <a:outerShdw dist="45791" dir="2021404" algn="ctr" rotWithShape="0">
                    <a:srgbClr val="C0C0C0"/>
                  </a:outerShdw>
                </a:effectLst>
                <a:latin typeface="Times New Roman"/>
                <a:cs typeface="Times New Roman"/>
              </a:rPr>
              <a:t>XIX</a:t>
            </a:r>
            <a:r>
              <a:rPr lang="ru-RU" sz="3200" kern="10" dirty="0">
                <a:ln w="9525">
                  <a:noFill/>
                  <a:round/>
                  <a:headEnd/>
                  <a:tailEnd/>
                </a:ln>
                <a:solidFill>
                  <a:schemeClr val="accent2"/>
                </a:solidFill>
                <a:effectLst>
                  <a:outerShdw dist="45791" dir="2021404" algn="ctr" rotWithShape="0">
                    <a:srgbClr val="C0C0C0"/>
                  </a:outerShdw>
                </a:effectLst>
                <a:latin typeface="Times New Roman"/>
                <a:cs typeface="Times New Roman"/>
              </a:rPr>
              <a:t>в.)</a:t>
            </a:r>
          </a:p>
        </p:txBody>
      </p:sp>
      <p:pic>
        <p:nvPicPr>
          <p:cNvPr id="74766" name="Picture 14" descr="13"/>
          <p:cNvPicPr>
            <a:picLocks noChangeAspect="1" noChangeArrowheads="1"/>
          </p:cNvPicPr>
          <p:nvPr/>
        </p:nvPicPr>
        <p:blipFill>
          <a:blip r:embed="rId3" cstate="print">
            <a:lum contrast="24000"/>
          </a:blip>
          <a:srcRect/>
          <a:stretch>
            <a:fillRect/>
          </a:stretch>
        </p:blipFill>
        <p:spPr bwMode="auto">
          <a:xfrm>
            <a:off x="381000" y="1423988"/>
            <a:ext cx="2667000" cy="3703637"/>
          </a:xfrm>
          <a:prstGeom prst="rect">
            <a:avLst/>
          </a:prstGeom>
          <a:noFill/>
        </p:spPr>
      </p:pic>
      <p:pic>
        <p:nvPicPr>
          <p:cNvPr id="74767" name="Picture 15" descr="14"/>
          <p:cNvPicPr>
            <a:picLocks noChangeAspect="1" noChangeArrowheads="1"/>
          </p:cNvPicPr>
          <p:nvPr/>
        </p:nvPicPr>
        <p:blipFill>
          <a:blip r:embed="rId4" cstate="print">
            <a:lum contrast="24000"/>
          </a:blip>
          <a:srcRect/>
          <a:stretch>
            <a:fillRect/>
          </a:stretch>
        </p:blipFill>
        <p:spPr bwMode="auto">
          <a:xfrm>
            <a:off x="5638800" y="838200"/>
            <a:ext cx="3200400" cy="5791200"/>
          </a:xfrm>
          <a:prstGeom prst="rect">
            <a:avLst/>
          </a:prstGeom>
          <a:noFill/>
        </p:spPr>
      </p:pic>
      <p:sp>
        <p:nvSpPr>
          <p:cNvPr id="74768" name="Line 16"/>
          <p:cNvSpPr>
            <a:spLocks noChangeShapeType="1"/>
          </p:cNvSpPr>
          <p:nvPr/>
        </p:nvSpPr>
        <p:spPr bwMode="auto">
          <a:xfrm>
            <a:off x="4800600" y="2971800"/>
            <a:ext cx="14478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74769" name="Text Box 17"/>
          <p:cNvSpPr txBox="1">
            <a:spLocks noChangeArrowheads="1"/>
          </p:cNvSpPr>
          <p:nvPr/>
        </p:nvSpPr>
        <p:spPr bwMode="auto">
          <a:xfrm>
            <a:off x="3581400" y="2454275"/>
            <a:ext cx="15240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400"/>
              <a:t>Темный </a:t>
            </a:r>
          </a:p>
          <a:p>
            <a:r>
              <a:rPr lang="ru-RU" sz="2400"/>
              <a:t>фрак</a:t>
            </a:r>
          </a:p>
        </p:txBody>
      </p:sp>
      <p:sp>
        <p:nvSpPr>
          <p:cNvPr id="74770" name="Line 18"/>
          <p:cNvSpPr>
            <a:spLocks noChangeShapeType="1"/>
          </p:cNvSpPr>
          <p:nvPr/>
        </p:nvSpPr>
        <p:spPr bwMode="auto">
          <a:xfrm flipH="1">
            <a:off x="2514600" y="4114800"/>
            <a:ext cx="1066800" cy="2286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74771" name="Text Box 19"/>
          <p:cNvSpPr txBox="1">
            <a:spLocks noChangeArrowheads="1"/>
          </p:cNvSpPr>
          <p:nvPr/>
        </p:nvSpPr>
        <p:spPr bwMode="auto">
          <a:xfrm>
            <a:off x="3641725" y="3851275"/>
            <a:ext cx="1728788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400"/>
              <a:t>Светлые </a:t>
            </a:r>
          </a:p>
          <a:p>
            <a:r>
              <a:rPr lang="ru-RU" sz="2400"/>
              <a:t>панталоны</a:t>
            </a:r>
          </a:p>
        </p:txBody>
      </p:sp>
      <p:sp>
        <p:nvSpPr>
          <p:cNvPr id="74772" name="Line 20"/>
          <p:cNvSpPr>
            <a:spLocks noChangeShapeType="1"/>
          </p:cNvSpPr>
          <p:nvPr/>
        </p:nvSpPr>
        <p:spPr bwMode="auto">
          <a:xfrm flipV="1">
            <a:off x="5257800" y="1066800"/>
            <a:ext cx="1066800" cy="2286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74773" name="Text Box 21"/>
          <p:cNvSpPr txBox="1">
            <a:spLocks noChangeArrowheads="1"/>
          </p:cNvSpPr>
          <p:nvPr/>
        </p:nvSpPr>
        <p:spPr bwMode="auto">
          <a:xfrm>
            <a:off x="3124200" y="762000"/>
            <a:ext cx="2743200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400"/>
              <a:t>Высокие шляпы </a:t>
            </a:r>
          </a:p>
          <a:p>
            <a:r>
              <a:rPr lang="ru-RU" sz="2400"/>
              <a:t>с загнутыми </a:t>
            </a:r>
          </a:p>
          <a:p>
            <a:r>
              <a:rPr lang="ru-RU" sz="2400"/>
              <a:t>небольшими </a:t>
            </a:r>
          </a:p>
          <a:p>
            <a:r>
              <a:rPr lang="ru-RU" sz="2400"/>
              <a:t>полями</a:t>
            </a:r>
          </a:p>
        </p:txBody>
      </p:sp>
      <p:sp>
        <p:nvSpPr>
          <p:cNvPr id="74774" name="Line 22"/>
          <p:cNvSpPr>
            <a:spLocks noChangeShapeType="1"/>
          </p:cNvSpPr>
          <p:nvPr/>
        </p:nvSpPr>
        <p:spPr bwMode="auto">
          <a:xfrm flipV="1">
            <a:off x="4038600" y="5867400"/>
            <a:ext cx="26670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74775" name="Text Box 23"/>
          <p:cNvSpPr txBox="1">
            <a:spLocks noChangeArrowheads="1"/>
          </p:cNvSpPr>
          <p:nvPr/>
        </p:nvSpPr>
        <p:spPr bwMode="auto">
          <a:xfrm>
            <a:off x="1050925" y="5680075"/>
            <a:ext cx="27368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400"/>
              <a:t>Сапоги или туфли</a:t>
            </a: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47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47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747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747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747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747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2" dur="500"/>
                                        <p:tgtEl>
                                          <p:spTgt spid="747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747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747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"/>
                            </p:stCondLst>
                            <p:childTnLst>
                              <p:par>
                                <p:cTn id="4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747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747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"/>
                            </p:stCondLst>
                            <p:childTnLst>
                              <p:par>
                                <p:cTn id="5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747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4765" grpId="0" animBg="1"/>
      <p:bldP spid="74768" grpId="0" animBg="1"/>
      <p:bldP spid="74769" grpId="0" autoUpdateAnimBg="0"/>
      <p:bldP spid="74770" grpId="0" animBg="1"/>
      <p:bldP spid="74771" grpId="0" autoUpdateAnimBg="0"/>
      <p:bldP spid="74772" grpId="0" animBg="1"/>
      <p:bldP spid="74773" grpId="0" autoUpdateAnimBg="0"/>
      <p:bldP spid="74774" grpId="0" animBg="1"/>
      <p:bldP spid="74775" grpId="0" autoUpdateAnimBg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5788" name="Picture 12" descr="16"/>
          <p:cNvPicPr>
            <a:picLocks noChangeAspect="1" noChangeArrowheads="1"/>
          </p:cNvPicPr>
          <p:nvPr/>
        </p:nvPicPr>
        <p:blipFill>
          <a:blip r:embed="rId2" cstate="print">
            <a:lum contrast="54000"/>
          </a:blip>
          <a:srcRect/>
          <a:stretch>
            <a:fillRect/>
          </a:stretch>
        </p:blipFill>
        <p:spPr bwMode="auto">
          <a:xfrm>
            <a:off x="381000" y="819150"/>
            <a:ext cx="5630863" cy="4914900"/>
          </a:xfrm>
          <a:prstGeom prst="rect">
            <a:avLst/>
          </a:prstGeom>
          <a:noFill/>
        </p:spPr>
      </p:pic>
      <p:sp>
        <p:nvSpPr>
          <p:cNvPr id="75789" name="Line 13"/>
          <p:cNvSpPr>
            <a:spLocks noChangeShapeType="1"/>
          </p:cNvSpPr>
          <p:nvPr/>
        </p:nvSpPr>
        <p:spPr bwMode="auto">
          <a:xfrm flipH="1">
            <a:off x="3200400" y="2438400"/>
            <a:ext cx="30480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75790" name="Text Box 14"/>
          <p:cNvSpPr txBox="1">
            <a:spLocks noChangeArrowheads="1"/>
          </p:cNvSpPr>
          <p:nvPr/>
        </p:nvSpPr>
        <p:spPr bwMode="auto">
          <a:xfrm>
            <a:off x="6461125" y="2174875"/>
            <a:ext cx="1971675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400"/>
              <a:t>Линия груди</a:t>
            </a:r>
          </a:p>
          <a:p>
            <a:r>
              <a:rPr lang="ru-RU" sz="2400"/>
              <a:t> завышена</a:t>
            </a:r>
          </a:p>
        </p:txBody>
      </p:sp>
      <p:sp>
        <p:nvSpPr>
          <p:cNvPr id="75791" name="Line 15"/>
          <p:cNvSpPr>
            <a:spLocks noChangeShapeType="1"/>
          </p:cNvSpPr>
          <p:nvPr/>
        </p:nvSpPr>
        <p:spPr bwMode="auto">
          <a:xfrm flipH="1">
            <a:off x="5562600" y="1600200"/>
            <a:ext cx="1295400" cy="3048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75792" name="Text Box 16"/>
          <p:cNvSpPr txBox="1">
            <a:spLocks noChangeArrowheads="1"/>
          </p:cNvSpPr>
          <p:nvPr/>
        </p:nvSpPr>
        <p:spPr bwMode="auto">
          <a:xfrm>
            <a:off x="6934200" y="838200"/>
            <a:ext cx="1495425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400"/>
              <a:t>Глубокое</a:t>
            </a:r>
          </a:p>
          <a:p>
            <a:r>
              <a:rPr lang="ru-RU" sz="2400"/>
              <a:t> декольте</a:t>
            </a:r>
          </a:p>
        </p:txBody>
      </p:sp>
      <p:sp>
        <p:nvSpPr>
          <p:cNvPr id="75793" name="Line 17"/>
          <p:cNvSpPr>
            <a:spLocks noChangeShapeType="1"/>
          </p:cNvSpPr>
          <p:nvPr/>
        </p:nvSpPr>
        <p:spPr bwMode="auto">
          <a:xfrm flipH="1" flipV="1">
            <a:off x="2438400" y="2209800"/>
            <a:ext cx="4191000" cy="18288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75794" name="Text Box 18"/>
          <p:cNvSpPr txBox="1">
            <a:spLocks noChangeArrowheads="1"/>
          </p:cNvSpPr>
          <p:nvPr/>
        </p:nvSpPr>
        <p:spPr bwMode="auto">
          <a:xfrm>
            <a:off x="6689725" y="3775075"/>
            <a:ext cx="24844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400"/>
              <a:t>Рукав - фонарик</a:t>
            </a:r>
          </a:p>
        </p:txBody>
      </p:sp>
      <p:sp>
        <p:nvSpPr>
          <p:cNvPr id="75795" name="Line 19"/>
          <p:cNvSpPr>
            <a:spLocks noChangeShapeType="1"/>
          </p:cNvSpPr>
          <p:nvPr/>
        </p:nvSpPr>
        <p:spPr bwMode="auto">
          <a:xfrm flipH="1">
            <a:off x="5257800" y="5181600"/>
            <a:ext cx="14478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75796" name="Text Box 20"/>
          <p:cNvSpPr txBox="1">
            <a:spLocks noChangeArrowheads="1"/>
          </p:cNvSpPr>
          <p:nvPr/>
        </p:nvSpPr>
        <p:spPr bwMode="auto">
          <a:xfrm>
            <a:off x="6918325" y="4994275"/>
            <a:ext cx="1844675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400"/>
              <a:t>Рюши, кружева,</a:t>
            </a:r>
          </a:p>
          <a:p>
            <a:r>
              <a:rPr lang="ru-RU" sz="2400"/>
              <a:t>вышивки, </a:t>
            </a:r>
          </a:p>
          <a:p>
            <a:r>
              <a:rPr lang="ru-RU" sz="2400"/>
              <a:t>оборки</a:t>
            </a:r>
          </a:p>
        </p:txBody>
      </p:sp>
      <p:sp>
        <p:nvSpPr>
          <p:cNvPr id="75797" name="Line 21"/>
          <p:cNvSpPr>
            <a:spLocks noChangeShapeType="1"/>
          </p:cNvSpPr>
          <p:nvPr/>
        </p:nvSpPr>
        <p:spPr bwMode="auto">
          <a:xfrm flipH="1">
            <a:off x="3124200" y="533400"/>
            <a:ext cx="838200" cy="7620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75798" name="Text Box 22"/>
          <p:cNvSpPr txBox="1">
            <a:spLocks noChangeArrowheads="1"/>
          </p:cNvSpPr>
          <p:nvPr/>
        </p:nvSpPr>
        <p:spPr bwMode="auto">
          <a:xfrm>
            <a:off x="4098925" y="193675"/>
            <a:ext cx="13700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400"/>
              <a:t>Капоры </a:t>
            </a: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57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757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757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1" dur="500"/>
                                        <p:tgtEl>
                                          <p:spTgt spid="757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757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0" dur="500"/>
                                        <p:tgtEl>
                                          <p:spTgt spid="757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757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9" dur="500"/>
                                        <p:tgtEl>
                                          <p:spTgt spid="757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757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8" dur="500"/>
                                        <p:tgtEl>
                                          <p:spTgt spid="757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"/>
                            </p:stCondLst>
                            <p:childTnLst>
                              <p:par>
                                <p:cTn id="5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757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789" grpId="0" animBg="1"/>
      <p:bldP spid="75790" grpId="0" autoUpdateAnimBg="0"/>
      <p:bldP spid="75791" grpId="0" animBg="1"/>
      <p:bldP spid="75792" grpId="0" autoUpdateAnimBg="0"/>
      <p:bldP spid="75793" grpId="0" animBg="1"/>
      <p:bldP spid="75794" grpId="0" autoUpdateAnimBg="0"/>
      <p:bldP spid="75795" grpId="0" animBg="1"/>
      <p:bldP spid="75796" grpId="0" autoUpdateAnimBg="0"/>
      <p:bldP spid="75797" grpId="0" animBg="1"/>
      <p:bldP spid="75798" grpId="0" autoUpdateAnimBg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CCFFCC"/>
            </a:gs>
            <a:gs pos="100000">
              <a:srgbClr val="33CCF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12" name="WordArt 12"/>
          <p:cNvSpPr>
            <a:spLocks noChangeArrowheads="1" noChangeShapeType="1" noTextEdit="1"/>
          </p:cNvSpPr>
          <p:nvPr/>
        </p:nvSpPr>
        <p:spPr bwMode="auto">
          <a:xfrm>
            <a:off x="533400" y="304800"/>
            <a:ext cx="8153400" cy="914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200" kern="10" dirty="0">
                <a:ln w="9525">
                  <a:noFill/>
                  <a:round/>
                  <a:headEnd/>
                  <a:tailEnd/>
                </a:ln>
                <a:solidFill>
                  <a:schemeClr val="accent2"/>
                </a:solidFill>
                <a:effectLst>
                  <a:outerShdw dist="45791" dir="2021404" algn="ctr" rotWithShape="0">
                    <a:srgbClr val="C0C0C0"/>
                  </a:outerShdw>
                </a:effectLst>
                <a:latin typeface="Times New Roman"/>
                <a:cs typeface="Times New Roman"/>
              </a:rPr>
              <a:t>РОМАНТИЗМ (</a:t>
            </a:r>
            <a:r>
              <a:rPr lang="en-US" sz="3200" kern="10" dirty="0">
                <a:ln w="9525">
                  <a:noFill/>
                  <a:round/>
                  <a:headEnd/>
                  <a:tailEnd/>
                </a:ln>
                <a:solidFill>
                  <a:schemeClr val="accent2"/>
                </a:solidFill>
                <a:effectLst>
                  <a:outerShdw dist="45791" dir="2021404" algn="ctr" rotWithShape="0">
                    <a:srgbClr val="C0C0C0"/>
                  </a:outerShdw>
                </a:effectLst>
                <a:latin typeface="Times New Roman"/>
                <a:cs typeface="Times New Roman"/>
              </a:rPr>
              <a:t>XIX</a:t>
            </a:r>
            <a:r>
              <a:rPr lang="ru-RU" sz="3200" kern="10" dirty="0">
                <a:ln w="9525">
                  <a:noFill/>
                  <a:round/>
                  <a:headEnd/>
                  <a:tailEnd/>
                </a:ln>
                <a:solidFill>
                  <a:schemeClr val="accent2"/>
                </a:solidFill>
                <a:effectLst>
                  <a:outerShdw dist="45791" dir="2021404" algn="ctr" rotWithShape="0">
                    <a:srgbClr val="C0C0C0"/>
                  </a:outerShdw>
                </a:effectLst>
                <a:latin typeface="Times New Roman"/>
                <a:cs typeface="Times New Roman"/>
              </a:rPr>
              <a:t>в.)</a:t>
            </a:r>
          </a:p>
        </p:txBody>
      </p:sp>
      <p:pic>
        <p:nvPicPr>
          <p:cNvPr id="76813" name="Picture 13" descr="17"/>
          <p:cNvPicPr>
            <a:picLocks noChangeAspect="1" noChangeArrowheads="1"/>
          </p:cNvPicPr>
          <p:nvPr/>
        </p:nvPicPr>
        <p:blipFill>
          <a:blip r:embed="rId3" cstate="print">
            <a:lum contrast="48000"/>
          </a:blip>
          <a:srcRect/>
          <a:stretch>
            <a:fillRect/>
          </a:stretch>
        </p:blipFill>
        <p:spPr bwMode="auto">
          <a:xfrm>
            <a:off x="609600" y="1700213"/>
            <a:ext cx="2971800" cy="4321175"/>
          </a:xfrm>
          <a:prstGeom prst="rect">
            <a:avLst/>
          </a:prstGeom>
          <a:noFill/>
        </p:spPr>
      </p:pic>
      <p:pic>
        <p:nvPicPr>
          <p:cNvPr id="76814" name="Picture 14" descr="18"/>
          <p:cNvPicPr>
            <a:picLocks noChangeAspect="1" noChangeArrowheads="1"/>
          </p:cNvPicPr>
          <p:nvPr/>
        </p:nvPicPr>
        <p:blipFill>
          <a:blip r:embed="rId4" cstate="print">
            <a:lum contrast="42000"/>
          </a:blip>
          <a:srcRect/>
          <a:stretch>
            <a:fillRect/>
          </a:stretch>
        </p:blipFill>
        <p:spPr bwMode="auto">
          <a:xfrm>
            <a:off x="5791200" y="1676400"/>
            <a:ext cx="2813050" cy="4344988"/>
          </a:xfrm>
          <a:prstGeom prst="rect">
            <a:avLst/>
          </a:prstGeom>
          <a:noFill/>
        </p:spPr>
      </p:pic>
      <p:sp>
        <p:nvSpPr>
          <p:cNvPr id="76815" name="Line 15"/>
          <p:cNvSpPr>
            <a:spLocks noChangeShapeType="1"/>
          </p:cNvSpPr>
          <p:nvPr/>
        </p:nvSpPr>
        <p:spPr bwMode="auto">
          <a:xfrm flipH="1" flipV="1">
            <a:off x="2743200" y="2971800"/>
            <a:ext cx="11430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76816" name="Text Box 16"/>
          <p:cNvSpPr txBox="1">
            <a:spLocks noChangeArrowheads="1"/>
          </p:cNvSpPr>
          <p:nvPr/>
        </p:nvSpPr>
        <p:spPr bwMode="auto">
          <a:xfrm>
            <a:off x="3810000" y="2925763"/>
            <a:ext cx="23622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000"/>
              <a:t>Низко спущенное</a:t>
            </a:r>
          </a:p>
          <a:p>
            <a:r>
              <a:rPr lang="ru-RU" sz="2000"/>
              <a:t> плечо</a:t>
            </a:r>
          </a:p>
        </p:txBody>
      </p:sp>
      <p:sp>
        <p:nvSpPr>
          <p:cNvPr id="76817" name="Line 17"/>
          <p:cNvSpPr>
            <a:spLocks noChangeShapeType="1"/>
          </p:cNvSpPr>
          <p:nvPr/>
        </p:nvSpPr>
        <p:spPr bwMode="auto">
          <a:xfrm flipH="1" flipV="1">
            <a:off x="2514600" y="3657600"/>
            <a:ext cx="1828800" cy="3048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76818" name="Text Box 18"/>
          <p:cNvSpPr txBox="1">
            <a:spLocks noChangeArrowheads="1"/>
          </p:cNvSpPr>
          <p:nvPr/>
        </p:nvSpPr>
        <p:spPr bwMode="auto">
          <a:xfrm>
            <a:off x="3717925" y="3886200"/>
            <a:ext cx="1939925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000"/>
              <a:t>Узко стянутый</a:t>
            </a:r>
            <a:r>
              <a:rPr lang="ru-RU" sz="2400"/>
              <a:t> </a:t>
            </a:r>
          </a:p>
          <a:p>
            <a:r>
              <a:rPr lang="ru-RU" sz="2000"/>
              <a:t>корсет</a:t>
            </a:r>
          </a:p>
        </p:txBody>
      </p:sp>
      <p:sp>
        <p:nvSpPr>
          <p:cNvPr id="76819" name="Line 19"/>
          <p:cNvSpPr>
            <a:spLocks noChangeShapeType="1"/>
          </p:cNvSpPr>
          <p:nvPr/>
        </p:nvSpPr>
        <p:spPr bwMode="auto">
          <a:xfrm>
            <a:off x="5410200" y="1981200"/>
            <a:ext cx="1600200" cy="12954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76820" name="Text Box 20"/>
          <p:cNvSpPr txBox="1">
            <a:spLocks noChangeArrowheads="1"/>
          </p:cNvSpPr>
          <p:nvPr/>
        </p:nvSpPr>
        <p:spPr bwMode="auto">
          <a:xfrm>
            <a:off x="3946525" y="1447800"/>
            <a:ext cx="153035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000"/>
              <a:t>Непомерно </a:t>
            </a:r>
          </a:p>
          <a:p>
            <a:r>
              <a:rPr lang="ru-RU" sz="2000"/>
              <a:t>широкие</a:t>
            </a:r>
          </a:p>
          <a:p>
            <a:r>
              <a:rPr lang="ru-RU" sz="2000"/>
              <a:t> рукава</a:t>
            </a:r>
          </a:p>
        </p:txBody>
      </p:sp>
      <p:sp>
        <p:nvSpPr>
          <p:cNvPr id="76821" name="Line 21"/>
          <p:cNvSpPr>
            <a:spLocks noChangeShapeType="1"/>
          </p:cNvSpPr>
          <p:nvPr/>
        </p:nvSpPr>
        <p:spPr bwMode="auto">
          <a:xfrm flipV="1">
            <a:off x="5562600" y="5181600"/>
            <a:ext cx="1676400" cy="6858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76822" name="Text Box 22"/>
          <p:cNvSpPr txBox="1">
            <a:spLocks noChangeArrowheads="1"/>
          </p:cNvSpPr>
          <p:nvPr/>
        </p:nvSpPr>
        <p:spPr bwMode="auto">
          <a:xfrm>
            <a:off x="3641725" y="5805488"/>
            <a:ext cx="197802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000"/>
              <a:t>Обилие оборок,</a:t>
            </a:r>
          </a:p>
          <a:p>
            <a:r>
              <a:rPr lang="ru-RU" sz="2000"/>
              <a:t> кружев, лент</a:t>
            </a:r>
          </a:p>
        </p:txBody>
      </p:sp>
      <p:sp>
        <p:nvSpPr>
          <p:cNvPr id="76823" name="Line 23"/>
          <p:cNvSpPr>
            <a:spLocks noChangeShapeType="1"/>
          </p:cNvSpPr>
          <p:nvPr/>
        </p:nvSpPr>
        <p:spPr bwMode="auto">
          <a:xfrm flipH="1" flipV="1">
            <a:off x="2438400" y="4495800"/>
            <a:ext cx="1371600" cy="5334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76824" name="Text Box 24"/>
          <p:cNvSpPr txBox="1">
            <a:spLocks noChangeArrowheads="1"/>
          </p:cNvSpPr>
          <p:nvPr/>
        </p:nvSpPr>
        <p:spPr bwMode="auto">
          <a:xfrm>
            <a:off x="3810000" y="4648200"/>
            <a:ext cx="241300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000"/>
              <a:t>Юбки больших</a:t>
            </a:r>
          </a:p>
          <a:p>
            <a:r>
              <a:rPr lang="ru-RU" sz="2000"/>
              <a:t> размеров </a:t>
            </a:r>
          </a:p>
          <a:p>
            <a:r>
              <a:rPr lang="ru-RU" sz="2000"/>
              <a:t>с кринолином</a:t>
            </a: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68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68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768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768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768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768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2" dur="500"/>
                                        <p:tgtEl>
                                          <p:spTgt spid="768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768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1" dur="500"/>
                                        <p:tgtEl>
                                          <p:spTgt spid="768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"/>
                            </p:stCondLst>
                            <p:childTnLst>
                              <p:par>
                                <p:cTn id="4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768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768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"/>
                            </p:stCondLst>
                            <p:childTnLst>
                              <p:par>
                                <p:cTn id="5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768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768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00"/>
                            </p:stCondLst>
                            <p:childTnLst>
                              <p:par>
                                <p:cTn id="6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768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6812" grpId="0" animBg="1"/>
      <p:bldP spid="76815" grpId="0" animBg="1"/>
      <p:bldP spid="76816" grpId="0" autoUpdateAnimBg="0"/>
      <p:bldP spid="76817" grpId="0" animBg="1"/>
      <p:bldP spid="76818" grpId="0" autoUpdateAnimBg="0"/>
      <p:bldP spid="76819" grpId="0" animBg="1"/>
      <p:bldP spid="76820" grpId="0" autoUpdateAnimBg="0"/>
      <p:bldP spid="76821" grpId="0" animBg="1"/>
      <p:bldP spid="76822" grpId="0" autoUpdateAnimBg="0"/>
      <p:bldP spid="76823" grpId="0" animBg="1"/>
      <p:bldP spid="76824" grpId="0" autoUpdateAnimBg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99FF99"/>
            </a:gs>
            <a:gs pos="100000">
              <a:srgbClr val="33CCF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7836" name="Picture 12" descr="19"/>
          <p:cNvPicPr>
            <a:picLocks noChangeAspect="1" noChangeArrowheads="1"/>
          </p:cNvPicPr>
          <p:nvPr/>
        </p:nvPicPr>
        <p:blipFill>
          <a:blip r:embed="rId2" cstate="print">
            <a:lum contrast="36000"/>
          </a:blip>
          <a:srcRect/>
          <a:stretch>
            <a:fillRect/>
          </a:stretch>
        </p:blipFill>
        <p:spPr bwMode="auto">
          <a:xfrm>
            <a:off x="1981200" y="304800"/>
            <a:ext cx="2057400" cy="5943600"/>
          </a:xfrm>
          <a:prstGeom prst="rect">
            <a:avLst/>
          </a:prstGeom>
          <a:noFill/>
        </p:spPr>
      </p:pic>
      <p:sp>
        <p:nvSpPr>
          <p:cNvPr id="77837" name="Text Box 13"/>
          <p:cNvSpPr txBox="1">
            <a:spLocks noChangeArrowheads="1"/>
          </p:cNvSpPr>
          <p:nvPr/>
        </p:nvSpPr>
        <p:spPr bwMode="auto">
          <a:xfrm>
            <a:off x="5165725" y="3886200"/>
            <a:ext cx="3533775" cy="1373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/>
              <a:t>В мужском костюме </a:t>
            </a:r>
          </a:p>
          <a:p>
            <a:r>
              <a:rPr lang="ru-RU"/>
              <a:t>больших изменений</a:t>
            </a:r>
          </a:p>
          <a:p>
            <a:r>
              <a:rPr lang="ru-RU"/>
              <a:t> не произошло.</a:t>
            </a: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78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300"/>
                                        <p:tgtEl>
                                          <p:spTgt spid="778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837" grpId="0" autoUpdateAnimBg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96AB94"/>
            </a:gs>
            <a:gs pos="17000">
              <a:srgbClr val="D4DEFF"/>
            </a:gs>
            <a:gs pos="47000">
              <a:srgbClr val="D4DEFF"/>
            </a:gs>
            <a:gs pos="100000">
              <a:srgbClr val="8488C4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60" name="WordArt 12"/>
          <p:cNvSpPr>
            <a:spLocks noChangeArrowheads="1" noChangeShapeType="1" noTextEdit="1"/>
          </p:cNvSpPr>
          <p:nvPr/>
        </p:nvSpPr>
        <p:spPr bwMode="auto">
          <a:xfrm>
            <a:off x="381000" y="381000"/>
            <a:ext cx="8458200" cy="533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200" kern="10" dirty="0">
                <a:ln w="9525">
                  <a:noFill/>
                  <a:round/>
                  <a:headEnd/>
                  <a:tailEnd/>
                </a:ln>
                <a:solidFill>
                  <a:schemeClr val="accent2"/>
                </a:solidFill>
                <a:effectLst>
                  <a:outerShdw dist="45791" dir="2021404" algn="ctr" rotWithShape="0">
                    <a:srgbClr val="C0C0C0"/>
                  </a:outerShdw>
                </a:effectLst>
                <a:latin typeface="Times New Roman"/>
                <a:cs typeface="Times New Roman"/>
              </a:rPr>
              <a:t>МОДЕРН (конец XIX - начало </a:t>
            </a:r>
            <a:r>
              <a:rPr lang="ru-RU" sz="3200" kern="10" dirty="0" err="1">
                <a:ln w="9525">
                  <a:noFill/>
                  <a:round/>
                  <a:headEnd/>
                  <a:tailEnd/>
                </a:ln>
                <a:solidFill>
                  <a:schemeClr val="accent2"/>
                </a:solidFill>
                <a:effectLst>
                  <a:outerShdw dist="45791" dir="2021404" algn="ctr" rotWithShape="0">
                    <a:srgbClr val="C0C0C0"/>
                  </a:outerShdw>
                </a:effectLst>
                <a:latin typeface="Times New Roman"/>
                <a:cs typeface="Times New Roman"/>
              </a:rPr>
              <a:t>XXвв</a:t>
            </a:r>
            <a:r>
              <a:rPr lang="ru-RU" sz="3200" kern="10" dirty="0">
                <a:ln w="9525">
                  <a:noFill/>
                  <a:round/>
                  <a:headEnd/>
                  <a:tailEnd/>
                </a:ln>
                <a:solidFill>
                  <a:schemeClr val="accent2"/>
                </a:solidFill>
                <a:effectLst>
                  <a:outerShdw dist="45791" dir="2021404" algn="ctr" rotWithShape="0">
                    <a:srgbClr val="C0C0C0"/>
                  </a:outerShdw>
                </a:effectLst>
                <a:latin typeface="Times New Roman"/>
                <a:cs typeface="Times New Roman"/>
              </a:rPr>
              <a:t>.)</a:t>
            </a:r>
          </a:p>
        </p:txBody>
      </p:sp>
      <p:pic>
        <p:nvPicPr>
          <p:cNvPr id="78861" name="Picture 13" descr="20"/>
          <p:cNvPicPr>
            <a:picLocks noChangeAspect="1" noChangeArrowheads="1"/>
          </p:cNvPicPr>
          <p:nvPr/>
        </p:nvPicPr>
        <p:blipFill>
          <a:blip r:embed="rId3" cstate="print">
            <a:lum contrast="36000"/>
          </a:blip>
          <a:srcRect/>
          <a:stretch>
            <a:fillRect/>
          </a:stretch>
        </p:blipFill>
        <p:spPr bwMode="auto">
          <a:xfrm>
            <a:off x="1219200" y="1219200"/>
            <a:ext cx="4419600" cy="5105400"/>
          </a:xfrm>
          <a:prstGeom prst="rect">
            <a:avLst/>
          </a:prstGeom>
          <a:noFill/>
        </p:spPr>
      </p:pic>
      <p:sp>
        <p:nvSpPr>
          <p:cNvPr id="78862" name="Line 14"/>
          <p:cNvSpPr>
            <a:spLocks noChangeShapeType="1"/>
          </p:cNvSpPr>
          <p:nvPr/>
        </p:nvSpPr>
        <p:spPr bwMode="auto">
          <a:xfrm flipH="1">
            <a:off x="4572000" y="2667000"/>
            <a:ext cx="1752600" cy="3810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78863" name="Text Box 15"/>
          <p:cNvSpPr txBox="1">
            <a:spLocks noChangeArrowheads="1"/>
          </p:cNvSpPr>
          <p:nvPr/>
        </p:nvSpPr>
        <p:spPr bwMode="auto">
          <a:xfrm>
            <a:off x="6537325" y="2403475"/>
            <a:ext cx="177165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400"/>
              <a:t>Платья с </a:t>
            </a:r>
          </a:p>
          <a:p>
            <a:r>
              <a:rPr lang="ru-RU" sz="2400"/>
              <a:t>турнюрами</a:t>
            </a:r>
          </a:p>
        </p:txBody>
      </p:sp>
      <p:sp>
        <p:nvSpPr>
          <p:cNvPr id="78864" name="Line 16"/>
          <p:cNvSpPr>
            <a:spLocks noChangeShapeType="1"/>
          </p:cNvSpPr>
          <p:nvPr/>
        </p:nvSpPr>
        <p:spPr bwMode="auto">
          <a:xfrm flipH="1">
            <a:off x="2743200" y="5257800"/>
            <a:ext cx="36576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78865" name="Text Box 17"/>
          <p:cNvSpPr txBox="1">
            <a:spLocks noChangeArrowheads="1"/>
          </p:cNvSpPr>
          <p:nvPr/>
        </p:nvSpPr>
        <p:spPr bwMode="auto">
          <a:xfrm>
            <a:off x="6400800" y="4994275"/>
            <a:ext cx="2979738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400"/>
              <a:t>Множество</a:t>
            </a:r>
          </a:p>
          <a:p>
            <a:r>
              <a:rPr lang="ru-RU" sz="2400"/>
              <a:t>украшений </a:t>
            </a:r>
          </a:p>
          <a:p>
            <a:r>
              <a:rPr lang="ru-RU" sz="2400"/>
              <a:t>из лент и кружев</a:t>
            </a: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88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88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788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8" dur="500"/>
                                        <p:tgtEl>
                                          <p:spTgt spid="788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788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7" dur="500"/>
                                        <p:tgtEl>
                                          <p:spTgt spid="788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788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8860" grpId="0" animBg="1"/>
      <p:bldP spid="78862" grpId="0" animBg="1"/>
      <p:bldP spid="78863" grpId="0" autoUpdateAnimBg="0"/>
      <p:bldP spid="78864" grpId="0" animBg="1"/>
      <p:bldP spid="78865" grpId="0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Text Box 3"/>
          <p:cNvSpPr txBox="1">
            <a:spLocks noChangeArrowheads="1"/>
          </p:cNvSpPr>
          <p:nvPr/>
        </p:nvSpPr>
        <p:spPr bwMode="auto">
          <a:xfrm>
            <a:off x="609600" y="304800"/>
            <a:ext cx="7848600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400" u="sng" dirty="0">
                <a:solidFill>
                  <a:srgbClr val="993300"/>
                </a:solidFill>
                <a:latin typeface="Agency FB" pitchFamily="34" charset="0"/>
              </a:rPr>
              <a:t>Костюм</a:t>
            </a:r>
            <a:r>
              <a:rPr lang="ru-RU" sz="2400" b="0" dirty="0">
                <a:solidFill>
                  <a:schemeClr val="tx1"/>
                </a:solidFill>
              </a:rPr>
              <a:t> – это совокупность предметов, формирующих внешний облик человека: одежда, </a:t>
            </a:r>
            <a:r>
              <a:rPr lang="ru-RU" sz="2400" b="0" dirty="0" err="1">
                <a:solidFill>
                  <a:schemeClr val="tx1"/>
                </a:solidFill>
              </a:rPr>
              <a:t>обувь,головные</a:t>
            </a:r>
            <a:r>
              <a:rPr lang="ru-RU" sz="2400" b="0" dirty="0">
                <a:solidFill>
                  <a:schemeClr val="tx1"/>
                </a:solidFill>
              </a:rPr>
              <a:t> уборы, украшения.</a:t>
            </a:r>
          </a:p>
        </p:txBody>
      </p:sp>
      <p:sp>
        <p:nvSpPr>
          <p:cNvPr id="3079" name="Text Box 7"/>
          <p:cNvSpPr txBox="1">
            <a:spLocks noChangeArrowheads="1"/>
          </p:cNvSpPr>
          <p:nvPr/>
        </p:nvSpPr>
        <p:spPr bwMode="auto">
          <a:xfrm>
            <a:off x="457200" y="1828800"/>
            <a:ext cx="8458200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400" u="sng" dirty="0">
                <a:solidFill>
                  <a:srgbClr val="993300"/>
                </a:solidFill>
              </a:rPr>
              <a:t>Стиль</a:t>
            </a:r>
            <a:r>
              <a:rPr lang="ru-RU" sz="2400" b="0" dirty="0">
                <a:solidFill>
                  <a:schemeClr val="tx1"/>
                </a:solidFill>
              </a:rPr>
              <a:t> – это устойчивый, конкретно определившийся язык эпохи,  выражающий её культуру, понятие красоты и отношение к окружающему миру.</a:t>
            </a:r>
          </a:p>
        </p:txBody>
      </p:sp>
      <p:sp>
        <p:nvSpPr>
          <p:cNvPr id="3081" name="Text Box 9"/>
          <p:cNvSpPr txBox="1">
            <a:spLocks noChangeArrowheads="1"/>
          </p:cNvSpPr>
          <p:nvPr/>
        </p:nvSpPr>
        <p:spPr bwMode="auto">
          <a:xfrm>
            <a:off x="609600" y="3200400"/>
            <a:ext cx="7620000" cy="191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u="sng" dirty="0">
                <a:solidFill>
                  <a:srgbClr val="993300"/>
                </a:solidFill>
              </a:rPr>
              <a:t>Мода</a:t>
            </a:r>
            <a:r>
              <a:rPr lang="ru-RU" sz="2400" b="0" dirty="0">
                <a:solidFill>
                  <a:schemeClr val="tx1"/>
                </a:solidFill>
              </a:rPr>
              <a:t> – непродолжительное господство в определённой общественной среде тех или иных вкусов, проявляющихся во внешних формах быта, преимущественно в одежде и остальных компонентах костюма.</a:t>
            </a:r>
          </a:p>
        </p:txBody>
      </p:sp>
      <p:sp>
        <p:nvSpPr>
          <p:cNvPr id="3084" name="Text Box 12"/>
          <p:cNvSpPr txBox="1">
            <a:spLocks noChangeArrowheads="1"/>
          </p:cNvSpPr>
          <p:nvPr/>
        </p:nvSpPr>
        <p:spPr bwMode="auto">
          <a:xfrm>
            <a:off x="555625" y="5638800"/>
            <a:ext cx="7597775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0" dirty="0">
                <a:solidFill>
                  <a:schemeClr val="tx1"/>
                </a:solidFill>
              </a:rPr>
              <a:t>Каждая историческая эпоха характеризуется определённым стилем одежды.</a:t>
            </a: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300"/>
                                        <p:tgtEl>
                                          <p:spTgt spid="30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300"/>
                                        <p:tgtEl>
                                          <p:spTgt spid="30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300"/>
                                        <p:tgtEl>
                                          <p:spTgt spid="30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5" grpId="0" autoUpdateAnimBg="0"/>
      <p:bldP spid="3079" grpId="0" autoUpdateAnimBg="0"/>
      <p:bldP spid="3081" grpId="0" autoUpdateAnimBg="0"/>
      <p:bldP spid="3084" grpId="0" autoUpdateAnimBg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96AB94"/>
            </a:gs>
            <a:gs pos="17000">
              <a:srgbClr val="D4DEFF"/>
            </a:gs>
            <a:gs pos="47000">
              <a:srgbClr val="D4DEFF"/>
            </a:gs>
            <a:gs pos="100000">
              <a:srgbClr val="8488C4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884" name="Picture 12" descr="21"/>
          <p:cNvPicPr>
            <a:picLocks noChangeAspect="1" noChangeArrowheads="1"/>
          </p:cNvPicPr>
          <p:nvPr/>
        </p:nvPicPr>
        <p:blipFill>
          <a:blip r:embed="rId3" cstate="print">
            <a:lum contrast="54000"/>
          </a:blip>
          <a:srcRect/>
          <a:stretch>
            <a:fillRect/>
          </a:stretch>
        </p:blipFill>
        <p:spPr bwMode="auto">
          <a:xfrm>
            <a:off x="1524000" y="381000"/>
            <a:ext cx="2903538" cy="5022850"/>
          </a:xfrm>
          <a:prstGeom prst="rect">
            <a:avLst/>
          </a:prstGeom>
          <a:noFill/>
        </p:spPr>
      </p:pic>
      <p:sp>
        <p:nvSpPr>
          <p:cNvPr id="79885" name="Text Box 13"/>
          <p:cNvSpPr txBox="1">
            <a:spLocks noChangeArrowheads="1"/>
          </p:cNvSpPr>
          <p:nvPr/>
        </p:nvSpPr>
        <p:spPr bwMode="auto">
          <a:xfrm>
            <a:off x="609600" y="5486400"/>
            <a:ext cx="8396288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dirty="0"/>
              <a:t>Широкое распространение получает женский</a:t>
            </a:r>
          </a:p>
          <a:p>
            <a:r>
              <a:rPr lang="ru-RU" dirty="0"/>
              <a:t> английский костюм (блузка, юбка и жакет).</a:t>
            </a:r>
          </a:p>
        </p:txBody>
      </p:sp>
      <p:pic>
        <p:nvPicPr>
          <p:cNvPr id="79886" name="Picture 14" descr="Рисунок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16463" y="404813"/>
            <a:ext cx="2908300" cy="5022850"/>
          </a:xfrm>
          <a:prstGeom prst="rect">
            <a:avLst/>
          </a:prstGeom>
          <a:noFill/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98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300"/>
                                        <p:tgtEl>
                                          <p:spTgt spid="798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9885" grpId="0" autoUpdateAnimBg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96AB94"/>
            </a:gs>
            <a:gs pos="17000">
              <a:srgbClr val="D4DEFF"/>
            </a:gs>
            <a:gs pos="47000">
              <a:srgbClr val="D4DEFF"/>
            </a:gs>
            <a:gs pos="100000">
              <a:srgbClr val="8488C4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0908" name="Picture 12" descr="22"/>
          <p:cNvPicPr>
            <a:picLocks noChangeAspect="1" noChangeArrowheads="1"/>
          </p:cNvPicPr>
          <p:nvPr/>
        </p:nvPicPr>
        <p:blipFill>
          <a:blip r:embed="rId2" cstate="print">
            <a:lum contrast="54000"/>
          </a:blip>
          <a:srcRect/>
          <a:stretch>
            <a:fillRect/>
          </a:stretch>
        </p:blipFill>
        <p:spPr bwMode="auto">
          <a:xfrm>
            <a:off x="3276600" y="457200"/>
            <a:ext cx="2438400" cy="5943600"/>
          </a:xfrm>
          <a:prstGeom prst="rect">
            <a:avLst/>
          </a:prstGeom>
          <a:noFill/>
        </p:spPr>
      </p:pic>
      <p:sp>
        <p:nvSpPr>
          <p:cNvPr id="80909" name="Line 13"/>
          <p:cNvSpPr>
            <a:spLocks noChangeShapeType="1"/>
          </p:cNvSpPr>
          <p:nvPr/>
        </p:nvSpPr>
        <p:spPr bwMode="auto">
          <a:xfrm flipH="1" flipV="1">
            <a:off x="4800600" y="4191000"/>
            <a:ext cx="19050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80910" name="Text Box 14"/>
          <p:cNvSpPr txBox="1">
            <a:spLocks noChangeArrowheads="1"/>
          </p:cNvSpPr>
          <p:nvPr/>
        </p:nvSpPr>
        <p:spPr bwMode="auto">
          <a:xfrm>
            <a:off x="6918325" y="3927475"/>
            <a:ext cx="2181225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400"/>
              <a:t>Короткие </a:t>
            </a:r>
          </a:p>
          <a:p>
            <a:r>
              <a:rPr lang="ru-RU" sz="2400"/>
              <a:t>брюки - гольф</a:t>
            </a:r>
          </a:p>
        </p:txBody>
      </p:sp>
      <p:sp>
        <p:nvSpPr>
          <p:cNvPr id="80911" name="Line 15"/>
          <p:cNvSpPr>
            <a:spLocks noChangeShapeType="1"/>
          </p:cNvSpPr>
          <p:nvPr/>
        </p:nvSpPr>
        <p:spPr bwMode="auto">
          <a:xfrm flipH="1">
            <a:off x="5181600" y="1828800"/>
            <a:ext cx="1600200" cy="3048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80912" name="Text Box 16"/>
          <p:cNvSpPr txBox="1">
            <a:spLocks noChangeArrowheads="1"/>
          </p:cNvSpPr>
          <p:nvPr/>
        </p:nvSpPr>
        <p:spPr bwMode="auto">
          <a:xfrm>
            <a:off x="6842125" y="1641475"/>
            <a:ext cx="2306638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400"/>
              <a:t>Легкая куртка </a:t>
            </a:r>
          </a:p>
          <a:p>
            <a:r>
              <a:rPr lang="ru-RU" sz="2400"/>
              <a:t>или пиджак</a:t>
            </a:r>
          </a:p>
        </p:txBody>
      </p:sp>
      <p:sp>
        <p:nvSpPr>
          <p:cNvPr id="80913" name="Line 17"/>
          <p:cNvSpPr>
            <a:spLocks noChangeShapeType="1"/>
          </p:cNvSpPr>
          <p:nvPr/>
        </p:nvSpPr>
        <p:spPr bwMode="auto">
          <a:xfrm flipH="1">
            <a:off x="4343400" y="381000"/>
            <a:ext cx="1981200" cy="3810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80914" name="Text Box 18"/>
          <p:cNvSpPr txBox="1">
            <a:spLocks noChangeArrowheads="1"/>
          </p:cNvSpPr>
          <p:nvPr/>
        </p:nvSpPr>
        <p:spPr bwMode="auto">
          <a:xfrm>
            <a:off x="6477000" y="193675"/>
            <a:ext cx="26670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400"/>
              <a:t>Мягкая</a:t>
            </a:r>
          </a:p>
          <a:p>
            <a:r>
              <a:rPr lang="ru-RU" sz="2400"/>
              <a:t> фетровая шляпа</a:t>
            </a: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09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809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809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1" dur="500"/>
                                        <p:tgtEl>
                                          <p:spTgt spid="809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809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0" dur="500"/>
                                        <p:tgtEl>
                                          <p:spTgt spid="809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809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0909" grpId="0" animBg="1"/>
      <p:bldP spid="80910" grpId="0" autoUpdateAnimBg="0"/>
      <p:bldP spid="80911" grpId="0" animBg="1"/>
      <p:bldP spid="80912" grpId="0" autoUpdateAnimBg="0"/>
      <p:bldP spid="80913" grpId="0" animBg="1"/>
      <p:bldP spid="80914" grpId="0" autoUpdateAnimBg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32" name="Picture 12" descr="2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1550" y="1125538"/>
            <a:ext cx="4032250" cy="4824412"/>
          </a:xfrm>
          <a:prstGeom prst="rect">
            <a:avLst/>
          </a:prstGeom>
          <a:noFill/>
        </p:spPr>
      </p:pic>
      <p:sp>
        <p:nvSpPr>
          <p:cNvPr id="81938" name="Line 18"/>
          <p:cNvSpPr>
            <a:spLocks noChangeShapeType="1"/>
          </p:cNvSpPr>
          <p:nvPr/>
        </p:nvSpPr>
        <p:spPr bwMode="auto">
          <a:xfrm flipH="1">
            <a:off x="4419600" y="5334000"/>
            <a:ext cx="12954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81939" name="Text Box 19"/>
          <p:cNvSpPr txBox="1">
            <a:spLocks noChangeArrowheads="1"/>
          </p:cNvSpPr>
          <p:nvPr/>
        </p:nvSpPr>
        <p:spPr bwMode="auto">
          <a:xfrm>
            <a:off x="5699125" y="4918075"/>
            <a:ext cx="2890838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400"/>
              <a:t>Впервые открытые</a:t>
            </a:r>
          </a:p>
          <a:p>
            <a:r>
              <a:rPr lang="ru-RU" sz="2400"/>
              <a:t> ноги в шёлковых </a:t>
            </a:r>
          </a:p>
          <a:p>
            <a:r>
              <a:rPr lang="ru-RU" sz="2400"/>
              <a:t>чулках</a:t>
            </a:r>
          </a:p>
        </p:txBody>
      </p:sp>
      <p:sp>
        <p:nvSpPr>
          <p:cNvPr id="81940" name="Line 20"/>
          <p:cNvSpPr>
            <a:spLocks noChangeShapeType="1"/>
          </p:cNvSpPr>
          <p:nvPr/>
        </p:nvSpPr>
        <p:spPr bwMode="auto">
          <a:xfrm flipH="1" flipV="1">
            <a:off x="4343400" y="3276600"/>
            <a:ext cx="14478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81941" name="Text Box 21"/>
          <p:cNvSpPr txBox="1">
            <a:spLocks noChangeArrowheads="1"/>
          </p:cNvSpPr>
          <p:nvPr/>
        </p:nvSpPr>
        <p:spPr bwMode="auto">
          <a:xfrm>
            <a:off x="5791200" y="3048000"/>
            <a:ext cx="30527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400"/>
              <a:t>Пояс на линии бёдер</a:t>
            </a:r>
          </a:p>
        </p:txBody>
      </p:sp>
      <p:sp>
        <p:nvSpPr>
          <p:cNvPr id="81942" name="Line 22"/>
          <p:cNvSpPr>
            <a:spLocks noChangeShapeType="1"/>
          </p:cNvSpPr>
          <p:nvPr/>
        </p:nvSpPr>
        <p:spPr bwMode="auto">
          <a:xfrm flipH="1">
            <a:off x="4800600" y="1143000"/>
            <a:ext cx="762000" cy="2286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81943" name="Text Box 23"/>
          <p:cNvSpPr txBox="1">
            <a:spLocks noChangeArrowheads="1"/>
          </p:cNvSpPr>
          <p:nvPr/>
        </p:nvSpPr>
        <p:spPr bwMode="auto">
          <a:xfrm>
            <a:off x="5622925" y="803275"/>
            <a:ext cx="3297238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400"/>
              <a:t>Коротко остриженные</a:t>
            </a:r>
          </a:p>
          <a:p>
            <a:r>
              <a:rPr lang="ru-RU" sz="2400"/>
              <a:t> волосы</a:t>
            </a:r>
          </a:p>
        </p:txBody>
      </p:sp>
      <p:sp>
        <p:nvSpPr>
          <p:cNvPr id="81944" name="WordArt 24"/>
          <p:cNvSpPr>
            <a:spLocks noChangeArrowheads="1" noChangeShapeType="1" noTextEdit="1"/>
          </p:cNvSpPr>
          <p:nvPr/>
        </p:nvSpPr>
        <p:spPr bwMode="auto">
          <a:xfrm>
            <a:off x="457200" y="228600"/>
            <a:ext cx="8382000" cy="533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200" kern="10" dirty="0">
                <a:ln w="9525">
                  <a:noFill/>
                  <a:round/>
                  <a:headEnd/>
                  <a:tailEnd/>
                </a:ln>
                <a:solidFill>
                  <a:schemeClr val="accent2"/>
                </a:solidFill>
                <a:effectLst>
                  <a:outerShdw dist="45791" dir="2021404" algn="ctr" rotWithShape="0">
                    <a:srgbClr val="C0C0C0"/>
                  </a:outerShdw>
                </a:effectLst>
                <a:latin typeface="Times New Roman"/>
                <a:cs typeface="Times New Roman"/>
              </a:rPr>
              <a:t>ГАРСОН (</a:t>
            </a:r>
            <a:r>
              <a:rPr lang="en-US" sz="3200" kern="10" dirty="0">
                <a:ln w="9525">
                  <a:noFill/>
                  <a:round/>
                  <a:headEnd/>
                  <a:tailEnd/>
                </a:ln>
                <a:solidFill>
                  <a:schemeClr val="accent2"/>
                </a:solidFill>
                <a:effectLst>
                  <a:outerShdw dist="45791" dir="2021404" algn="ctr" rotWithShape="0">
                    <a:srgbClr val="C0C0C0"/>
                  </a:outerShdw>
                </a:effectLst>
                <a:latin typeface="Times New Roman"/>
                <a:cs typeface="Times New Roman"/>
              </a:rPr>
              <a:t>XX</a:t>
            </a:r>
            <a:r>
              <a:rPr lang="ru-RU" sz="3200" kern="10" dirty="0">
                <a:ln w="9525">
                  <a:noFill/>
                  <a:round/>
                  <a:headEnd/>
                  <a:tailEnd/>
                </a:ln>
                <a:solidFill>
                  <a:schemeClr val="accent2"/>
                </a:solidFill>
                <a:effectLst>
                  <a:outerShdw dist="45791" dir="2021404" algn="ctr" rotWithShape="0">
                    <a:srgbClr val="C0C0C0"/>
                  </a:outerShdw>
                </a:effectLst>
                <a:latin typeface="Times New Roman"/>
                <a:cs typeface="Times New Roman"/>
              </a:rPr>
              <a:t>в.)</a:t>
            </a: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19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19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819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8" dur="500"/>
                                        <p:tgtEl>
                                          <p:spTgt spid="819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819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7" dur="500"/>
                                        <p:tgtEl>
                                          <p:spTgt spid="819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819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6" dur="500"/>
                                        <p:tgtEl>
                                          <p:spTgt spid="819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819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38" grpId="0" animBg="1"/>
      <p:bldP spid="81939" grpId="0" autoUpdateAnimBg="0"/>
      <p:bldP spid="81940" grpId="0" animBg="1"/>
      <p:bldP spid="81941" grpId="0" autoUpdateAnimBg="0"/>
      <p:bldP spid="81942" grpId="0" animBg="1"/>
      <p:bldP spid="81943" grpId="0" autoUpdateAnimBg="0"/>
      <p:bldP spid="81944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56" name="Text Box 12"/>
          <p:cNvSpPr txBox="1">
            <a:spLocks noChangeArrowheads="1"/>
          </p:cNvSpPr>
          <p:nvPr/>
        </p:nvSpPr>
        <p:spPr bwMode="auto">
          <a:xfrm>
            <a:off x="533400" y="1209675"/>
            <a:ext cx="8523288" cy="3935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dirty="0"/>
              <a:t>       </a:t>
            </a:r>
            <a:r>
              <a:rPr lang="ru-RU" dirty="0">
                <a:solidFill>
                  <a:srgbClr val="993300"/>
                </a:solidFill>
              </a:rPr>
              <a:t>ТАКИМ ОБРАЗОМ, ОДЕЖДА ВСЕГДА</a:t>
            </a:r>
          </a:p>
          <a:p>
            <a:r>
              <a:rPr lang="ru-RU" dirty="0">
                <a:solidFill>
                  <a:srgbClr val="993300"/>
                </a:solidFill>
              </a:rPr>
              <a:t>ОТРАЖАЛА СУТЬ ВРЕМЕНИ И ОБРАЗА</a:t>
            </a:r>
            <a:br>
              <a:rPr lang="ru-RU" dirty="0">
                <a:solidFill>
                  <a:srgbClr val="993300"/>
                </a:solidFill>
              </a:rPr>
            </a:br>
            <a:r>
              <a:rPr lang="ru-RU" dirty="0">
                <a:solidFill>
                  <a:srgbClr val="993300"/>
                </a:solidFill>
              </a:rPr>
              <a:t>ЖИЗНИ ЛЮДЕЙ.  </a:t>
            </a:r>
          </a:p>
          <a:p>
            <a:r>
              <a:rPr lang="ru-RU" dirty="0">
                <a:solidFill>
                  <a:srgbClr val="993300"/>
                </a:solidFill>
              </a:rPr>
              <a:t>  </a:t>
            </a:r>
          </a:p>
          <a:p>
            <a:r>
              <a:rPr lang="ru-RU" dirty="0">
                <a:solidFill>
                  <a:srgbClr val="993300"/>
                </a:solidFill>
              </a:rPr>
              <a:t>        В ОДЕЖДЕ </a:t>
            </a:r>
            <a:r>
              <a:rPr lang="en-US" dirty="0">
                <a:solidFill>
                  <a:srgbClr val="993300"/>
                </a:solidFill>
              </a:rPr>
              <a:t>XXI</a:t>
            </a:r>
            <a:r>
              <a:rPr lang="ru-RU" dirty="0">
                <a:solidFill>
                  <a:srgbClr val="993300"/>
                </a:solidFill>
              </a:rPr>
              <a:t> ВЕКА СТАЛИ ТРАДИЦИОННЫМИ ПРИЕМЛЕМЫЕ В НАСТОЯЩЕЕ ВРЕМЯ ЧЕРТЫ КОСТЮМОВ РАЗЛИЧНЫХ ИСТОРИЧЕСКИХ ЭПОХ.          </a:t>
            </a:r>
            <a:br>
              <a:rPr lang="ru-RU" dirty="0">
                <a:solidFill>
                  <a:srgbClr val="993300"/>
                </a:solidFill>
              </a:rPr>
            </a:br>
            <a:r>
              <a:rPr lang="ru-RU" dirty="0"/>
              <a:t> </a:t>
            </a: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"/>
                                        <p:tgtEl>
                                          <p:spTgt spid="829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956" grpId="0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47" name="Picture 27" descr="1"/>
          <p:cNvPicPr>
            <a:picLocks noChangeAspect="1" noChangeArrowheads="1"/>
          </p:cNvPicPr>
          <p:nvPr/>
        </p:nvPicPr>
        <p:blipFill>
          <a:blip r:embed="rId3" cstate="print">
            <a:lum contrast="42000"/>
          </a:blip>
          <a:srcRect/>
          <a:stretch>
            <a:fillRect/>
          </a:stretch>
        </p:blipFill>
        <p:spPr bwMode="auto">
          <a:xfrm>
            <a:off x="1447800" y="1295400"/>
            <a:ext cx="2841625" cy="5410200"/>
          </a:xfrm>
          <a:prstGeom prst="rect">
            <a:avLst/>
          </a:prstGeom>
          <a:noFill/>
        </p:spPr>
      </p:pic>
      <p:sp>
        <p:nvSpPr>
          <p:cNvPr id="5122" name="WordArt 2"/>
          <p:cNvSpPr>
            <a:spLocks noChangeArrowheads="1" noChangeShapeType="1" noTextEdit="1"/>
          </p:cNvSpPr>
          <p:nvPr/>
        </p:nvSpPr>
        <p:spPr bwMode="auto">
          <a:xfrm>
            <a:off x="1219200" y="228600"/>
            <a:ext cx="6629400" cy="838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2400" kern="10" dirty="0">
                <a:ln w="9525">
                  <a:noFill/>
                  <a:round/>
                  <a:headEnd/>
                  <a:tailEnd/>
                </a:ln>
                <a:solidFill>
                  <a:srgbClr val="0000FF"/>
                </a:solidFill>
                <a:effectLst>
                  <a:outerShdw dist="45791" dir="2021404" algn="ctr" rotWithShape="0">
                    <a:srgbClr val="C0C0C0"/>
                  </a:outerShdw>
                </a:effectLst>
                <a:latin typeface="Tahoma"/>
                <a:cs typeface="Tahoma"/>
              </a:rPr>
              <a:t>ДРЕВНЕГРЕЧЕСКИЙ</a:t>
            </a:r>
          </a:p>
          <a:p>
            <a:pPr algn="ctr"/>
            <a:r>
              <a:rPr lang="ru-RU" sz="2400" kern="10" dirty="0">
                <a:ln w="9525">
                  <a:noFill/>
                  <a:round/>
                  <a:headEnd/>
                  <a:tailEnd/>
                </a:ln>
                <a:solidFill>
                  <a:srgbClr val="0000FF"/>
                </a:solidFill>
                <a:effectLst>
                  <a:outerShdw dist="45791" dir="2021404" algn="ctr" rotWithShape="0">
                    <a:srgbClr val="C0C0C0"/>
                  </a:outerShdw>
                </a:effectLst>
                <a:latin typeface="Tahoma"/>
                <a:cs typeface="Tahoma"/>
              </a:rPr>
              <a:t>СТИЛЬ</a:t>
            </a:r>
          </a:p>
        </p:txBody>
      </p:sp>
      <p:sp>
        <p:nvSpPr>
          <p:cNvPr id="5128" name="Line 8"/>
          <p:cNvSpPr>
            <a:spLocks noChangeShapeType="1"/>
          </p:cNvSpPr>
          <p:nvPr/>
        </p:nvSpPr>
        <p:spPr bwMode="auto">
          <a:xfrm flipH="1">
            <a:off x="3124200" y="2819400"/>
            <a:ext cx="2362200" cy="8382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129" name="Text Box 9"/>
          <p:cNvSpPr txBox="1">
            <a:spLocks noChangeArrowheads="1"/>
          </p:cNvSpPr>
          <p:nvPr/>
        </p:nvSpPr>
        <p:spPr bwMode="auto">
          <a:xfrm>
            <a:off x="5486400" y="2438400"/>
            <a:ext cx="27432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0">
                <a:solidFill>
                  <a:schemeClr val="tx1"/>
                </a:solidFill>
                <a:latin typeface="Brush Script MT" pitchFamily="66" charset="0"/>
              </a:rPr>
              <a:t>драпировка</a:t>
            </a:r>
          </a:p>
        </p:txBody>
      </p:sp>
      <p:sp>
        <p:nvSpPr>
          <p:cNvPr id="5131" name="Line 11"/>
          <p:cNvSpPr>
            <a:spLocks noChangeShapeType="1"/>
          </p:cNvSpPr>
          <p:nvPr/>
        </p:nvSpPr>
        <p:spPr bwMode="auto">
          <a:xfrm flipH="1">
            <a:off x="3200400" y="4038600"/>
            <a:ext cx="2438400" cy="3810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132" name="Text Box 12"/>
          <p:cNvSpPr txBox="1">
            <a:spLocks noChangeArrowheads="1"/>
          </p:cNvSpPr>
          <p:nvPr/>
        </p:nvSpPr>
        <p:spPr bwMode="auto">
          <a:xfrm>
            <a:off x="5715000" y="3733800"/>
            <a:ext cx="29718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b="0">
                <a:solidFill>
                  <a:schemeClr val="tx1"/>
                </a:solidFill>
                <a:latin typeface="Brush Script MT" pitchFamily="66" charset="0"/>
              </a:rPr>
              <a:t>пластичные ткани</a:t>
            </a:r>
          </a:p>
        </p:txBody>
      </p:sp>
      <p:sp>
        <p:nvSpPr>
          <p:cNvPr id="5133" name="Line 13"/>
          <p:cNvSpPr>
            <a:spLocks noChangeShapeType="1"/>
          </p:cNvSpPr>
          <p:nvPr/>
        </p:nvSpPr>
        <p:spPr bwMode="auto">
          <a:xfrm flipH="1">
            <a:off x="3733800" y="5181600"/>
            <a:ext cx="2743200" cy="10668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134" name="Text Box 14"/>
          <p:cNvSpPr txBox="1">
            <a:spLocks noChangeArrowheads="1"/>
          </p:cNvSpPr>
          <p:nvPr/>
        </p:nvSpPr>
        <p:spPr bwMode="auto">
          <a:xfrm>
            <a:off x="6477000" y="4800600"/>
            <a:ext cx="1585913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b="0">
                <a:solidFill>
                  <a:schemeClr val="tx1"/>
                </a:solidFill>
                <a:latin typeface="Brush Script MT" pitchFamily="66" charset="0"/>
              </a:rPr>
              <a:t>сандалии</a:t>
            </a:r>
          </a:p>
        </p:txBody>
      </p:sp>
      <p:sp>
        <p:nvSpPr>
          <p:cNvPr id="5135" name="Line 15"/>
          <p:cNvSpPr>
            <a:spLocks noChangeShapeType="1"/>
          </p:cNvSpPr>
          <p:nvPr/>
        </p:nvSpPr>
        <p:spPr bwMode="auto">
          <a:xfrm flipH="1">
            <a:off x="3124200" y="1676400"/>
            <a:ext cx="2438400" cy="8382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138" name="Text Box 18"/>
          <p:cNvSpPr txBox="1">
            <a:spLocks noChangeArrowheads="1"/>
          </p:cNvSpPr>
          <p:nvPr/>
        </p:nvSpPr>
        <p:spPr bwMode="auto">
          <a:xfrm>
            <a:off x="5638800" y="1219200"/>
            <a:ext cx="35052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b="0">
                <a:solidFill>
                  <a:schemeClr val="tx1"/>
                </a:solidFill>
                <a:latin typeface="Brush Script MT" pitchFamily="66" charset="0"/>
              </a:rPr>
              <a:t>ритмичный орнамент</a:t>
            </a: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5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8" dur="500"/>
                                        <p:tgtEl>
                                          <p:spTgt spid="5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5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7" dur="500"/>
                                        <p:tgtEl>
                                          <p:spTgt spid="5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5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6" dur="500"/>
                                        <p:tgtEl>
                                          <p:spTgt spid="5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5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5" dur="500"/>
                                        <p:tgtEl>
                                          <p:spTgt spid="5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5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2" grpId="0" animBg="1"/>
      <p:bldP spid="5128" grpId="0" animBg="1"/>
      <p:bldP spid="5129" grpId="0" autoUpdateAnimBg="0"/>
      <p:bldP spid="5131" grpId="0" animBg="1"/>
      <p:bldP spid="5132" grpId="0" autoUpdateAnimBg="0"/>
      <p:bldP spid="5133" grpId="0" animBg="1"/>
      <p:bldP spid="5134" grpId="0" autoUpdateAnimBg="0"/>
      <p:bldP spid="5135" grpId="0" animBg="1"/>
      <p:bldP spid="5138" grpId="0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81" name="Picture 13" descr="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750" y="333375"/>
            <a:ext cx="3886200" cy="6096000"/>
          </a:xfrm>
          <a:prstGeom prst="rect">
            <a:avLst/>
          </a:prstGeom>
          <a:noFill/>
        </p:spPr>
      </p:pic>
      <p:sp>
        <p:nvSpPr>
          <p:cNvPr id="7182" name="Line 14"/>
          <p:cNvSpPr>
            <a:spLocks noChangeShapeType="1"/>
          </p:cNvSpPr>
          <p:nvPr/>
        </p:nvSpPr>
        <p:spPr bwMode="auto">
          <a:xfrm flipH="1">
            <a:off x="2133600" y="3962400"/>
            <a:ext cx="3429000" cy="8382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7197" name="Text Box 29"/>
          <p:cNvSpPr txBox="1">
            <a:spLocks noChangeArrowheads="1"/>
          </p:cNvSpPr>
          <p:nvPr/>
        </p:nvSpPr>
        <p:spPr bwMode="auto">
          <a:xfrm>
            <a:off x="5410200" y="1339850"/>
            <a:ext cx="327660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b="0"/>
              <a:t>Застёжки – фибулы, скрепляющие ткань</a:t>
            </a:r>
          </a:p>
        </p:txBody>
      </p:sp>
      <p:sp>
        <p:nvSpPr>
          <p:cNvPr id="7202" name="Text Box 34"/>
          <p:cNvSpPr txBox="1">
            <a:spLocks noChangeArrowheads="1"/>
          </p:cNvSpPr>
          <p:nvPr/>
        </p:nvSpPr>
        <p:spPr bwMode="auto">
          <a:xfrm>
            <a:off x="6096000" y="2590800"/>
            <a:ext cx="22098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0"/>
              <a:t>пояс</a:t>
            </a:r>
          </a:p>
        </p:txBody>
      </p:sp>
      <p:sp>
        <p:nvSpPr>
          <p:cNvPr id="7208" name="Text Box 40"/>
          <p:cNvSpPr txBox="1">
            <a:spLocks noChangeArrowheads="1"/>
          </p:cNvSpPr>
          <p:nvPr/>
        </p:nvSpPr>
        <p:spPr bwMode="auto">
          <a:xfrm>
            <a:off x="5775325" y="3622675"/>
            <a:ext cx="260667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b="0"/>
              <a:t>драпировка</a:t>
            </a:r>
          </a:p>
        </p:txBody>
      </p:sp>
      <p:sp>
        <p:nvSpPr>
          <p:cNvPr id="7210" name="Line 42"/>
          <p:cNvSpPr>
            <a:spLocks noChangeShapeType="1"/>
          </p:cNvSpPr>
          <p:nvPr/>
        </p:nvSpPr>
        <p:spPr bwMode="auto">
          <a:xfrm flipH="1">
            <a:off x="2819400" y="1752600"/>
            <a:ext cx="2667000" cy="762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7211" name="Line 43"/>
          <p:cNvSpPr>
            <a:spLocks noChangeShapeType="1"/>
          </p:cNvSpPr>
          <p:nvPr/>
        </p:nvSpPr>
        <p:spPr bwMode="auto">
          <a:xfrm flipH="1">
            <a:off x="2667000" y="2971800"/>
            <a:ext cx="2971800" cy="762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7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72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1" dur="500"/>
                                        <p:tgtEl>
                                          <p:spTgt spid="72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7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0" dur="500"/>
                                        <p:tgtEl>
                                          <p:spTgt spid="72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7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82" grpId="0" animBg="1"/>
      <p:bldP spid="7197" grpId="0" autoUpdateAnimBg="0"/>
      <p:bldP spid="7202" grpId="0" autoUpdateAnimBg="0"/>
      <p:bldP spid="7208" grpId="0" autoUpdateAnimBg="0"/>
      <p:bldP spid="7210" grpId="0" animBg="1"/>
      <p:bldP spid="7211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D6B19C"/>
            </a:gs>
            <a:gs pos="30000">
              <a:srgbClr val="D49E6C"/>
            </a:gs>
            <a:gs pos="70000">
              <a:srgbClr val="A65528"/>
            </a:gs>
            <a:gs pos="100000">
              <a:srgbClr val="663012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5" name="WordArt 3"/>
          <p:cNvSpPr>
            <a:spLocks noChangeArrowheads="1" noChangeShapeType="1" noTextEdit="1"/>
          </p:cNvSpPr>
          <p:nvPr/>
        </p:nvSpPr>
        <p:spPr bwMode="auto">
          <a:xfrm>
            <a:off x="304800" y="228600"/>
            <a:ext cx="8534400" cy="533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236"/>
              </a:avLst>
            </a:prstTxWarp>
          </a:bodyPr>
          <a:lstStyle/>
          <a:p>
            <a:pPr algn="ctr"/>
            <a:r>
              <a:rPr lang="ru-RU" sz="3200" kern="10" dirty="0">
                <a:ln w="9525">
                  <a:noFill/>
                  <a:round/>
                  <a:headEnd/>
                  <a:tailEnd/>
                </a:ln>
                <a:solidFill>
                  <a:srgbClr val="0000FF"/>
                </a:solidFill>
                <a:effectLst>
                  <a:outerShdw dist="45791" dir="2021404" algn="ctr" rotWithShape="0">
                    <a:srgbClr val="C0C0C0"/>
                  </a:outerShdw>
                </a:effectLst>
                <a:latin typeface="Times New Roman"/>
                <a:cs typeface="Times New Roman"/>
              </a:rPr>
              <a:t>ГОТИЧЕСКИЙ СТИЛЬ (</a:t>
            </a:r>
            <a:r>
              <a:rPr lang="en-US" sz="3200" kern="10" dirty="0">
                <a:ln w="9525">
                  <a:noFill/>
                  <a:round/>
                  <a:headEnd/>
                  <a:tailEnd/>
                </a:ln>
                <a:solidFill>
                  <a:srgbClr val="0000FF"/>
                </a:solidFill>
                <a:effectLst>
                  <a:outerShdw dist="45791" dir="2021404" algn="ctr" rotWithShape="0">
                    <a:srgbClr val="C0C0C0"/>
                  </a:outerShdw>
                </a:effectLst>
                <a:latin typeface="Times New Roman"/>
                <a:cs typeface="Times New Roman"/>
              </a:rPr>
              <a:t>XII-XV</a:t>
            </a:r>
            <a:r>
              <a:rPr lang="ru-RU" sz="3200" kern="10" dirty="0">
                <a:ln w="9525">
                  <a:noFill/>
                  <a:round/>
                  <a:headEnd/>
                  <a:tailEnd/>
                </a:ln>
                <a:solidFill>
                  <a:srgbClr val="0000FF"/>
                </a:solidFill>
                <a:effectLst>
                  <a:outerShdw dist="45791" dir="2021404" algn="ctr" rotWithShape="0">
                    <a:srgbClr val="C0C0C0"/>
                  </a:outerShdw>
                </a:effectLst>
                <a:latin typeface="Times New Roman"/>
                <a:cs typeface="Times New Roman"/>
              </a:rPr>
              <a:t>вв.)</a:t>
            </a:r>
          </a:p>
        </p:txBody>
      </p:sp>
      <p:pic>
        <p:nvPicPr>
          <p:cNvPr id="64524" name="Picture 12" descr="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55875" y="914400"/>
            <a:ext cx="4454525" cy="5683250"/>
          </a:xfrm>
          <a:prstGeom prst="rect">
            <a:avLst/>
          </a:prstGeom>
          <a:noFill/>
        </p:spPr>
      </p:pic>
      <p:sp>
        <p:nvSpPr>
          <p:cNvPr id="64525" name="Line 13"/>
          <p:cNvSpPr>
            <a:spLocks noChangeShapeType="1"/>
          </p:cNvSpPr>
          <p:nvPr/>
        </p:nvSpPr>
        <p:spPr bwMode="auto">
          <a:xfrm flipH="1">
            <a:off x="6096000" y="1828800"/>
            <a:ext cx="914400" cy="6096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64526" name="Line 14"/>
          <p:cNvSpPr>
            <a:spLocks noChangeShapeType="1"/>
          </p:cNvSpPr>
          <p:nvPr/>
        </p:nvSpPr>
        <p:spPr bwMode="auto">
          <a:xfrm flipH="1">
            <a:off x="6096000" y="3124200"/>
            <a:ext cx="1371600" cy="762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64527" name="Line 15"/>
          <p:cNvSpPr>
            <a:spLocks noChangeShapeType="1"/>
          </p:cNvSpPr>
          <p:nvPr/>
        </p:nvSpPr>
        <p:spPr bwMode="auto">
          <a:xfrm flipH="1" flipV="1">
            <a:off x="6019800" y="4038600"/>
            <a:ext cx="1676400" cy="762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64528" name="Line 16"/>
          <p:cNvSpPr>
            <a:spLocks noChangeShapeType="1"/>
          </p:cNvSpPr>
          <p:nvPr/>
        </p:nvSpPr>
        <p:spPr bwMode="auto">
          <a:xfrm flipH="1" flipV="1">
            <a:off x="5638800" y="5867400"/>
            <a:ext cx="1447800" cy="762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64529" name="Line 17"/>
          <p:cNvSpPr>
            <a:spLocks noChangeShapeType="1"/>
          </p:cNvSpPr>
          <p:nvPr/>
        </p:nvSpPr>
        <p:spPr bwMode="auto">
          <a:xfrm flipH="1">
            <a:off x="5638800" y="1219200"/>
            <a:ext cx="1524000" cy="2286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64531" name="Text Box 19"/>
          <p:cNvSpPr txBox="1">
            <a:spLocks noChangeArrowheads="1"/>
          </p:cNvSpPr>
          <p:nvPr/>
        </p:nvSpPr>
        <p:spPr bwMode="auto">
          <a:xfrm>
            <a:off x="7086600" y="1676400"/>
            <a:ext cx="1806575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/>
              <a:t>Высоко поднятый рукав</a:t>
            </a:r>
          </a:p>
        </p:txBody>
      </p:sp>
      <p:sp>
        <p:nvSpPr>
          <p:cNvPr id="64533" name="Text Box 21"/>
          <p:cNvSpPr txBox="1">
            <a:spLocks noChangeArrowheads="1"/>
          </p:cNvSpPr>
          <p:nvPr/>
        </p:nvSpPr>
        <p:spPr bwMode="auto">
          <a:xfrm>
            <a:off x="7315200" y="2895600"/>
            <a:ext cx="1600200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/>
              <a:t>Туго стянутый пояс</a:t>
            </a:r>
          </a:p>
        </p:txBody>
      </p:sp>
      <p:sp>
        <p:nvSpPr>
          <p:cNvPr id="64536" name="Text Box 24"/>
          <p:cNvSpPr txBox="1">
            <a:spLocks noChangeArrowheads="1"/>
          </p:cNvSpPr>
          <p:nvPr/>
        </p:nvSpPr>
        <p:spPr bwMode="auto">
          <a:xfrm>
            <a:off x="7467600" y="4191000"/>
            <a:ext cx="1676400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400"/>
              <a:t>Шоссы – облегающие штаны</a:t>
            </a:r>
          </a:p>
        </p:txBody>
      </p:sp>
      <p:sp>
        <p:nvSpPr>
          <p:cNvPr id="64539" name="Text Box 27"/>
          <p:cNvSpPr txBox="1">
            <a:spLocks noChangeArrowheads="1"/>
          </p:cNvSpPr>
          <p:nvPr/>
        </p:nvSpPr>
        <p:spPr bwMode="auto">
          <a:xfrm>
            <a:off x="7086600" y="5867400"/>
            <a:ext cx="33528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400"/>
              <a:t>Остроносая</a:t>
            </a:r>
          </a:p>
          <a:p>
            <a:r>
              <a:rPr lang="ru-RU" sz="2400"/>
              <a:t> обувь </a:t>
            </a:r>
          </a:p>
        </p:txBody>
      </p:sp>
      <p:sp>
        <p:nvSpPr>
          <p:cNvPr id="64540" name="Text Box 28"/>
          <p:cNvSpPr txBox="1">
            <a:spLocks noChangeArrowheads="1"/>
          </p:cNvSpPr>
          <p:nvPr/>
        </p:nvSpPr>
        <p:spPr bwMode="auto">
          <a:xfrm>
            <a:off x="7223125" y="685800"/>
            <a:ext cx="1616075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400"/>
              <a:t>Фетровая шляпа</a:t>
            </a:r>
          </a:p>
        </p:txBody>
      </p:sp>
      <p:sp>
        <p:nvSpPr>
          <p:cNvPr id="64542" name="Line 30"/>
          <p:cNvSpPr>
            <a:spLocks noChangeShapeType="1"/>
          </p:cNvSpPr>
          <p:nvPr/>
        </p:nvSpPr>
        <p:spPr bwMode="auto">
          <a:xfrm>
            <a:off x="2362200" y="1219200"/>
            <a:ext cx="14478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64543" name="Line 31"/>
          <p:cNvSpPr>
            <a:spLocks noChangeShapeType="1"/>
          </p:cNvSpPr>
          <p:nvPr/>
        </p:nvSpPr>
        <p:spPr bwMode="auto">
          <a:xfrm>
            <a:off x="1828800" y="2971800"/>
            <a:ext cx="25908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64544" name="Line 32"/>
          <p:cNvSpPr>
            <a:spLocks noChangeShapeType="1"/>
          </p:cNvSpPr>
          <p:nvPr/>
        </p:nvSpPr>
        <p:spPr bwMode="auto">
          <a:xfrm flipV="1">
            <a:off x="2514600" y="3276600"/>
            <a:ext cx="1905000" cy="5334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64545" name="Line 33"/>
          <p:cNvSpPr>
            <a:spLocks noChangeShapeType="1"/>
          </p:cNvSpPr>
          <p:nvPr/>
        </p:nvSpPr>
        <p:spPr bwMode="auto">
          <a:xfrm flipV="1">
            <a:off x="1676400" y="5638800"/>
            <a:ext cx="1066800" cy="5334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64546" name="Line 34"/>
          <p:cNvSpPr>
            <a:spLocks noChangeShapeType="1"/>
          </p:cNvSpPr>
          <p:nvPr/>
        </p:nvSpPr>
        <p:spPr bwMode="auto">
          <a:xfrm>
            <a:off x="1676400" y="2362200"/>
            <a:ext cx="3048000" cy="1524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64547" name="Line 35"/>
          <p:cNvSpPr>
            <a:spLocks noChangeShapeType="1"/>
          </p:cNvSpPr>
          <p:nvPr/>
        </p:nvSpPr>
        <p:spPr bwMode="auto">
          <a:xfrm flipV="1">
            <a:off x="1752600" y="3276600"/>
            <a:ext cx="2971800" cy="16002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64548" name="Text Box 36"/>
          <p:cNvSpPr txBox="1">
            <a:spLocks noChangeArrowheads="1"/>
          </p:cNvSpPr>
          <p:nvPr/>
        </p:nvSpPr>
        <p:spPr bwMode="auto">
          <a:xfrm>
            <a:off x="288925" y="803275"/>
            <a:ext cx="2589213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400"/>
              <a:t>Конусообразный </a:t>
            </a:r>
          </a:p>
          <a:p>
            <a:r>
              <a:rPr lang="ru-RU" sz="2400"/>
              <a:t>головной убор</a:t>
            </a:r>
          </a:p>
        </p:txBody>
      </p:sp>
      <p:sp>
        <p:nvSpPr>
          <p:cNvPr id="64549" name="Text Box 37"/>
          <p:cNvSpPr txBox="1">
            <a:spLocks noChangeArrowheads="1"/>
          </p:cNvSpPr>
          <p:nvPr/>
        </p:nvSpPr>
        <p:spPr bwMode="auto">
          <a:xfrm>
            <a:off x="212725" y="1793875"/>
            <a:ext cx="234315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400"/>
              <a:t>Остроугольное </a:t>
            </a:r>
          </a:p>
          <a:p>
            <a:r>
              <a:rPr lang="ru-RU" sz="2400"/>
              <a:t>декольте</a:t>
            </a:r>
          </a:p>
        </p:txBody>
      </p:sp>
      <p:sp>
        <p:nvSpPr>
          <p:cNvPr id="64550" name="Text Box 38"/>
          <p:cNvSpPr txBox="1">
            <a:spLocks noChangeArrowheads="1"/>
          </p:cNvSpPr>
          <p:nvPr/>
        </p:nvSpPr>
        <p:spPr bwMode="auto">
          <a:xfrm>
            <a:off x="304800" y="2936875"/>
            <a:ext cx="25146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400"/>
              <a:t>Высокая линия </a:t>
            </a:r>
          </a:p>
          <a:p>
            <a:r>
              <a:rPr lang="ru-RU" sz="2400"/>
              <a:t>талии</a:t>
            </a:r>
          </a:p>
        </p:txBody>
      </p:sp>
      <p:sp>
        <p:nvSpPr>
          <p:cNvPr id="64551" name="Text Box 39"/>
          <p:cNvSpPr txBox="1">
            <a:spLocks noChangeArrowheads="1"/>
          </p:cNvSpPr>
          <p:nvPr/>
        </p:nvSpPr>
        <p:spPr bwMode="auto">
          <a:xfrm>
            <a:off x="288925" y="3698875"/>
            <a:ext cx="238125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400"/>
              <a:t>Длинные узкие </a:t>
            </a:r>
          </a:p>
          <a:p>
            <a:r>
              <a:rPr lang="ru-RU" sz="2400"/>
              <a:t>рукава</a:t>
            </a:r>
          </a:p>
        </p:txBody>
      </p:sp>
      <p:sp>
        <p:nvSpPr>
          <p:cNvPr id="64553" name="Text Box 41"/>
          <p:cNvSpPr txBox="1">
            <a:spLocks noChangeArrowheads="1"/>
          </p:cNvSpPr>
          <p:nvPr/>
        </p:nvSpPr>
        <p:spPr bwMode="auto">
          <a:xfrm>
            <a:off x="228600" y="4765675"/>
            <a:ext cx="2460625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400"/>
              <a:t>Укороченный</a:t>
            </a:r>
          </a:p>
          <a:p>
            <a:r>
              <a:rPr lang="ru-RU" sz="2400"/>
              <a:t> вздернутый подол</a:t>
            </a:r>
          </a:p>
        </p:txBody>
      </p:sp>
      <p:sp>
        <p:nvSpPr>
          <p:cNvPr id="64554" name="Text Box 42"/>
          <p:cNvSpPr txBox="1">
            <a:spLocks noChangeArrowheads="1"/>
          </p:cNvSpPr>
          <p:nvPr/>
        </p:nvSpPr>
        <p:spPr bwMode="auto">
          <a:xfrm>
            <a:off x="136525" y="6061075"/>
            <a:ext cx="25352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400"/>
              <a:t>Длинный шлейф</a:t>
            </a: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45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45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645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8" dur="500"/>
                                        <p:tgtEl>
                                          <p:spTgt spid="645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645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7" dur="500"/>
                                        <p:tgtEl>
                                          <p:spTgt spid="645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645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6" dur="500"/>
                                        <p:tgtEl>
                                          <p:spTgt spid="645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645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5" dur="500"/>
                                        <p:tgtEl>
                                          <p:spTgt spid="645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645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4" dur="500"/>
                                        <p:tgtEl>
                                          <p:spTgt spid="645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"/>
                            </p:stCondLst>
                            <p:childTnLst>
                              <p:par>
                                <p:cTn id="5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645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645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00"/>
                            </p:stCondLst>
                            <p:childTnLst>
                              <p:par>
                                <p:cTn id="6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645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645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500"/>
                            </p:stCondLst>
                            <p:childTnLst>
                              <p:par>
                                <p:cTn id="7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500"/>
                                        <p:tgtEl>
                                          <p:spTgt spid="645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500"/>
                                        <p:tgtEl>
                                          <p:spTgt spid="645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500"/>
                            </p:stCondLst>
                            <p:childTnLst>
                              <p:par>
                                <p:cTn id="83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645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645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500"/>
                                        <p:tgtEl>
                                          <p:spTgt spid="645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500"/>
                            </p:stCondLst>
                            <p:childTnLst>
                              <p:par>
                                <p:cTn id="93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645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645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1" dur="500"/>
                                        <p:tgtEl>
                                          <p:spTgt spid="645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500"/>
                            </p:stCondLst>
                            <p:childTnLst>
                              <p:par>
                                <p:cTn id="103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645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645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1" dur="500"/>
                                        <p:tgtEl>
                                          <p:spTgt spid="645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500"/>
                            </p:stCondLst>
                            <p:childTnLst>
                              <p:par>
                                <p:cTn id="113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645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645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4515" grpId="0" animBg="1"/>
      <p:bldP spid="64525" grpId="0" animBg="1"/>
      <p:bldP spid="64526" grpId="0" animBg="1"/>
      <p:bldP spid="64527" grpId="0" animBg="1"/>
      <p:bldP spid="64528" grpId="0" animBg="1"/>
      <p:bldP spid="64529" grpId="0" animBg="1"/>
      <p:bldP spid="64531" grpId="0" autoUpdateAnimBg="0"/>
      <p:bldP spid="64533" grpId="0" autoUpdateAnimBg="0"/>
      <p:bldP spid="64536" grpId="0" autoUpdateAnimBg="0"/>
      <p:bldP spid="64539" grpId="0" autoUpdateAnimBg="0"/>
      <p:bldP spid="64540" grpId="0" autoUpdateAnimBg="0"/>
      <p:bldP spid="64542" grpId="0" animBg="1"/>
      <p:bldP spid="64543" grpId="0" animBg="1"/>
      <p:bldP spid="64544" grpId="0" animBg="1"/>
      <p:bldP spid="64545" grpId="0" animBg="1"/>
      <p:bldP spid="64546" grpId="0" animBg="1"/>
      <p:bldP spid="64547" grpId="0" animBg="1"/>
      <p:bldP spid="64548" grpId="0" autoUpdateAnimBg="0"/>
      <p:bldP spid="64549" grpId="0" autoUpdateAnimBg="0"/>
      <p:bldP spid="64550" grpId="0" autoUpdateAnimBg="0"/>
      <p:bldP spid="64551" grpId="0" autoUpdateAnimBg="0"/>
      <p:bldP spid="64553" grpId="0" autoUpdateAnimBg="0"/>
      <p:bldP spid="64554" grpId="0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99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96" name="WordArt 12"/>
          <p:cNvSpPr>
            <a:spLocks noChangeArrowheads="1" noChangeShapeType="1" noTextEdit="1"/>
          </p:cNvSpPr>
          <p:nvPr/>
        </p:nvSpPr>
        <p:spPr bwMode="auto">
          <a:xfrm>
            <a:off x="990600" y="381000"/>
            <a:ext cx="7543800" cy="685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200" kern="10" dirty="0">
                <a:ln w="9525">
                  <a:noFill/>
                  <a:round/>
                  <a:headEnd/>
                  <a:tailEnd/>
                </a:ln>
                <a:solidFill>
                  <a:schemeClr val="accent2"/>
                </a:solidFill>
                <a:effectLst>
                  <a:outerShdw dist="45791" dir="2021404" algn="ctr" rotWithShape="0">
                    <a:srgbClr val="C0C0C0"/>
                  </a:outerShdw>
                </a:effectLst>
                <a:latin typeface="Times New Roman"/>
                <a:cs typeface="Times New Roman"/>
              </a:rPr>
              <a:t>РЕНЕССАНС (</a:t>
            </a:r>
            <a:r>
              <a:rPr lang="en-US" sz="3200" kern="10" dirty="0">
                <a:ln w="9525">
                  <a:noFill/>
                  <a:round/>
                  <a:headEnd/>
                  <a:tailEnd/>
                </a:ln>
                <a:solidFill>
                  <a:schemeClr val="accent2"/>
                </a:solidFill>
                <a:effectLst>
                  <a:outerShdw dist="45791" dir="2021404" algn="ctr" rotWithShape="0">
                    <a:srgbClr val="C0C0C0"/>
                  </a:outerShdw>
                </a:effectLst>
                <a:latin typeface="Times New Roman"/>
                <a:cs typeface="Times New Roman"/>
              </a:rPr>
              <a:t>XVI</a:t>
            </a:r>
            <a:r>
              <a:rPr lang="ru-RU" sz="3200" kern="10" dirty="0">
                <a:ln w="9525">
                  <a:noFill/>
                  <a:round/>
                  <a:headEnd/>
                  <a:tailEnd/>
                </a:ln>
                <a:solidFill>
                  <a:schemeClr val="accent2"/>
                </a:solidFill>
                <a:effectLst>
                  <a:outerShdw dist="45791" dir="2021404" algn="ctr" rotWithShape="0">
                    <a:srgbClr val="C0C0C0"/>
                  </a:outerShdw>
                </a:effectLst>
                <a:latin typeface="Times New Roman"/>
                <a:cs typeface="Times New Roman"/>
              </a:rPr>
              <a:t>в.)</a:t>
            </a:r>
          </a:p>
        </p:txBody>
      </p:sp>
      <p:pic>
        <p:nvPicPr>
          <p:cNvPr id="67597" name="Picture 13" descr="4"/>
          <p:cNvPicPr>
            <a:picLocks noChangeAspect="1" noChangeArrowheads="1"/>
          </p:cNvPicPr>
          <p:nvPr/>
        </p:nvPicPr>
        <p:blipFill>
          <a:blip r:embed="rId3" cstate="print">
            <a:lum contrast="12000"/>
          </a:blip>
          <a:srcRect/>
          <a:stretch>
            <a:fillRect/>
          </a:stretch>
        </p:blipFill>
        <p:spPr bwMode="auto">
          <a:xfrm>
            <a:off x="1219200" y="1066800"/>
            <a:ext cx="3200400" cy="5314950"/>
          </a:xfrm>
          <a:prstGeom prst="rect">
            <a:avLst/>
          </a:prstGeom>
          <a:noFill/>
        </p:spPr>
      </p:pic>
      <p:sp>
        <p:nvSpPr>
          <p:cNvPr id="67598" name="Line 14"/>
          <p:cNvSpPr>
            <a:spLocks noChangeShapeType="1"/>
          </p:cNvSpPr>
          <p:nvPr/>
        </p:nvSpPr>
        <p:spPr bwMode="auto">
          <a:xfrm flipH="1">
            <a:off x="3124200" y="1524000"/>
            <a:ext cx="2286000" cy="3810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67599" name="Text Box 15"/>
          <p:cNvSpPr txBox="1">
            <a:spLocks noChangeArrowheads="1"/>
          </p:cNvSpPr>
          <p:nvPr/>
        </p:nvSpPr>
        <p:spPr bwMode="auto">
          <a:xfrm>
            <a:off x="5546725" y="1260475"/>
            <a:ext cx="28686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400"/>
              <a:t>Воротник - Стюарт</a:t>
            </a:r>
          </a:p>
        </p:txBody>
      </p:sp>
      <p:sp>
        <p:nvSpPr>
          <p:cNvPr id="67601" name="Line 17"/>
          <p:cNvSpPr>
            <a:spLocks noChangeShapeType="1"/>
          </p:cNvSpPr>
          <p:nvPr/>
        </p:nvSpPr>
        <p:spPr bwMode="auto">
          <a:xfrm flipH="1">
            <a:off x="2895600" y="2667000"/>
            <a:ext cx="2590800" cy="3810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67602" name="Text Box 18"/>
          <p:cNvSpPr txBox="1">
            <a:spLocks noChangeArrowheads="1"/>
          </p:cNvSpPr>
          <p:nvPr/>
        </p:nvSpPr>
        <p:spPr bwMode="auto">
          <a:xfrm>
            <a:off x="5546725" y="2403475"/>
            <a:ext cx="3292475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400"/>
              <a:t>Отрезной лиф на корсете</a:t>
            </a:r>
          </a:p>
          <a:p>
            <a:r>
              <a:rPr lang="ru-RU" sz="2400"/>
              <a:t>с острым мысом</a:t>
            </a:r>
          </a:p>
        </p:txBody>
      </p:sp>
      <p:sp>
        <p:nvSpPr>
          <p:cNvPr id="67604" name="Line 20"/>
          <p:cNvSpPr>
            <a:spLocks noChangeShapeType="1"/>
          </p:cNvSpPr>
          <p:nvPr/>
        </p:nvSpPr>
        <p:spPr bwMode="auto">
          <a:xfrm flipH="1" flipV="1">
            <a:off x="3352800" y="4114800"/>
            <a:ext cx="16764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67605" name="Text Box 21"/>
          <p:cNvSpPr txBox="1">
            <a:spLocks noChangeArrowheads="1"/>
          </p:cNvSpPr>
          <p:nvPr/>
        </p:nvSpPr>
        <p:spPr bwMode="auto">
          <a:xfrm>
            <a:off x="5165725" y="3927475"/>
            <a:ext cx="3497263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400"/>
              <a:t>Верхняя юбка с</a:t>
            </a:r>
          </a:p>
          <a:p>
            <a:r>
              <a:rPr lang="ru-RU" sz="2400"/>
              <a:t> треугольным разрезом </a:t>
            </a: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75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75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675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8" dur="500"/>
                                        <p:tgtEl>
                                          <p:spTgt spid="675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675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6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7" dur="500"/>
                                        <p:tgtEl>
                                          <p:spTgt spid="676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676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6" dur="500"/>
                                        <p:tgtEl>
                                          <p:spTgt spid="676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676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596" grpId="0" animBg="1"/>
      <p:bldP spid="67598" grpId="0" animBg="1"/>
      <p:bldP spid="67599" grpId="0" autoUpdateAnimBg="0"/>
      <p:bldP spid="67601" grpId="0" animBg="1"/>
      <p:bldP spid="67602" grpId="0" autoUpdateAnimBg="0"/>
      <p:bldP spid="67604" grpId="0" animBg="1"/>
      <p:bldP spid="67605" grpId="0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99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548" name="Picture 12" descr="5"/>
          <p:cNvPicPr>
            <a:picLocks noChangeAspect="1" noChangeArrowheads="1"/>
          </p:cNvPicPr>
          <p:nvPr/>
        </p:nvPicPr>
        <p:blipFill>
          <a:blip r:embed="rId2" cstate="print">
            <a:lum bright="-6000"/>
          </a:blip>
          <a:srcRect/>
          <a:stretch>
            <a:fillRect/>
          </a:stretch>
        </p:blipFill>
        <p:spPr bwMode="auto">
          <a:xfrm>
            <a:off x="685800" y="457200"/>
            <a:ext cx="4114800" cy="6096000"/>
          </a:xfrm>
          <a:prstGeom prst="rect">
            <a:avLst/>
          </a:prstGeom>
          <a:noFill/>
        </p:spPr>
      </p:pic>
      <p:sp>
        <p:nvSpPr>
          <p:cNvPr id="65549" name="Line 13"/>
          <p:cNvSpPr>
            <a:spLocks noChangeShapeType="1"/>
          </p:cNvSpPr>
          <p:nvPr/>
        </p:nvSpPr>
        <p:spPr bwMode="auto">
          <a:xfrm flipH="1">
            <a:off x="2819400" y="2362200"/>
            <a:ext cx="3048000" cy="3810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65550" name="Text Box 14"/>
          <p:cNvSpPr txBox="1">
            <a:spLocks noChangeArrowheads="1"/>
          </p:cNvSpPr>
          <p:nvPr/>
        </p:nvSpPr>
        <p:spPr bwMode="auto">
          <a:xfrm>
            <a:off x="6019800" y="2057400"/>
            <a:ext cx="2895600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400"/>
              <a:t>Обилие золотых </a:t>
            </a:r>
          </a:p>
          <a:p>
            <a:r>
              <a:rPr lang="ru-RU" sz="2400"/>
              <a:t>шнуров и </a:t>
            </a:r>
          </a:p>
          <a:p>
            <a:r>
              <a:rPr lang="ru-RU" sz="2400"/>
              <a:t>жемчужных нитей</a:t>
            </a:r>
          </a:p>
        </p:txBody>
      </p:sp>
      <p:sp>
        <p:nvSpPr>
          <p:cNvPr id="65551" name="Line 15"/>
          <p:cNvSpPr>
            <a:spLocks noChangeShapeType="1"/>
          </p:cNvSpPr>
          <p:nvPr/>
        </p:nvSpPr>
        <p:spPr bwMode="auto">
          <a:xfrm flipH="1">
            <a:off x="2895600" y="762000"/>
            <a:ext cx="3048000" cy="9906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65552" name="Text Box 16"/>
          <p:cNvSpPr txBox="1">
            <a:spLocks noChangeArrowheads="1"/>
          </p:cNvSpPr>
          <p:nvPr/>
        </p:nvSpPr>
        <p:spPr bwMode="auto">
          <a:xfrm>
            <a:off x="6003925" y="574675"/>
            <a:ext cx="2395538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400"/>
              <a:t>Веерообразный </a:t>
            </a:r>
          </a:p>
          <a:p>
            <a:r>
              <a:rPr lang="ru-RU" sz="2400"/>
              <a:t>воротник</a:t>
            </a: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55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655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655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1" dur="500"/>
                                        <p:tgtEl>
                                          <p:spTgt spid="655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655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549" grpId="0" animBg="1"/>
      <p:bldP spid="65550" grpId="0" autoUpdateAnimBg="0"/>
      <p:bldP spid="65551" grpId="0" animBg="1"/>
      <p:bldP spid="65552" grpId="0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CC99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572" name="Picture 12" descr="6"/>
          <p:cNvPicPr>
            <a:picLocks noChangeAspect="1" noChangeArrowheads="1"/>
          </p:cNvPicPr>
          <p:nvPr/>
        </p:nvPicPr>
        <p:blipFill>
          <a:blip r:embed="rId2" cstate="print">
            <a:lum contrast="-6000"/>
          </a:blip>
          <a:srcRect/>
          <a:stretch>
            <a:fillRect/>
          </a:stretch>
        </p:blipFill>
        <p:spPr bwMode="auto">
          <a:xfrm>
            <a:off x="1042988" y="762000"/>
            <a:ext cx="3168650" cy="5638800"/>
          </a:xfrm>
          <a:prstGeom prst="rect">
            <a:avLst/>
          </a:prstGeom>
          <a:noFill/>
        </p:spPr>
      </p:pic>
      <p:sp>
        <p:nvSpPr>
          <p:cNvPr id="66573" name="Line 13"/>
          <p:cNvSpPr>
            <a:spLocks noChangeShapeType="1"/>
          </p:cNvSpPr>
          <p:nvPr/>
        </p:nvSpPr>
        <p:spPr bwMode="auto">
          <a:xfrm flipH="1">
            <a:off x="3124200" y="4038600"/>
            <a:ext cx="2743200" cy="1524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66574" name="Text Box 14"/>
          <p:cNvSpPr txBox="1">
            <a:spLocks noChangeArrowheads="1"/>
          </p:cNvSpPr>
          <p:nvPr/>
        </p:nvSpPr>
        <p:spPr bwMode="auto">
          <a:xfrm>
            <a:off x="6232525" y="3927475"/>
            <a:ext cx="2682875" cy="2282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400"/>
              <a:t>Набедренные </a:t>
            </a:r>
          </a:p>
          <a:p>
            <a:r>
              <a:rPr lang="ru-RU" sz="2400"/>
              <a:t>короткие штаны, </a:t>
            </a:r>
          </a:p>
          <a:p>
            <a:r>
              <a:rPr lang="ru-RU" sz="2400"/>
              <a:t>набитые ватой, </a:t>
            </a:r>
          </a:p>
          <a:p>
            <a:r>
              <a:rPr lang="ru-RU" sz="2400"/>
              <a:t>паклей, соломой </a:t>
            </a:r>
          </a:p>
          <a:p>
            <a:r>
              <a:rPr lang="ru-RU" sz="2400"/>
              <a:t>или конским волосом</a:t>
            </a:r>
          </a:p>
        </p:txBody>
      </p:sp>
      <p:sp>
        <p:nvSpPr>
          <p:cNvPr id="66575" name="Line 15"/>
          <p:cNvSpPr>
            <a:spLocks noChangeShapeType="1"/>
          </p:cNvSpPr>
          <p:nvPr/>
        </p:nvSpPr>
        <p:spPr bwMode="auto">
          <a:xfrm flipH="1">
            <a:off x="2743200" y="2971800"/>
            <a:ext cx="2971800" cy="3048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66576" name="Text Box 16"/>
          <p:cNvSpPr txBox="1">
            <a:spLocks noChangeArrowheads="1"/>
          </p:cNvSpPr>
          <p:nvPr/>
        </p:nvSpPr>
        <p:spPr bwMode="auto">
          <a:xfrm>
            <a:off x="5699125" y="2667000"/>
            <a:ext cx="3275013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400"/>
              <a:t>Прилегающий силуэт </a:t>
            </a:r>
          </a:p>
          <a:p>
            <a:r>
              <a:rPr lang="ru-RU" sz="2400"/>
              <a:t>с отрезной баской</a:t>
            </a:r>
          </a:p>
        </p:txBody>
      </p:sp>
      <p:sp>
        <p:nvSpPr>
          <p:cNvPr id="66577" name="Line 17"/>
          <p:cNvSpPr>
            <a:spLocks noChangeShapeType="1"/>
          </p:cNvSpPr>
          <p:nvPr/>
        </p:nvSpPr>
        <p:spPr bwMode="auto">
          <a:xfrm flipH="1">
            <a:off x="2057400" y="1066800"/>
            <a:ext cx="3886200" cy="9144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66578" name="Text Box 18"/>
          <p:cNvSpPr txBox="1">
            <a:spLocks noChangeArrowheads="1"/>
          </p:cNvSpPr>
          <p:nvPr/>
        </p:nvSpPr>
        <p:spPr bwMode="auto">
          <a:xfrm>
            <a:off x="5927725" y="879475"/>
            <a:ext cx="3236913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400"/>
              <a:t>Рукава с наплечными</a:t>
            </a:r>
          </a:p>
          <a:p>
            <a:r>
              <a:rPr lang="ru-RU" sz="2400"/>
              <a:t> валиками</a:t>
            </a:r>
          </a:p>
        </p:txBody>
      </p:sp>
      <p:sp>
        <p:nvSpPr>
          <p:cNvPr id="66579" name="Line 19"/>
          <p:cNvSpPr>
            <a:spLocks noChangeShapeType="1"/>
          </p:cNvSpPr>
          <p:nvPr/>
        </p:nvSpPr>
        <p:spPr bwMode="auto">
          <a:xfrm flipH="1">
            <a:off x="2743200" y="1981200"/>
            <a:ext cx="2667000" cy="7620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66580" name="Text Box 20"/>
          <p:cNvSpPr txBox="1">
            <a:spLocks noChangeArrowheads="1"/>
          </p:cNvSpPr>
          <p:nvPr/>
        </p:nvSpPr>
        <p:spPr bwMode="auto">
          <a:xfrm>
            <a:off x="5562600" y="1793875"/>
            <a:ext cx="33528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400"/>
              <a:t>Ювелирные изделия</a:t>
            </a:r>
          </a:p>
          <a:p>
            <a:r>
              <a:rPr lang="ru-RU" sz="2400"/>
              <a:t>(цепи, камеи, перстни)</a:t>
            </a: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65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665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665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1" dur="500"/>
                                        <p:tgtEl>
                                          <p:spTgt spid="665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665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0" dur="500"/>
                                        <p:tgtEl>
                                          <p:spTgt spid="665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665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9" dur="500"/>
                                        <p:tgtEl>
                                          <p:spTgt spid="665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665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6573" grpId="0" animBg="1"/>
      <p:bldP spid="66574" grpId="0" autoUpdateAnimBg="0"/>
      <p:bldP spid="66575" grpId="0" animBg="1"/>
      <p:bldP spid="66576" grpId="0" autoUpdateAnimBg="0"/>
      <p:bldP spid="66577" grpId="0" animBg="1"/>
      <p:bldP spid="66578" grpId="0" autoUpdateAnimBg="0"/>
      <p:bldP spid="66579" grpId="0" animBg="1"/>
      <p:bldP spid="66580" grpId="0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20" name="WordArt 12"/>
          <p:cNvSpPr>
            <a:spLocks noChangeArrowheads="1" noChangeShapeType="1" noTextEdit="1"/>
          </p:cNvSpPr>
          <p:nvPr/>
        </p:nvSpPr>
        <p:spPr bwMode="auto">
          <a:xfrm>
            <a:off x="457200" y="304800"/>
            <a:ext cx="8153400" cy="838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200" kern="10" dirty="0">
                <a:ln w="9525">
                  <a:noFill/>
                  <a:round/>
                  <a:headEnd/>
                  <a:tailEnd/>
                </a:ln>
                <a:solidFill>
                  <a:schemeClr val="accent2"/>
                </a:solidFill>
                <a:effectLst>
                  <a:outerShdw dist="45791" dir="2021404" algn="ctr" rotWithShape="0">
                    <a:srgbClr val="C0C0C0"/>
                  </a:outerShdw>
                </a:effectLst>
                <a:latin typeface="Times New Roman"/>
                <a:cs typeface="Times New Roman"/>
              </a:rPr>
              <a:t>БАРОККО (</a:t>
            </a:r>
            <a:r>
              <a:rPr lang="en-US" sz="3200" kern="10" dirty="0">
                <a:ln w="9525">
                  <a:noFill/>
                  <a:round/>
                  <a:headEnd/>
                  <a:tailEnd/>
                </a:ln>
                <a:solidFill>
                  <a:schemeClr val="accent2"/>
                </a:solidFill>
                <a:effectLst>
                  <a:outerShdw dist="45791" dir="2021404" algn="ctr" rotWithShape="0">
                    <a:srgbClr val="C0C0C0"/>
                  </a:outerShdw>
                </a:effectLst>
                <a:latin typeface="Times New Roman"/>
                <a:cs typeface="Times New Roman"/>
              </a:rPr>
              <a:t>XVII</a:t>
            </a:r>
            <a:r>
              <a:rPr lang="ru-RU" sz="3200" kern="10" dirty="0">
                <a:ln w="9525">
                  <a:noFill/>
                  <a:round/>
                  <a:headEnd/>
                  <a:tailEnd/>
                </a:ln>
                <a:solidFill>
                  <a:schemeClr val="accent2"/>
                </a:solidFill>
                <a:effectLst>
                  <a:outerShdw dist="45791" dir="2021404" algn="ctr" rotWithShape="0">
                    <a:srgbClr val="C0C0C0"/>
                  </a:outerShdw>
                </a:effectLst>
                <a:latin typeface="Times New Roman"/>
                <a:cs typeface="Times New Roman"/>
              </a:rPr>
              <a:t>в.)</a:t>
            </a:r>
          </a:p>
        </p:txBody>
      </p:sp>
      <p:pic>
        <p:nvPicPr>
          <p:cNvPr id="68621" name="Picture 13" descr="8"/>
          <p:cNvPicPr>
            <a:picLocks noChangeAspect="1" noChangeArrowheads="1"/>
          </p:cNvPicPr>
          <p:nvPr/>
        </p:nvPicPr>
        <p:blipFill>
          <a:blip r:embed="rId3" cstate="print">
            <a:lum contrast="24000"/>
          </a:blip>
          <a:srcRect/>
          <a:stretch>
            <a:fillRect/>
          </a:stretch>
        </p:blipFill>
        <p:spPr bwMode="auto">
          <a:xfrm>
            <a:off x="2895600" y="1066800"/>
            <a:ext cx="3044825" cy="5386388"/>
          </a:xfrm>
          <a:prstGeom prst="rect">
            <a:avLst/>
          </a:prstGeom>
          <a:noFill/>
        </p:spPr>
      </p:pic>
      <p:sp>
        <p:nvSpPr>
          <p:cNvPr id="68622" name="Line 14"/>
          <p:cNvSpPr>
            <a:spLocks noChangeShapeType="1"/>
          </p:cNvSpPr>
          <p:nvPr/>
        </p:nvSpPr>
        <p:spPr bwMode="auto">
          <a:xfrm flipH="1">
            <a:off x="4800600" y="2362200"/>
            <a:ext cx="1676400" cy="4572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68623" name="Text Box 15"/>
          <p:cNvSpPr txBox="1">
            <a:spLocks noChangeArrowheads="1"/>
          </p:cNvSpPr>
          <p:nvPr/>
        </p:nvSpPr>
        <p:spPr bwMode="auto">
          <a:xfrm>
            <a:off x="6689725" y="2174875"/>
            <a:ext cx="2347913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400"/>
              <a:t>Высокая линия</a:t>
            </a:r>
          </a:p>
          <a:p>
            <a:r>
              <a:rPr lang="ru-RU" sz="2400"/>
              <a:t> талии</a:t>
            </a:r>
          </a:p>
        </p:txBody>
      </p:sp>
      <p:sp>
        <p:nvSpPr>
          <p:cNvPr id="68624" name="Line 16"/>
          <p:cNvSpPr>
            <a:spLocks noChangeShapeType="1"/>
          </p:cNvSpPr>
          <p:nvPr/>
        </p:nvSpPr>
        <p:spPr bwMode="auto">
          <a:xfrm flipH="1" flipV="1">
            <a:off x="4800600" y="2895600"/>
            <a:ext cx="1600200" cy="3810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68625" name="Text Box 17"/>
          <p:cNvSpPr txBox="1">
            <a:spLocks noChangeArrowheads="1"/>
          </p:cNvSpPr>
          <p:nvPr/>
        </p:nvSpPr>
        <p:spPr bwMode="auto">
          <a:xfrm>
            <a:off x="6461125" y="3048000"/>
            <a:ext cx="12223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400"/>
              <a:t>Корсет </a:t>
            </a:r>
          </a:p>
        </p:txBody>
      </p:sp>
      <p:sp>
        <p:nvSpPr>
          <p:cNvPr id="68626" name="Line 18"/>
          <p:cNvSpPr>
            <a:spLocks noChangeShapeType="1"/>
          </p:cNvSpPr>
          <p:nvPr/>
        </p:nvSpPr>
        <p:spPr bwMode="auto">
          <a:xfrm flipV="1">
            <a:off x="1905000" y="2667000"/>
            <a:ext cx="1676400" cy="1524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68627" name="Text Box 19"/>
          <p:cNvSpPr txBox="1">
            <a:spLocks noChangeArrowheads="1"/>
          </p:cNvSpPr>
          <p:nvPr/>
        </p:nvSpPr>
        <p:spPr bwMode="auto">
          <a:xfrm>
            <a:off x="365125" y="1870075"/>
            <a:ext cx="2687638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400" dirty="0"/>
              <a:t>Длинные</a:t>
            </a:r>
          </a:p>
          <a:p>
            <a:r>
              <a:rPr lang="ru-RU" sz="2400" dirty="0"/>
              <a:t> </a:t>
            </a:r>
            <a:r>
              <a:rPr lang="ru-RU" sz="2400" dirty="0" err="1"/>
              <a:t>баллонообразные</a:t>
            </a:r>
            <a:endParaRPr lang="ru-RU" sz="2400" dirty="0"/>
          </a:p>
          <a:p>
            <a:r>
              <a:rPr lang="ru-RU" sz="2400" dirty="0"/>
              <a:t>рукава</a:t>
            </a:r>
          </a:p>
        </p:txBody>
      </p:sp>
      <p:sp>
        <p:nvSpPr>
          <p:cNvPr id="68628" name="Line 20"/>
          <p:cNvSpPr>
            <a:spLocks noChangeShapeType="1"/>
          </p:cNvSpPr>
          <p:nvPr/>
        </p:nvSpPr>
        <p:spPr bwMode="auto">
          <a:xfrm flipV="1">
            <a:off x="2286000" y="3276600"/>
            <a:ext cx="1295400" cy="3048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68629" name="Text Box 21"/>
          <p:cNvSpPr txBox="1">
            <a:spLocks noChangeArrowheads="1"/>
          </p:cNvSpPr>
          <p:nvPr/>
        </p:nvSpPr>
        <p:spPr bwMode="auto">
          <a:xfrm>
            <a:off x="288925" y="3622675"/>
            <a:ext cx="27559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400"/>
              <a:t>Высокие манжеты</a:t>
            </a:r>
          </a:p>
        </p:txBody>
      </p:sp>
      <p:sp>
        <p:nvSpPr>
          <p:cNvPr id="68630" name="Line 22"/>
          <p:cNvSpPr>
            <a:spLocks noChangeShapeType="1"/>
          </p:cNvSpPr>
          <p:nvPr/>
        </p:nvSpPr>
        <p:spPr bwMode="auto">
          <a:xfrm flipH="1" flipV="1">
            <a:off x="4800600" y="3886200"/>
            <a:ext cx="1524000" cy="3810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68631" name="Text Box 23"/>
          <p:cNvSpPr txBox="1">
            <a:spLocks noChangeArrowheads="1"/>
          </p:cNvSpPr>
          <p:nvPr/>
        </p:nvSpPr>
        <p:spPr bwMode="auto">
          <a:xfrm>
            <a:off x="6400800" y="4191000"/>
            <a:ext cx="25146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400"/>
              <a:t>Куполообразная</a:t>
            </a:r>
          </a:p>
          <a:p>
            <a:r>
              <a:rPr lang="ru-RU" sz="2400"/>
              <a:t>двойная юбка</a:t>
            </a:r>
          </a:p>
        </p:txBody>
      </p:sp>
      <p:sp>
        <p:nvSpPr>
          <p:cNvPr id="68632" name="Line 24"/>
          <p:cNvSpPr>
            <a:spLocks noChangeShapeType="1"/>
          </p:cNvSpPr>
          <p:nvPr/>
        </p:nvSpPr>
        <p:spPr bwMode="auto">
          <a:xfrm>
            <a:off x="2438400" y="5562600"/>
            <a:ext cx="1143000" cy="762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68633" name="Text Box 25"/>
          <p:cNvSpPr txBox="1">
            <a:spLocks noChangeArrowheads="1"/>
          </p:cNvSpPr>
          <p:nvPr/>
        </p:nvSpPr>
        <p:spPr bwMode="auto">
          <a:xfrm>
            <a:off x="288925" y="5222875"/>
            <a:ext cx="2327275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400"/>
              <a:t>Ткани: бархат, </a:t>
            </a:r>
          </a:p>
          <a:p>
            <a:r>
              <a:rPr lang="ru-RU" sz="2400"/>
              <a:t>парча, атлас</a:t>
            </a: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86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86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686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8" dur="500"/>
                                        <p:tgtEl>
                                          <p:spTgt spid="686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686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7" dur="500"/>
                                        <p:tgtEl>
                                          <p:spTgt spid="686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686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686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686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686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686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4" dur="500"/>
                                        <p:tgtEl>
                                          <p:spTgt spid="686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"/>
                            </p:stCondLst>
                            <p:childTnLst>
                              <p:par>
                                <p:cTn id="5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686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686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00"/>
                            </p:stCondLst>
                            <p:childTnLst>
                              <p:par>
                                <p:cTn id="6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686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8620" grpId="0" animBg="1"/>
      <p:bldP spid="68622" grpId="0" animBg="1"/>
      <p:bldP spid="68623" grpId="0" autoUpdateAnimBg="0"/>
      <p:bldP spid="68624" grpId="0" animBg="1"/>
      <p:bldP spid="68625" grpId="0" autoUpdateAnimBg="0"/>
      <p:bldP spid="68626" grpId="0" animBg="1"/>
      <p:bldP spid="68627" grpId="0" autoUpdateAnimBg="0"/>
      <p:bldP spid="68628" grpId="0" animBg="1"/>
      <p:bldP spid="68629" grpId="0" autoUpdateAnimBg="0"/>
      <p:bldP spid="68630" grpId="0" animBg="1"/>
      <p:bldP spid="68631" grpId="0" autoUpdateAnimBg="0"/>
      <p:bldP spid="68632" grpId="0" animBg="1"/>
      <p:bldP spid="68633" grpId="0" autoUpdateAnimBg="0"/>
    </p:bld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Оформление по умолчанию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2800" b="1" i="0" u="none" strike="noStrike" cap="none" normalizeH="0" baseline="0" smtClean="0">
            <a:ln>
              <a:noFill/>
            </a:ln>
            <a:solidFill>
              <a:schemeClr val="tx2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2800" b="1" i="0" u="none" strike="noStrike" cap="none" normalizeH="0" baseline="0" smtClean="0">
            <a:ln>
              <a:noFill/>
            </a:ln>
            <a:solidFill>
              <a:schemeClr val="tx2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481</TotalTime>
  <Words>673</Words>
  <Application>Microsoft Office PowerPoint</Application>
  <PresentationFormat>Екран (4:3)</PresentationFormat>
  <Paragraphs>239</Paragraphs>
  <Slides>23</Slides>
  <Notes>14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слайдів</vt:lpstr>
      </vt:variant>
      <vt:variant>
        <vt:i4>23</vt:i4>
      </vt:variant>
    </vt:vector>
  </HeadingPairs>
  <TitlesOfParts>
    <vt:vector size="24" baseType="lpstr">
      <vt:lpstr>Оформление по умолчанию</vt:lpstr>
      <vt:lpstr> 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cp:lastModifiedBy>LEGION</cp:lastModifiedBy>
  <cp:revision>12</cp:revision>
  <dcterms:modified xsi:type="dcterms:W3CDTF">2015-03-31T08:04:32Z</dcterms:modified>
</cp:coreProperties>
</file>