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64" r:id="rId11"/>
    <p:sldId id="265" r:id="rId12"/>
    <p:sldId id="267" r:id="rId13"/>
    <p:sldId id="270" r:id="rId14"/>
    <p:sldId id="268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55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0" autoAdjust="0"/>
    <p:restoredTop sz="52900" autoAdjust="0"/>
  </p:normalViewPr>
  <p:slideViewPr>
    <p:cSldViewPr>
      <p:cViewPr varScale="1">
        <p:scale>
          <a:sx n="59" d="100"/>
          <a:sy n="59" d="100"/>
        </p:scale>
        <p:origin x="-69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04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BB405C-519A-45E2-9C3F-934A29774A1A}" type="datetimeFigureOut">
              <a:rPr lang="uk-UA" smtClean="0"/>
              <a:t>31.03.2015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046B5D-BF3E-44F8-9126-2D1CCA7ACA2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33252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600" b="1" dirty="0" smtClean="0">
                <a:solidFill>
                  <a:srgbClr val="FF5050"/>
                </a:solidFill>
                <a:latin typeface="Arial Black" pitchFamily="34" charset="0"/>
              </a:rPr>
              <a:t>Государственное образовательное учреждение начального профессионального образования «Профессиональное училище </a:t>
            </a:r>
            <a:br>
              <a:rPr lang="ru-RU" sz="1600" b="1" dirty="0" smtClean="0">
                <a:solidFill>
                  <a:srgbClr val="FF5050"/>
                </a:solidFill>
                <a:latin typeface="Arial Black" pitchFamily="34" charset="0"/>
              </a:rPr>
            </a:br>
            <a:r>
              <a:rPr lang="ru-RU" sz="1600" b="1" dirty="0" smtClean="0">
                <a:solidFill>
                  <a:srgbClr val="FF5050"/>
                </a:solidFill>
                <a:latin typeface="Arial Black" pitchFamily="34" charset="0"/>
              </a:rPr>
              <a:t>№ 42» г. Карталы</a:t>
            </a:r>
            <a:endParaRPr lang="ru-RU" sz="1600" dirty="0" smtClean="0"/>
          </a:p>
          <a:p>
            <a:endParaRPr lang="ru-RU" sz="1200" dirty="0" smtClean="0"/>
          </a:p>
          <a:p>
            <a:r>
              <a:rPr lang="ru-RU" sz="1200" dirty="0" smtClean="0"/>
              <a:t>Методическая разработка урока производственного обучения по теме: «Опиливание металла»</a:t>
            </a:r>
          </a:p>
          <a:p>
            <a:r>
              <a:rPr lang="ru-RU" sz="1200" dirty="0" err="1" smtClean="0"/>
              <a:t>Подтема</a:t>
            </a:r>
            <a:r>
              <a:rPr lang="ru-RU" sz="1200" dirty="0" smtClean="0"/>
              <a:t>: «Опиливание плоских поверхностей»</a:t>
            </a:r>
          </a:p>
          <a:p>
            <a:endParaRPr lang="ru-RU" sz="1200" dirty="0" smtClean="0"/>
          </a:p>
          <a:p>
            <a:endParaRPr lang="ru-RU" sz="1200" dirty="0" smtClean="0"/>
          </a:p>
          <a:p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Мастер производственного обучения: Шадрин Сергей Матвеевич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46B5D-BF3E-44F8-9126-2D1CCA7ACA2B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292853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1600" kern="1200" dirty="0" smtClean="0">
              <a:solidFill>
                <a:schemeClr val="accent3">
                  <a:shade val="75000"/>
                </a:schemeClr>
              </a:solidFill>
              <a:latin typeface="+mn-lt"/>
              <a:ea typeface="+mn-ea"/>
              <a:cs typeface="+mn-cs"/>
            </a:endParaRPr>
          </a:p>
          <a:p>
            <a:endParaRPr lang="ru-RU" sz="1200" dirty="0" smtClean="0"/>
          </a:p>
          <a:p>
            <a:r>
              <a:rPr lang="ru-RU" sz="1200" dirty="0" smtClean="0"/>
              <a:t>4. Проверочным инструментом для контроля угла между сопрягаемыми поверхностями следует пользоваться только после чистового опиливания базовой поверхности.</a:t>
            </a:r>
          </a:p>
          <a:p>
            <a:r>
              <a:rPr lang="ru-RU" sz="1200" dirty="0" smtClean="0"/>
              <a:t>5. Инструмент для контроля размера между параллельными поверхностями использовать только после чистового опиливания базовой поверхности.</a:t>
            </a:r>
          </a:p>
          <a:p>
            <a:r>
              <a:rPr lang="ru-RU" sz="1200" dirty="0" smtClean="0"/>
              <a:t>6. При проверке плоскостности, углов и размеров соблюдать следующие правила:</a:t>
            </a:r>
          </a:p>
          <a:p>
            <a:r>
              <a:rPr lang="ru-RU" sz="1200" dirty="0" smtClean="0"/>
              <a:t>• перед проверкой необходимо очищать обработанную поверхность щеткой-сметкой или ветошью, но ни в коем случае не рукой;</a:t>
            </a:r>
          </a:p>
          <a:p>
            <a:r>
              <a:rPr lang="ru-RU" sz="1200" dirty="0" smtClean="0"/>
              <a:t>• для проверки заготовку после обработки следует освобождать из тисков;</a:t>
            </a:r>
          </a:p>
          <a:p>
            <a:r>
              <a:rPr lang="ru-RU" sz="1200" dirty="0" smtClean="0"/>
              <a:t>• заготовку с проверочным инструментом следует располагать между глазами и источником света;</a:t>
            </a:r>
          </a:p>
          <a:p>
            <a:r>
              <a:rPr lang="ru-RU" sz="1200" dirty="0" smtClean="0"/>
              <a:t>• не следует наклонять проверочную (лекальную) линейку во время проведения контроля плоскостности по методу «световой щели»;</a:t>
            </a:r>
          </a:p>
          <a:p>
            <a:r>
              <a:rPr lang="ru-RU" sz="1200" dirty="0" smtClean="0"/>
              <a:t>• не следует передвигать проверочные и измерительные инструменты по поверхности заготовки во избежание их преждевременного износа;</a:t>
            </a:r>
          </a:p>
          <a:p>
            <a:r>
              <a:rPr lang="ru-RU" sz="1200" dirty="0" smtClean="0"/>
              <a:t>• измерения размеров следует производить только после того, как поверхность хорошо опилена и проверена по линейке;</a:t>
            </a:r>
          </a:p>
          <a:p>
            <a:r>
              <a:rPr lang="ru-RU" sz="1200" dirty="0" smtClean="0"/>
              <a:t>• замеры детали следует производить в трех или четырех местах, с целью повышения точности измерений.</a:t>
            </a:r>
          </a:p>
          <a:p>
            <a:r>
              <a:rPr lang="ru-RU" sz="1200" dirty="0" smtClean="0"/>
              <a:t>7. Окончательную обработку плоских узких поверхностей надо производить продольным штрихом.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46B5D-BF3E-44F8-9126-2D1CCA7ACA2B}" type="slidenum">
              <a:rPr lang="uk-UA" smtClean="0"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936749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1600" kern="1200" dirty="0" smtClean="0">
              <a:solidFill>
                <a:schemeClr val="accent3">
                  <a:shade val="75000"/>
                </a:schemeClr>
              </a:solidFill>
              <a:latin typeface="+mn-lt"/>
              <a:ea typeface="+mn-ea"/>
              <a:cs typeface="+mn-cs"/>
            </a:endParaRP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Рис. 1. </a:t>
            </a:r>
            <a:r>
              <a:rPr lang="ru-RU" sz="1400" b="1" dirty="0" smtClean="0">
                <a:solidFill>
                  <a:srgbClr val="002060"/>
                </a:solidFill>
              </a:rPr>
              <a:t>Приемы опиливания: </a:t>
            </a:r>
          </a:p>
          <a:p>
            <a:pPr>
              <a:buNone/>
            </a:pPr>
            <a:endParaRPr lang="ru-RU" sz="14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dirty="0" smtClean="0"/>
              <a:t>   а — прямым штрихом; б —косым штрихом слева направо, в— косым штрихом справа налево.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По мере опиливания напильник перемещают по всей ширине опиливаемой плоскости. Напильник нужно двигать не только вперед, но одновременно перемещать его в стороны—вправо и влево—для снятия равномерного слоя металла со всей поверхности (рис. 2, а). Вовремя движения напильник все время должен оставаться в горизонтальном положении. Если это условие не соблюдать, то опиливаемая поверхность будет иметь «заваленные края». Для контроля необходимо периодически проверять правильность опиливания линейкой.</a:t>
            </a:r>
          </a:p>
          <a:p>
            <a:r>
              <a:rPr lang="ru-RU" dirty="0" smtClean="0"/>
              <a:t>Темп движения напильником от 40—50 ходов в минуту.</a:t>
            </a:r>
          </a:p>
          <a:p>
            <a:r>
              <a:rPr lang="ru-RU" dirty="0" smtClean="0"/>
              <a:t>Прием опиливания косым штрихом слева направо показан на рис. 1, б. Напильник необходимо перемещать в соответствии со схемой, приведенной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46B5D-BF3E-44F8-9126-2D1CCA7ACA2B}" type="slidenum">
              <a:rPr lang="uk-UA" smtClean="0"/>
              <a:t>11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7423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400" kern="1200" dirty="0" smtClean="0">
              <a:solidFill>
                <a:schemeClr val="accent3">
                  <a:shade val="75000"/>
                </a:schemeClr>
              </a:solidFill>
              <a:latin typeface="+mn-lt"/>
              <a:ea typeface="+mn-ea"/>
              <a:cs typeface="+mn-cs"/>
            </a:endParaRPr>
          </a:p>
          <a:p>
            <a:endParaRPr lang="ru-RU" sz="1100" dirty="0" smtClean="0"/>
          </a:p>
          <a:p>
            <a:pPr algn="ctr"/>
            <a:r>
              <a:rPr lang="ru-RU" sz="1200" dirty="0" smtClean="0"/>
              <a:t>Рис. 3</a:t>
            </a:r>
            <a:r>
              <a:rPr lang="ru-RU" sz="1400" b="1" dirty="0" smtClean="0">
                <a:solidFill>
                  <a:srgbClr val="002060"/>
                </a:solidFill>
              </a:rPr>
              <a:t>. Прием опиливания широкой плоскости.</a:t>
            </a:r>
          </a:p>
          <a:p>
            <a:r>
              <a:rPr lang="ru-RU" sz="1200" dirty="0" smtClean="0"/>
              <a:t>Перекрестное опиливание выполняют в следующем порядке. Сначала опиливают поверхность слева направо </a:t>
            </a:r>
            <a:r>
              <a:rPr lang="ru-RU" sz="1200" dirty="0" err="1" smtClean="0"/>
              <a:t>драчевым</a:t>
            </a:r>
            <a:r>
              <a:rPr lang="ru-RU" sz="1200" dirty="0" smtClean="0"/>
              <a:t> напильником до тех пор. пока не будет пилена вся поверхность: затем производят опиливание прямым штрихом и после этого, не прерывая работы, переходят к опиливанию косым штрихом справа налево по всей плоскости.</a:t>
            </a:r>
          </a:p>
          <a:p>
            <a:r>
              <a:rPr lang="ru-RU" sz="1200" dirty="0" smtClean="0"/>
              <a:t>Опиливание является правильным, если штрихи будут располагаться только на выпуклостях и не будут перекрывать друг друга.</a:t>
            </a:r>
          </a:p>
          <a:p>
            <a:r>
              <a:rPr lang="ru-RU" sz="1200" dirty="0" smtClean="0"/>
              <a:t>Такое переменное опиливание производят до-тех пор, пока не будет снят необходимый слой металла. Качество опиливания проверяют линейкой.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46B5D-BF3E-44F8-9126-2D1CCA7ACA2B}" type="slidenum">
              <a:rPr lang="uk-UA" smtClean="0"/>
              <a:t>12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84374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b="1" dirty="0" smtClean="0"/>
              <a:t>Закрепление нового материала</a:t>
            </a:r>
          </a:p>
          <a:p>
            <a:pPr>
              <a:lnSpc>
                <a:spcPct val="80000"/>
              </a:lnSpc>
              <a:defRPr/>
            </a:pPr>
            <a:endParaRPr lang="ru-RU" sz="1200" dirty="0" smtClean="0">
              <a:solidFill>
                <a:schemeClr val="hlink"/>
              </a:solidFill>
            </a:endParaRPr>
          </a:p>
          <a:p>
            <a:pPr algn="ctr">
              <a:lnSpc>
                <a:spcPct val="80000"/>
              </a:lnSpc>
              <a:buNone/>
              <a:defRPr/>
            </a:pPr>
            <a:r>
              <a:rPr lang="ru-RU" sz="1200" b="1" dirty="0" smtClean="0">
                <a:solidFill>
                  <a:schemeClr val="hlink"/>
                </a:solidFill>
              </a:rPr>
              <a:t>Контрольные вопросы:</a:t>
            </a:r>
          </a:p>
          <a:p>
            <a:pPr algn="ctr">
              <a:lnSpc>
                <a:spcPct val="80000"/>
              </a:lnSpc>
              <a:buNone/>
              <a:defRPr/>
            </a:pPr>
            <a:endParaRPr lang="ru-RU" sz="1200" dirty="0" smtClean="0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  <a:defRPr/>
            </a:pPr>
            <a:r>
              <a:rPr lang="ru-RU" sz="1200" dirty="0" smtClean="0">
                <a:solidFill>
                  <a:schemeClr val="hlink"/>
                </a:solidFill>
              </a:rPr>
              <a:t>1. Виды опиливания.</a:t>
            </a:r>
          </a:p>
          <a:p>
            <a:pPr>
              <a:lnSpc>
                <a:spcPct val="80000"/>
              </a:lnSpc>
              <a:defRPr/>
            </a:pPr>
            <a:r>
              <a:rPr lang="ru-RU" sz="1200" dirty="0" smtClean="0">
                <a:solidFill>
                  <a:schemeClr val="hlink"/>
                </a:solidFill>
              </a:rPr>
              <a:t>2. Выбор рабочей позы в зависимости от положения напильника.</a:t>
            </a:r>
          </a:p>
          <a:p>
            <a:pPr>
              <a:lnSpc>
                <a:spcPct val="80000"/>
              </a:lnSpc>
              <a:defRPr/>
            </a:pPr>
            <a:r>
              <a:rPr lang="ru-RU" sz="1200" dirty="0" smtClean="0">
                <a:solidFill>
                  <a:schemeClr val="hlink"/>
                </a:solidFill>
              </a:rPr>
              <a:t>3. Определение завалов при опиливании на глаз и с помощью лекальной линейки опиливаемых поверхностей.</a:t>
            </a:r>
          </a:p>
          <a:p>
            <a:pPr>
              <a:lnSpc>
                <a:spcPct val="80000"/>
              </a:lnSpc>
              <a:defRPr/>
            </a:pPr>
            <a:r>
              <a:rPr lang="ru-RU" sz="1200" dirty="0" smtClean="0">
                <a:solidFill>
                  <a:schemeClr val="hlink"/>
                </a:solidFill>
              </a:rPr>
              <a:t>4. Безопасность труда при опиливании</a:t>
            </a:r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46B5D-BF3E-44F8-9126-2D1CCA7ACA2B}" type="slidenum">
              <a:rPr lang="uk-UA" smtClean="0"/>
              <a:t>13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00657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dirty="0" smtClean="0"/>
              <a:t>ТЕКУЩИЙ ИНСТРУКТАЖ</a:t>
            </a:r>
            <a:endParaRPr lang="ru-RU" sz="1200" dirty="0" smtClean="0"/>
          </a:p>
          <a:p>
            <a:r>
              <a:rPr lang="ru-RU" dirty="0" smtClean="0"/>
              <a:t>1</a:t>
            </a:r>
            <a:r>
              <a:rPr lang="ru-RU" sz="1200" dirty="0" smtClean="0"/>
              <a:t>. Целевые обходы: </a:t>
            </a:r>
          </a:p>
          <a:p>
            <a:pPr>
              <a:buNone/>
            </a:pPr>
            <a:endParaRPr lang="ru-RU" sz="1200" dirty="0" smtClean="0"/>
          </a:p>
          <a:p>
            <a:r>
              <a:rPr lang="ru-RU" sz="1200" dirty="0" smtClean="0"/>
              <a:t>а) проверить рабочее положение обучающихся; </a:t>
            </a:r>
          </a:p>
          <a:p>
            <a:r>
              <a:rPr lang="ru-RU" sz="1200" dirty="0" smtClean="0"/>
              <a:t>б) Выявить нарушения в координации движений;</a:t>
            </a:r>
          </a:p>
          <a:p>
            <a:r>
              <a:rPr lang="ru-RU" sz="1200" dirty="0" smtClean="0"/>
              <a:t>в) Проверить захват напильника;</a:t>
            </a:r>
          </a:p>
          <a:p>
            <a:r>
              <a:rPr lang="ru-RU" sz="1200" dirty="0" smtClean="0"/>
              <a:t>г) Проверить степень завала обрабатываемой плоскости;</a:t>
            </a:r>
          </a:p>
          <a:p>
            <a:pPr>
              <a:buNone/>
            </a:pPr>
            <a:endParaRPr lang="ru-RU" sz="1200" dirty="0" smtClean="0"/>
          </a:p>
          <a:p>
            <a:r>
              <a:rPr lang="ru-RU" sz="1200" dirty="0" smtClean="0"/>
              <a:t>2.  Индивидуальный обход:</a:t>
            </a:r>
          </a:p>
          <a:p>
            <a:pPr>
              <a:buNone/>
            </a:pPr>
            <a:endParaRPr lang="ru-RU" sz="1200" dirty="0" smtClean="0"/>
          </a:p>
          <a:p>
            <a:r>
              <a:rPr lang="ru-RU" sz="1200" dirty="0" smtClean="0"/>
              <a:t>а) Обратить внимание на слабых обучающихся: </a:t>
            </a:r>
          </a:p>
          <a:p>
            <a:r>
              <a:rPr lang="ru-RU" sz="1200" dirty="0" smtClean="0"/>
              <a:t>б) Проверить организацию рабочего места.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46B5D-BF3E-44F8-9126-2D1CCA7ACA2B}" type="slidenum">
              <a:rPr lang="uk-UA" smtClean="0"/>
              <a:t>14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121537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dirty="0" smtClean="0"/>
              <a:t/>
            </a:r>
            <a:br>
              <a:rPr lang="ru-RU" sz="1200" b="1" dirty="0" smtClean="0"/>
            </a:br>
            <a:r>
              <a:rPr lang="ru-RU" sz="1200" b="1" dirty="0" smtClean="0"/>
              <a:t>Заключительный инструктаж</a:t>
            </a:r>
            <a:br>
              <a:rPr lang="ru-RU" sz="1200" b="1" dirty="0" smtClean="0"/>
            </a:br>
            <a:endParaRPr lang="ru-RU" sz="1200" dirty="0" smtClean="0"/>
          </a:p>
          <a:p>
            <a:endParaRPr lang="ru-RU" dirty="0" smtClean="0"/>
          </a:p>
          <a:p>
            <a:r>
              <a:rPr lang="ru-RU" dirty="0" smtClean="0"/>
              <a:t>1. Подведение итогов урока</a:t>
            </a:r>
          </a:p>
          <a:p>
            <a:r>
              <a:rPr lang="ru-RU" dirty="0" smtClean="0"/>
              <a:t>2. Анализ работ выполненных обучающимися: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     на «4» и «5»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     разбор работ выполненных с замечаниями, выявление причин неправильного опиливания поверхности.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3. Задание на дом.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46B5D-BF3E-44F8-9126-2D1CCA7ACA2B}" type="slidenum">
              <a:rPr lang="uk-UA" smtClean="0"/>
              <a:t>15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011282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dirty="0" smtClean="0"/>
              <a:t/>
            </a:r>
            <a:br>
              <a:rPr lang="ru-RU" sz="1200" b="1" dirty="0" smtClean="0"/>
            </a:br>
            <a:r>
              <a:rPr lang="ru-RU" sz="1200" b="1" dirty="0" smtClean="0"/>
              <a:t>Вывод:</a:t>
            </a:r>
            <a:br>
              <a:rPr lang="ru-RU" sz="1200" b="1" dirty="0" smtClean="0"/>
            </a:br>
            <a:endParaRPr lang="ru-RU" sz="1200" b="1" dirty="0" smtClean="0"/>
          </a:p>
          <a:p>
            <a:pPr>
              <a:lnSpc>
                <a:spcPct val="90000"/>
              </a:lnSpc>
              <a:defRPr/>
            </a:pPr>
            <a:endParaRPr lang="ru-RU" sz="1200" dirty="0" smtClean="0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ru-RU" sz="1200" dirty="0" smtClean="0">
                <a:solidFill>
                  <a:schemeClr val="hlink"/>
                </a:solidFill>
              </a:rPr>
              <a:t>Считаю, что урок был выполнен в полном объеме, согласно требованиям программы и целям урока. Обучающиеся были ознакомлены с технологией опиливания плоских поверхностей.</a:t>
            </a:r>
          </a:p>
          <a:p>
            <a:pPr>
              <a:lnSpc>
                <a:spcPct val="90000"/>
              </a:lnSpc>
              <a:defRPr/>
            </a:pPr>
            <a:r>
              <a:rPr lang="ru-RU" sz="1200" dirty="0" smtClean="0">
                <a:solidFill>
                  <a:schemeClr val="hlink"/>
                </a:solidFill>
              </a:rPr>
              <a:t>Обучающиеся могут самостоятельно анализировать приемы опиливания плоских поверхностей. </a:t>
            </a:r>
          </a:p>
          <a:p>
            <a:pPr>
              <a:lnSpc>
                <a:spcPct val="90000"/>
              </a:lnSpc>
              <a:defRPr/>
            </a:pPr>
            <a:r>
              <a:rPr lang="ru-RU" sz="1200" dirty="0" smtClean="0">
                <a:solidFill>
                  <a:schemeClr val="hlink"/>
                </a:solidFill>
              </a:rPr>
              <a:t>Обучающиеся соответствовали по форме одежды  при выполнении приемов опиливания плоских поверхностей.</a:t>
            </a:r>
          </a:p>
          <a:p>
            <a:pPr>
              <a:lnSpc>
                <a:spcPct val="90000"/>
              </a:lnSpc>
              <a:defRPr/>
            </a:pPr>
            <a:r>
              <a:rPr lang="ru-RU" sz="1200" smtClean="0">
                <a:solidFill>
                  <a:schemeClr val="hlink"/>
                </a:solidFill>
              </a:rPr>
              <a:t>При опиливании плоских поверхностей обучающиеся соблюдали правила безопасных условий труда.</a:t>
            </a:r>
            <a:endParaRPr lang="ru-RU" smtClean="0"/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46B5D-BF3E-44F8-9126-2D1CCA7ACA2B}" type="slidenum">
              <a:rPr lang="uk-UA" smtClean="0"/>
              <a:t>16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83434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b="1" dirty="0" smtClean="0"/>
              <a:t>Тема: «Опиливание плоских поверхностей»</a:t>
            </a:r>
          </a:p>
          <a:p>
            <a:pPr algn="ctr">
              <a:buNone/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ЦЕЛИ УРОКА:</a:t>
            </a:r>
          </a:p>
          <a:p>
            <a:pPr algn="ctr">
              <a:buNone/>
            </a:pPr>
            <a:endParaRPr lang="ru-RU" sz="1400" b="1" i="1" dirty="0" smtClean="0"/>
          </a:p>
          <a:p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Дидактическая:</a:t>
            </a:r>
            <a:r>
              <a:rPr lang="ru-RU" sz="1400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</a:t>
            </a:r>
            <a:r>
              <a:rPr lang="ru-RU" sz="12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ормирование умений обучающихся по приемам обработки плоских поверхностей.</a:t>
            </a:r>
          </a:p>
          <a:p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Развивающая:</a:t>
            </a:r>
            <a:r>
              <a:rPr lang="ru-RU" sz="1200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</a:t>
            </a:r>
            <a:r>
              <a:rPr lang="ru-RU" sz="12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азвитие технического мышления обучающихся по усвоению основных понятий, знаний и приемов обработки плоских поверхностей.</a:t>
            </a:r>
          </a:p>
          <a:p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Воспитывающая: </a:t>
            </a:r>
            <a:r>
              <a:rPr lang="ru-RU" sz="12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12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оспитание операционной аккуратности у обучающихся при обработке плоских поверхностей, привитие интереса к выбранной профессии.</a:t>
            </a:r>
          </a:p>
          <a:p>
            <a:pPr algn="just"/>
            <a:endParaRPr lang="ru-RU" sz="1200" b="1" i="1" dirty="0" smtClean="0"/>
          </a:p>
          <a:p>
            <a:pPr algn="just"/>
            <a:endParaRPr lang="ru-RU" sz="1200" b="1" i="1" dirty="0" smtClean="0"/>
          </a:p>
          <a:p>
            <a:pPr algn="just"/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46B5D-BF3E-44F8-9126-2D1CCA7ACA2B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5455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  <a:b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b="1" dirty="0" smtClean="0">
                <a:solidFill>
                  <a:schemeClr val="hlink"/>
                </a:solidFill>
              </a:rPr>
              <a:t>1.Продолжить знакомство с инструментами, используемыми при опиливании плоских поверхностей.</a:t>
            </a:r>
          </a:p>
          <a:p>
            <a:pPr>
              <a:defRPr/>
            </a:pPr>
            <a:r>
              <a:rPr lang="ru-RU" b="1" dirty="0" smtClean="0">
                <a:solidFill>
                  <a:schemeClr val="hlink"/>
                </a:solidFill>
              </a:rPr>
              <a:t>2. Рассказать и показать порядок опиливания плоских поверхностей.</a:t>
            </a:r>
          </a:p>
          <a:p>
            <a:pPr>
              <a:defRPr/>
            </a:pPr>
            <a:r>
              <a:rPr lang="ru-RU" b="1" dirty="0" smtClean="0">
                <a:solidFill>
                  <a:schemeClr val="hlink"/>
                </a:solidFill>
              </a:rPr>
              <a:t>3. Научить обучающихся принимать правильное положение при продольном, поперечном и перекрестном опиливании, привить навыки в работе всех трех видов опиливания.</a:t>
            </a:r>
          </a:p>
          <a:p>
            <a:pPr>
              <a:defRPr/>
            </a:pPr>
            <a:r>
              <a:rPr lang="ru-RU" b="1" dirty="0" smtClean="0">
                <a:solidFill>
                  <a:schemeClr val="hlink"/>
                </a:solidFill>
              </a:rPr>
              <a:t>4. Самостоятельно выполнить опиливание плоских поверхностей.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46B5D-BF3E-44F8-9126-2D1CCA7ACA2B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852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1600" kern="1200" dirty="0" smtClean="0">
              <a:solidFill>
                <a:schemeClr val="accent3">
                  <a:shade val="75000"/>
                </a:schemeClr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  <a:defRPr/>
            </a:pPr>
            <a:r>
              <a:rPr lang="ru-RU" sz="1200" b="1" i="1" u="sng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Инструменты и приспособления</a:t>
            </a:r>
            <a:r>
              <a:rPr lang="ru-RU" sz="1200" b="1" i="1" u="sng" dirty="0" smtClean="0">
                <a:solidFill>
                  <a:schemeClr val="hlink"/>
                </a:solidFill>
              </a:rPr>
              <a:t>:</a:t>
            </a:r>
            <a:endParaRPr lang="ru-RU" sz="1200" b="1" dirty="0" smtClean="0">
              <a:solidFill>
                <a:schemeClr val="hlink"/>
              </a:solidFill>
            </a:endParaRPr>
          </a:p>
          <a:p>
            <a:pPr algn="ctr">
              <a:buNone/>
              <a:defRPr/>
            </a:pPr>
            <a:r>
              <a:rPr lang="ru-RU" sz="1200" b="1" dirty="0" smtClean="0">
                <a:solidFill>
                  <a:schemeClr val="hlink"/>
                </a:solidFill>
              </a:rPr>
              <a:t>     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hlink"/>
                </a:solidFill>
              </a:rPr>
              <a:t>тиски слесарные;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hlink"/>
                </a:solidFill>
              </a:rPr>
              <a:t>плоский напильник № 1;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hlink"/>
                </a:solidFill>
              </a:rPr>
              <a:t>линейка лекальная;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hlink"/>
                </a:solidFill>
              </a:rPr>
              <a:t>штангенциркуль.</a:t>
            </a:r>
          </a:p>
          <a:p>
            <a:pPr algn="ctr">
              <a:buNone/>
              <a:defRPr/>
            </a:pPr>
            <a:endParaRPr lang="ru-RU" sz="1200" b="1" u="sng" dirty="0" smtClean="0">
              <a:solidFill>
                <a:schemeClr val="hlink"/>
              </a:solidFill>
            </a:endParaRPr>
          </a:p>
          <a:p>
            <a:pPr algn="ctr">
              <a:buNone/>
              <a:defRPr/>
            </a:pPr>
            <a:r>
              <a:rPr lang="ru-RU" sz="1200" b="1" i="1" u="sng" dirty="0" smtClean="0">
                <a:solidFill>
                  <a:schemeClr val="hlink"/>
                </a:solidFill>
              </a:rPr>
              <a:t> </a:t>
            </a:r>
            <a:r>
              <a:rPr lang="ru-RU" sz="1200" b="1" i="1" u="sng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Наглядные пособия:</a:t>
            </a:r>
            <a:r>
              <a:rPr lang="ru-RU" sz="12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>
              <a:buNone/>
              <a:defRPr/>
            </a:pPr>
            <a:endParaRPr lang="ru-RU" sz="1200" b="1" dirty="0" smtClean="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hlink"/>
                </a:solidFill>
              </a:rPr>
              <a:t>Чертеж;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hlink"/>
                </a:solidFill>
              </a:rPr>
              <a:t>плакат «Опиливание».</a:t>
            </a:r>
            <a:endParaRPr lang="ru-RU" b="1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46B5D-BF3E-44F8-9126-2D1CCA7ACA2B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24730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dirty="0" smtClean="0">
                <a:latin typeface="Algerian" pitchFamily="82" charset="0"/>
              </a:rPr>
              <a:t/>
            </a:r>
            <a:br>
              <a:rPr lang="ru-RU" sz="1200" b="1" dirty="0" smtClean="0">
                <a:latin typeface="Algerian" pitchFamily="82" charset="0"/>
              </a:rPr>
            </a:br>
            <a:r>
              <a:rPr lang="ru-RU" sz="1200" b="1" dirty="0" smtClean="0">
                <a:latin typeface="Algerian" pitchFamily="82" charset="0"/>
              </a:rPr>
              <a:t/>
            </a:r>
            <a:br>
              <a:rPr lang="ru-RU" sz="1200" b="1" dirty="0" smtClean="0">
                <a:latin typeface="Algerian" pitchFamily="82" charset="0"/>
              </a:rPr>
            </a:br>
            <a:r>
              <a:rPr lang="ru-RU" sz="1200" b="1" dirty="0" smtClean="0">
                <a:latin typeface="Algerian" pitchFamily="82" charset="0"/>
              </a:rPr>
              <a:t/>
            </a:r>
            <a:br>
              <a:rPr lang="ru-RU" sz="1200" b="1" dirty="0" smtClean="0">
                <a:latin typeface="Algerian" pitchFamily="82" charset="0"/>
              </a:rPr>
            </a:br>
            <a:r>
              <a:rPr lang="ru-RU" sz="1200" b="1" dirty="0" smtClean="0">
                <a:latin typeface="Algerian" pitchFamily="82" charset="0"/>
              </a:rPr>
              <a:t/>
            </a:r>
            <a:br>
              <a:rPr lang="ru-RU" sz="1200" b="1" dirty="0" smtClean="0">
                <a:latin typeface="Algerian" pitchFamily="82" charset="0"/>
              </a:rPr>
            </a:br>
            <a:r>
              <a:rPr lang="ru-RU" sz="1400" b="1" dirty="0" smtClean="0">
                <a:latin typeface="Algerian" pitchFamily="82" charset="0"/>
              </a:rPr>
              <a:t>ОБУЧАЮЩИЙСЯ ПО ТЕМЕ ДОЛЖЕН:</a:t>
            </a:r>
            <a:br>
              <a:rPr lang="ru-RU" sz="1400" b="1" dirty="0" smtClean="0">
                <a:latin typeface="Algerian" pitchFamily="82" charset="0"/>
              </a:rPr>
            </a:br>
            <a:endParaRPr lang="ru-RU" sz="1400" dirty="0" smtClean="0"/>
          </a:p>
          <a:p>
            <a:pPr algn="ctr">
              <a:buNone/>
              <a:defRPr/>
            </a:pPr>
            <a:r>
              <a:rPr lang="ru-RU" sz="1200" b="1" i="1" dirty="0" smtClean="0">
                <a:solidFill>
                  <a:schemeClr val="hlink"/>
                </a:solidFill>
              </a:rPr>
              <a:t> </a:t>
            </a:r>
            <a:r>
              <a:rPr lang="ru-RU" sz="1200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Знать</a:t>
            </a:r>
          </a:p>
          <a:p>
            <a:pPr algn="ctr">
              <a:buNone/>
              <a:defRPr/>
            </a:pPr>
            <a:endParaRPr lang="ru-RU" sz="1200" b="1" i="1" dirty="0" smtClean="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1200" b="1" dirty="0" smtClean="0">
                <a:solidFill>
                  <a:schemeClr val="hlink"/>
                </a:solidFill>
              </a:rPr>
              <a:t>1. Типы и виды насечек напильников,  применяемых при опиливании.</a:t>
            </a:r>
          </a:p>
          <a:p>
            <a:pPr>
              <a:buFont typeface="Wingdings" pitchFamily="2" charset="2"/>
              <a:buChar char="v"/>
              <a:defRPr/>
            </a:pPr>
            <a:endParaRPr lang="ru-RU" sz="1200" b="1" dirty="0" smtClean="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1200" b="1" dirty="0" smtClean="0">
                <a:solidFill>
                  <a:schemeClr val="hlink"/>
                </a:solidFill>
              </a:rPr>
              <a:t>2. Классы напильников, применяемых при обработке поверхностей.</a:t>
            </a:r>
          </a:p>
          <a:p>
            <a:pPr>
              <a:buFont typeface="Wingdings" pitchFamily="2" charset="2"/>
              <a:buChar char="v"/>
              <a:defRPr/>
            </a:pPr>
            <a:endParaRPr lang="ru-RU" sz="1200" b="1" dirty="0" smtClean="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1100" b="1" dirty="0" smtClean="0">
                <a:solidFill>
                  <a:schemeClr val="hlink"/>
                </a:solidFill>
              </a:rPr>
              <a:t>3</a:t>
            </a:r>
            <a:r>
              <a:rPr lang="ru-RU" sz="1200" b="1" dirty="0" smtClean="0">
                <a:solidFill>
                  <a:schemeClr val="hlink"/>
                </a:solidFill>
              </a:rPr>
              <a:t>. Безопасные условия труда при работе с инструментами.</a:t>
            </a:r>
          </a:p>
          <a:p>
            <a:pPr algn="ctr">
              <a:buNone/>
              <a:defRPr/>
            </a:pPr>
            <a:r>
              <a:rPr lang="ru-RU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00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Уметь</a:t>
            </a:r>
          </a:p>
          <a:p>
            <a:pPr algn="ctr">
              <a:buNone/>
              <a:defRPr/>
            </a:pPr>
            <a:endParaRPr lang="ru-RU" sz="1200" b="1" i="1" dirty="0" smtClean="0">
              <a:solidFill>
                <a:schemeClr val="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1100" dirty="0" smtClean="0">
                <a:solidFill>
                  <a:schemeClr val="hlink"/>
                </a:solidFill>
              </a:rPr>
              <a:t>1</a:t>
            </a:r>
            <a:r>
              <a:rPr lang="ru-RU" sz="1100" b="1" dirty="0" smtClean="0">
                <a:solidFill>
                  <a:schemeClr val="hlink"/>
                </a:solidFill>
              </a:rPr>
              <a:t>. Наблюдать и осознавать цель  практической деятельности.</a:t>
            </a:r>
          </a:p>
          <a:p>
            <a:pPr>
              <a:buFont typeface="Wingdings" pitchFamily="2" charset="2"/>
              <a:buChar char="v"/>
              <a:defRPr/>
            </a:pPr>
            <a:endParaRPr lang="ru-RU" sz="1100" b="1" dirty="0" smtClean="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1100" b="1" dirty="0" smtClean="0">
                <a:solidFill>
                  <a:schemeClr val="hlink"/>
                </a:solidFill>
              </a:rPr>
              <a:t>2. Анализировать приемы работы.</a:t>
            </a:r>
          </a:p>
          <a:p>
            <a:pPr>
              <a:buFont typeface="Wingdings" pitchFamily="2" charset="2"/>
              <a:buChar char="v"/>
              <a:defRPr/>
            </a:pPr>
            <a:endParaRPr lang="ru-RU" sz="1100" b="1" dirty="0" smtClean="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1100" b="1" dirty="0" smtClean="0">
                <a:solidFill>
                  <a:schemeClr val="hlink"/>
                </a:solidFill>
              </a:rPr>
              <a:t>3. Правильно произвести опиливание плоских поверхностей.</a:t>
            </a:r>
          </a:p>
          <a:p>
            <a:pPr>
              <a:buFont typeface="Wingdings" pitchFamily="2" charset="2"/>
              <a:buChar char="v"/>
              <a:defRPr/>
            </a:pPr>
            <a:endParaRPr lang="ru-RU" sz="1100" b="1" dirty="0" smtClean="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1100" b="1" dirty="0" smtClean="0">
                <a:solidFill>
                  <a:schemeClr val="hlink"/>
                </a:solidFill>
              </a:rPr>
              <a:t>4. Пользоваться мерительными инструментами.</a:t>
            </a:r>
            <a:endParaRPr lang="ru-RU" sz="1100" b="1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46B5D-BF3E-44F8-9126-2D1CCA7ACA2B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38642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100" b="1" dirty="0" smtClean="0"/>
              <a:t/>
            </a:r>
            <a:br>
              <a:rPr lang="ru-RU" sz="1100" b="1" dirty="0" smtClean="0"/>
            </a:br>
            <a:r>
              <a:rPr lang="ru-RU" sz="1100" b="1" dirty="0" smtClean="0"/>
              <a:t>ХОД УРОКА</a:t>
            </a:r>
            <a:br>
              <a:rPr lang="ru-RU" sz="1100" b="1" dirty="0" smtClean="0"/>
            </a:br>
            <a:endParaRPr lang="ru-RU" sz="1100" dirty="0" smtClean="0"/>
          </a:p>
          <a:p>
            <a:pPr marL="571500" indent="-571500" algn="ctr">
              <a:lnSpc>
                <a:spcPct val="80000"/>
              </a:lnSpc>
              <a:buAutoNum type="romanUcPeriod"/>
              <a:defRPr/>
            </a:pPr>
            <a:endParaRPr lang="ru-RU" sz="1200" b="1" i="1" dirty="0" smtClean="0">
              <a:solidFill>
                <a:schemeClr val="hlink"/>
              </a:solidFill>
            </a:endParaRPr>
          </a:p>
          <a:p>
            <a:pPr marL="571500" indent="-571500" algn="ctr">
              <a:lnSpc>
                <a:spcPct val="80000"/>
              </a:lnSpc>
              <a:buAutoNum type="romanUcPeriod"/>
              <a:defRPr/>
            </a:pPr>
            <a:r>
              <a:rPr lang="ru-RU" sz="1200" b="1" i="1" dirty="0" smtClean="0">
                <a:solidFill>
                  <a:schemeClr val="hlink"/>
                </a:solidFill>
              </a:rPr>
              <a:t>Организационный момент:</a:t>
            </a:r>
          </a:p>
          <a:p>
            <a:pPr marL="571500" indent="-571500" algn="ctr">
              <a:lnSpc>
                <a:spcPct val="80000"/>
              </a:lnSpc>
              <a:buNone/>
              <a:defRPr/>
            </a:pPr>
            <a:endParaRPr lang="ru-RU" sz="1200" b="1" i="1" dirty="0" smtClean="0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200" dirty="0" smtClean="0">
                <a:solidFill>
                  <a:schemeClr val="hlink"/>
                </a:solidFill>
              </a:rPr>
              <a:t>   1. Осмотр внешнего вида обучающихся и наличие их на занятии.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ru-RU" sz="1200" dirty="0" smtClean="0">
              <a:solidFill>
                <a:schemeClr val="hlink"/>
              </a:solidFill>
            </a:endParaRPr>
          </a:p>
          <a:p>
            <a:pPr algn="ctr">
              <a:lnSpc>
                <a:spcPct val="80000"/>
              </a:lnSpc>
              <a:buNone/>
              <a:defRPr/>
            </a:pPr>
            <a:r>
              <a:rPr lang="en-US" sz="1200" b="1" i="1" dirty="0" smtClean="0">
                <a:solidFill>
                  <a:srgbClr val="BD5507"/>
                </a:solidFill>
                <a:cs typeface="Times New Roman" pitchFamily="18" charset="0"/>
              </a:rPr>
              <a:t>II</a:t>
            </a:r>
            <a:r>
              <a:rPr lang="ru-RU" sz="1200" b="1" i="1" dirty="0" smtClean="0">
                <a:solidFill>
                  <a:srgbClr val="BD5507"/>
                </a:solidFill>
              </a:rPr>
              <a:t>. </a:t>
            </a:r>
            <a:r>
              <a:rPr lang="ru-RU" sz="1200" b="1" i="1" dirty="0" smtClean="0">
                <a:solidFill>
                  <a:schemeClr val="hlink"/>
                </a:solidFill>
              </a:rPr>
              <a:t>Вводный инструктаж:</a:t>
            </a:r>
          </a:p>
          <a:p>
            <a:pPr algn="ctr">
              <a:lnSpc>
                <a:spcPct val="80000"/>
              </a:lnSpc>
              <a:buNone/>
              <a:defRPr/>
            </a:pPr>
            <a:endParaRPr lang="ru-RU" sz="1200" b="1" i="1" dirty="0" smtClean="0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200" dirty="0" smtClean="0">
                <a:solidFill>
                  <a:schemeClr val="hlink"/>
                </a:solidFill>
              </a:rPr>
              <a:t>   1. Сообщение темы урока.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200" dirty="0" smtClean="0">
                <a:solidFill>
                  <a:schemeClr val="hlink"/>
                </a:solidFill>
              </a:rPr>
              <a:t>   2. Сообщение цели и задач урока.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200" dirty="0" smtClean="0">
                <a:solidFill>
                  <a:schemeClr val="hlink"/>
                </a:solidFill>
              </a:rPr>
              <a:t>   3. Повторение пройденного материала.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200" dirty="0" smtClean="0">
                <a:solidFill>
                  <a:schemeClr val="hlink"/>
                </a:solidFill>
              </a:rPr>
              <a:t>   4. Изложение нового материала: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200" dirty="0" smtClean="0">
                <a:solidFill>
                  <a:schemeClr val="hlink"/>
                </a:solidFill>
              </a:rPr>
              <a:t>      4.1. Виды опиливания.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200" dirty="0" smtClean="0">
                <a:solidFill>
                  <a:schemeClr val="hlink"/>
                </a:solidFill>
              </a:rPr>
              <a:t>      4.2. Выбор рабочей позы в зависимости от положения напильника.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200" dirty="0" smtClean="0">
                <a:solidFill>
                  <a:schemeClr val="hlink"/>
                </a:solidFill>
              </a:rPr>
              <a:t>      4.3. Определение завалов при опиливании на глаз и с помощью лекальной линейки опиливаемых поверхностей.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200" dirty="0" smtClean="0">
                <a:solidFill>
                  <a:schemeClr val="hlink"/>
                </a:solidFill>
              </a:rPr>
              <a:t>       4.4. Безопасность труда при опиливании.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200" dirty="0" smtClean="0">
                <a:solidFill>
                  <a:schemeClr val="hlink"/>
                </a:solidFill>
              </a:rPr>
              <a:t>  5.  Закрепление нового материала.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46B5D-BF3E-44F8-9126-2D1CCA7ACA2B}" type="slidenum">
              <a:rPr lang="uk-UA" smtClean="0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187403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Повторение пройденного материала:</a:t>
            </a:r>
            <a:b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1. Что такое опиливание.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2. Инструмент применяемый при опиливании.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3. Выбор высоты тисков при опиливании.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4. Требования безопасности при опиливании.</a:t>
            </a:r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46B5D-BF3E-44F8-9126-2D1CCA7ACA2B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7048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dirty="0" smtClean="0"/>
              <a:t/>
            </a:r>
            <a:br>
              <a:rPr lang="ru-RU" sz="1200" b="1" dirty="0" smtClean="0"/>
            </a:br>
            <a:r>
              <a:rPr lang="ru-RU" sz="1200" b="1" dirty="0" smtClean="0"/>
              <a:t/>
            </a:r>
            <a:br>
              <a:rPr lang="ru-RU" sz="1200" b="1" dirty="0" smtClean="0"/>
            </a:br>
            <a:r>
              <a:rPr lang="ru-RU" sz="1200" b="1" dirty="0" smtClean="0"/>
              <a:t>Изложение нового материала</a:t>
            </a:r>
            <a:br>
              <a:rPr lang="ru-RU" sz="1200" b="1" dirty="0" smtClean="0"/>
            </a:br>
            <a:endParaRPr lang="ru-RU" sz="1200" b="1" dirty="0" smtClean="0"/>
          </a:p>
          <a:p>
            <a:endParaRPr lang="ru-RU" dirty="0" smtClean="0"/>
          </a:p>
          <a:p>
            <a:r>
              <a:rPr lang="ru-RU" dirty="0" smtClean="0"/>
              <a:t>При опиливании широких плоских поверхностей используют три способа: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после каждого двойного хода напильника его перемещают в поперечном направлении на расстояние, несколько меньшее ширины напильника;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напильник совершает сложное движение вперед и в сторону поперек заготовки;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перекрестное опиливание, при котором обработка ведется попеременно по диагоналям обрабатываемой поверхности, а затем вдоль и поперек этой поверхности. Такое перемещение напильника позволяет видеть отклонения обрабатываемой поверхности от плоскостности. Там, где имеются впадины и завалы, штрихи будут прерываться. Применение перекрестного опиливания обеспечивает получение более ровной поверхности.</a:t>
            </a:r>
          </a:p>
          <a:p>
            <a:r>
              <a:rPr lang="ru-RU" dirty="0" smtClean="0"/>
              <a:t>Контроль качества опиливания плоских поверхностей производят при помощи лекальной линейки методом световой щели. Лекальную линейку прикладывают к обработанной поверхности детали в нескольких местах в продольном, поперечном и диагональном направлениях.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46B5D-BF3E-44F8-9126-2D1CCA7ACA2B}" type="slidenum">
              <a:rPr lang="uk-UA" smtClean="0"/>
              <a:t>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76175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000" b="1" dirty="0" smtClean="0"/>
              <a:t>Правила ручного опиливания плоских поверхностей</a:t>
            </a:r>
          </a:p>
          <a:p>
            <a:r>
              <a:rPr lang="ru-RU" sz="1200" dirty="0" smtClean="0"/>
              <a:t>1. Перед началом работы необходимо проверить соответствие конфигурации и размеров заготовки требованиям чертежа.</a:t>
            </a:r>
          </a:p>
          <a:p>
            <a:r>
              <a:rPr lang="ru-RU" sz="1200" dirty="0" smtClean="0"/>
              <a:t>2. Необходимо прочно закреплять заготовку в тисках.</a:t>
            </a:r>
          </a:p>
          <a:p>
            <a:r>
              <a:rPr lang="ru-RU" sz="1200" dirty="0" smtClean="0"/>
              <a:t>3. При выполнении чистовых отделочных операций опиливания необходимо пользоваться накладными губками.</a:t>
            </a:r>
          </a:p>
          <a:p>
            <a:r>
              <a:rPr lang="ru-RU" sz="1200" dirty="0" smtClean="0"/>
              <a:t>4. Следует выбирать номер, длину и сечение напильника в соответствии с техническими требованиями к обработке.</a:t>
            </a:r>
          </a:p>
          <a:p>
            <a:r>
              <a:rPr lang="ru-RU" sz="1200" dirty="0" smtClean="0"/>
              <a:t>При опиливании плоских поверхностей, а также плоских, сопряженных под углами и плоских параллельных поверхностей необходимо соблюдать следующие правила:</a:t>
            </a:r>
          </a:p>
          <a:p>
            <a:r>
              <a:rPr lang="ru-RU" sz="1200" dirty="0" smtClean="0"/>
              <a:t>1. Выбирать способ опиливания с учетом обрабатываемой поверхности:</a:t>
            </a:r>
          </a:p>
          <a:p>
            <a:r>
              <a:rPr lang="ru-RU" sz="1200" dirty="0" smtClean="0"/>
              <a:t>• поперечный штрих - для узких поверхностей;</a:t>
            </a:r>
          </a:p>
          <a:p>
            <a:r>
              <a:rPr lang="ru-RU" sz="1200" dirty="0" smtClean="0"/>
              <a:t>• продольный штрих - для длинных поверхностей;</a:t>
            </a:r>
          </a:p>
          <a:p>
            <a:r>
              <a:rPr lang="ru-RU" sz="1200" dirty="0" smtClean="0"/>
              <a:t>• перекрестный штрих - для широких поверхностей;</a:t>
            </a:r>
          </a:p>
          <a:p>
            <a:r>
              <a:rPr lang="ru-RU" sz="1200" dirty="0" smtClean="0"/>
              <a:t>• захват напильника «щепотью» - при чистовом опиливании, отделке под линейку и под размер длинных узких поверхностей;</a:t>
            </a:r>
          </a:p>
          <a:p>
            <a:r>
              <a:rPr lang="ru-RU" sz="1200" dirty="0" smtClean="0"/>
              <a:t>• ребром трехгранного напильника - при отделке внутреннего угла сопряженных поверхностей.</a:t>
            </a:r>
          </a:p>
          <a:p>
            <a:r>
              <a:rPr lang="ru-RU" sz="1200" dirty="0" smtClean="0"/>
              <a:t>2. Проверочным инструментом для контроля плоскостности поверхностей следует пользоваться по ходу опиливания.</a:t>
            </a:r>
          </a:p>
          <a:p>
            <a:r>
              <a:rPr lang="ru-RU" sz="1200" dirty="0" smtClean="0"/>
              <a:t>3. К чистовому опиливанию плоской поверхности необходимо приступать только после того, как черновое опиливание этой поверхности выполнено точно под линейку.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46B5D-BF3E-44F8-9126-2D1CCA7ACA2B}" type="slidenum">
              <a:rPr lang="uk-UA" smtClean="0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43731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194EE-E843-40E7-8443-E5ADD042DD97}" type="datetime1">
              <a:rPr lang="ru-RU" smtClean="0"/>
              <a:t>31.03.2015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5043-C69D-415F-A4C7-F83BBA758A4D}" type="datetime1">
              <a:rPr lang="ru-RU" smtClean="0"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FD06-CE03-4739-866F-1A9BC2BB484E}" type="datetime1">
              <a:rPr lang="ru-RU" smtClean="0"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58E60-E128-4708-9705-B90A6574905F}" type="datetime1">
              <a:rPr lang="ru-RU" smtClean="0"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D7AE9-9DDE-49D2-B04E-4CB2317471AE}" type="datetime1">
              <a:rPr lang="ru-RU" smtClean="0"/>
              <a:t>31.03.2015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5A38EC3-51ED-4C2B-A1A4-7994E2D1FF11}" type="datetime1">
              <a:rPr lang="ru-RU" smtClean="0"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000C-328F-48F9-B728-B168CE13179C}" type="datetime1">
              <a:rPr lang="ru-RU" smtClean="0"/>
              <a:t>31.03.2015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B00E-BC20-4DF2-8480-79ECE1F87352}" type="datetime1">
              <a:rPr lang="ru-RU" smtClean="0"/>
              <a:t>31.03.2015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1B53-CD35-4380-83A4-3152C5925B2F}" type="datetime1">
              <a:rPr lang="ru-RU" smtClean="0"/>
              <a:t>31.03.2015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7CB2-9F22-48D7-AFAF-B8B14C65890A}" type="datetime1">
              <a:rPr lang="ru-RU" smtClean="0"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221D7C5-3535-4963-8990-9B7C4942223F}" type="datetime1">
              <a:rPr lang="ru-RU" smtClean="0"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F75846E-845D-4AA3-92FB-F1D742028C4A}" type="datetime1">
              <a:rPr lang="ru-RU" smtClean="0"/>
              <a:t>31.03.2015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over dir="rd"/>
  </p:transition>
  <p:hf sldNum="0" hd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928934"/>
            <a:ext cx="8715436" cy="3429024"/>
          </a:xfr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bliqueBottomLeft"/>
            <a:lightRig rig="soft" dir="t">
              <a:rot lat="0" lon="0" rev="0"/>
            </a:lightRig>
          </a:scene3d>
          <a:sp3d contourW="44450" prstMaterial="matte">
            <a:bevelT w="63500" h="63500" prst="angle"/>
            <a:contourClr>
              <a:srgbClr val="FFFFFF"/>
            </a:contourClr>
          </a:sp3d>
        </p:spPr>
        <p:txBody>
          <a:bodyPr>
            <a:normAutofit lnSpcReduction="10000"/>
          </a:bodyPr>
          <a:lstStyle/>
          <a:p>
            <a:endParaRPr lang="ru-RU" sz="2000" dirty="0" smtClean="0"/>
          </a:p>
          <a:p>
            <a:r>
              <a:rPr lang="ru-RU" sz="2000" dirty="0" smtClean="0"/>
              <a:t>Методическая разработка урока производственного обучения по теме: «Опиливание металла»</a:t>
            </a:r>
          </a:p>
          <a:p>
            <a:r>
              <a:rPr lang="ru-RU" sz="2000" dirty="0" err="1" smtClean="0"/>
              <a:t>Подтема</a:t>
            </a:r>
            <a:r>
              <a:rPr lang="ru-RU" sz="2000" dirty="0" smtClean="0"/>
              <a:t>: «Опиливание плоских поверхностей»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Мастер производственного обучения: Шадрин Сергей Матвеевич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0232" y="214290"/>
            <a:ext cx="6858016" cy="2286016"/>
          </a:xfrm>
          <a:solidFill>
            <a:schemeClr val="accent6">
              <a:lumMod val="20000"/>
              <a:lumOff val="8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perspectiveLeft"/>
            <a:lightRig rig="threePt" dir="t"/>
          </a:scene3d>
          <a:sp3d>
            <a:bevelT prst="angle"/>
          </a:sp3d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5050"/>
                </a:solidFill>
                <a:latin typeface="Arial Black" pitchFamily="34" charset="0"/>
              </a:rPr>
              <a:t>Государственное образовательное учреждение начального профессионального образования «Профессиональное училище </a:t>
            </a:r>
            <a:br>
              <a:rPr lang="ru-RU" sz="2800" b="1" dirty="0" smtClean="0">
                <a:solidFill>
                  <a:srgbClr val="FF5050"/>
                </a:solidFill>
                <a:latin typeface="Arial Black" pitchFamily="34" charset="0"/>
              </a:rPr>
            </a:br>
            <a:r>
              <a:rPr lang="ru-RU" sz="2800" b="1" dirty="0" smtClean="0">
                <a:solidFill>
                  <a:srgbClr val="FF5050"/>
                </a:solidFill>
                <a:latin typeface="Arial Black" pitchFamily="34" charset="0"/>
              </a:rPr>
              <a:t>№ 42» г. Карталы</a:t>
            </a:r>
            <a:endParaRPr lang="ru-RU" sz="2800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 l="36122" t="31697" r="44571" b="4985"/>
          <a:stretch>
            <a:fillRect/>
          </a:stretch>
        </p:blipFill>
        <p:spPr bwMode="auto">
          <a:xfrm>
            <a:off x="0" y="0"/>
            <a:ext cx="2143108" cy="292893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riblet"/>
            <a:contourClr>
              <a:srgbClr val="FFFFFF"/>
            </a:contourClr>
          </a:sp3d>
        </p:spPr>
      </p:pic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643998" cy="6143668"/>
          </a:xfrm>
          <a:ln>
            <a:solidFill>
              <a:schemeClr val="accent4">
                <a:lumMod val="7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angle"/>
          </a:sp3d>
        </p:spPr>
        <p:txBody>
          <a:bodyPr>
            <a:normAutofit fontScale="62500" lnSpcReduction="20000"/>
          </a:bodyPr>
          <a:lstStyle/>
          <a:p>
            <a:endParaRPr lang="ru-RU" sz="2800" dirty="0" smtClean="0"/>
          </a:p>
          <a:p>
            <a:r>
              <a:rPr lang="ru-RU" sz="2800" dirty="0" smtClean="0"/>
              <a:t>4. Проверочным инструментом для контроля угла между сопрягаемыми поверхностями следует пользоваться только после чистового опиливания базовой поверхности.</a:t>
            </a:r>
          </a:p>
          <a:p>
            <a:r>
              <a:rPr lang="ru-RU" sz="2800" dirty="0" smtClean="0"/>
              <a:t>5. Инструмент для контроля размера между параллельными поверхностями использовать только после чистового опиливания базовой поверхности.</a:t>
            </a:r>
          </a:p>
          <a:p>
            <a:r>
              <a:rPr lang="ru-RU" sz="2800" dirty="0" smtClean="0"/>
              <a:t>6. При проверке плоскостности, углов и размеров соблюдать следующие правила:</a:t>
            </a:r>
          </a:p>
          <a:p>
            <a:r>
              <a:rPr lang="ru-RU" sz="2800" dirty="0" smtClean="0"/>
              <a:t>• перед проверкой необходимо очищать обработанную поверхность щеткой-сметкой или ветошью, но ни в коем случае не рукой;</a:t>
            </a:r>
          </a:p>
          <a:p>
            <a:r>
              <a:rPr lang="ru-RU" sz="2800" dirty="0" smtClean="0"/>
              <a:t>• для проверки заготовку после обработки следует освобождать из тисков;</a:t>
            </a:r>
          </a:p>
          <a:p>
            <a:r>
              <a:rPr lang="ru-RU" sz="2800" dirty="0" smtClean="0"/>
              <a:t>• заготовку с проверочным инструментом следует располагать между глазами и источником света;</a:t>
            </a:r>
          </a:p>
          <a:p>
            <a:r>
              <a:rPr lang="ru-RU" sz="2800" dirty="0" smtClean="0"/>
              <a:t>• не следует наклонять проверочную (лекальную) линейку во время проведения контроля плоскостности по методу «световой щели»;</a:t>
            </a:r>
          </a:p>
          <a:p>
            <a:r>
              <a:rPr lang="ru-RU" sz="2800" dirty="0" smtClean="0"/>
              <a:t>• не следует передвигать проверочные и измерительные инструменты по поверхности заготовки во избежание их преждевременного износа;</a:t>
            </a:r>
          </a:p>
          <a:p>
            <a:r>
              <a:rPr lang="ru-RU" sz="2800" dirty="0" smtClean="0"/>
              <a:t>• измерения размеров следует производить только после того, как поверхность хорошо опилена и проверена по линейке;</a:t>
            </a:r>
          </a:p>
          <a:p>
            <a:r>
              <a:rPr lang="ru-RU" sz="2800" dirty="0" smtClean="0"/>
              <a:t>• замеры детали следует производить в трех или четырех местах, с целью повышения точности измерений.</a:t>
            </a:r>
          </a:p>
          <a:p>
            <a:r>
              <a:rPr lang="ru-RU" sz="2800" dirty="0" smtClean="0"/>
              <a:t>7. Окончательную обработку плоских узких поверхностей надо производить продольным штрихом.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grayscl/>
            <a:lum bright="20000" contrast="40000"/>
          </a:blip>
          <a:srcRect l="19064" r="15488"/>
          <a:stretch>
            <a:fillRect/>
          </a:stretch>
        </p:blipFill>
        <p:spPr bwMode="auto">
          <a:xfrm>
            <a:off x="0" y="142852"/>
            <a:ext cx="4572000" cy="63579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72000" y="0"/>
            <a:ext cx="4429156" cy="6500834"/>
          </a:xfr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62500" lnSpcReduction="20000"/>
          </a:bodyPr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 Рис. 1. </a:t>
            </a:r>
            <a:r>
              <a:rPr lang="ru-RU" sz="3200" b="1" dirty="0" smtClean="0">
                <a:solidFill>
                  <a:srgbClr val="002060"/>
                </a:solidFill>
              </a:rPr>
              <a:t>Приемы опиливания: </a:t>
            </a:r>
          </a:p>
          <a:p>
            <a:pPr>
              <a:buNone/>
            </a:pPr>
            <a:endParaRPr lang="ru-RU" sz="32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dirty="0" smtClean="0"/>
              <a:t>   а — прямым штрихом; б —косым штрихом слева направо, в— косым штрихом справа налево.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По мере опиливания напильник перемещают по всей ширине опиливаемой плоскости. Напильник нужно двигать не только вперед, но одновременно перемещать его в стороны—вправо и влево—для снятия равномерного слоя металла со всей поверхности (рис. 2, а). Вовремя движения напильник все время должен оставаться в горизонтальном положении. Если это условие не соблюдать, то опиливаемая поверхность будет иметь «заваленные края». Для контроля необходимо периодически проверять правильность опиливания линейкой.</a:t>
            </a:r>
          </a:p>
          <a:p>
            <a:r>
              <a:rPr lang="ru-RU" dirty="0" smtClean="0"/>
              <a:t>Темп движения напильником от 40—50 ходов в минуту.</a:t>
            </a:r>
          </a:p>
          <a:p>
            <a:r>
              <a:rPr lang="ru-RU" dirty="0" smtClean="0"/>
              <a:t>Прием опиливания косым штрихом слева направо показан на рис. 1, б. Напильник необходимо перемещать в соответствии со схемой, приведенной</a:t>
            </a: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biLevel thresh="50000"/>
            <a:lum bright="10000"/>
          </a:blip>
          <a:srcRect l="65055" t="5222" r="13719"/>
          <a:stretch>
            <a:fillRect/>
          </a:stretch>
        </p:blipFill>
        <p:spPr bwMode="auto">
          <a:xfrm>
            <a:off x="0" y="142852"/>
            <a:ext cx="4429124" cy="6286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Содержимое 3"/>
          <p:cNvSpPr txBox="1">
            <a:spLocks/>
          </p:cNvSpPr>
          <p:nvPr/>
        </p:nvSpPr>
        <p:spPr>
          <a:xfrm>
            <a:off x="4572000" y="0"/>
            <a:ext cx="4572000" cy="65008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ngle"/>
            <a:contourClr>
              <a:srgbClr val="FFFFFF"/>
            </a:contourClr>
          </a:sp3d>
        </p:spPr>
        <p:txBody>
          <a:bodyPr vert="horz">
            <a:normAutofit fontScale="85000"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Рис. 2.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Схема движения напильника: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а— прямой штрих, б — косой штрих слева направо, в—косой штрих справа налево.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 этом способе опиливания напильник надо передвигать одновременно и вдоль и вправо для снятия равномерного слоя металла со всей поверхности. Правильность опиливания проверяется линейкой.   Прием опиливания косым штрихом справа налево показан на рис. 1, в. Напильник дует двигать в соответствии со схемой, приведенной на рис. 2, в.</a:t>
            </a:r>
            <a:endParaRPr kumimoji="0" lang="ru-RU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4810" y="214290"/>
            <a:ext cx="4929190" cy="6429420"/>
          </a:xfrm>
        </p:spPr>
        <p:txBody>
          <a:bodyPr>
            <a:noAutofit/>
          </a:bodyPr>
          <a:lstStyle/>
          <a:p>
            <a:endParaRPr lang="ru-RU" sz="1600" dirty="0" smtClean="0"/>
          </a:p>
          <a:p>
            <a:pPr algn="ctr"/>
            <a:r>
              <a:rPr lang="ru-RU" sz="1800" dirty="0" smtClean="0"/>
              <a:t>Рис. 3</a:t>
            </a:r>
            <a:r>
              <a:rPr lang="ru-RU" sz="2000" b="1" dirty="0" smtClean="0">
                <a:solidFill>
                  <a:srgbClr val="002060"/>
                </a:solidFill>
              </a:rPr>
              <a:t>. Прием опиливания широкой плоскости.</a:t>
            </a:r>
          </a:p>
          <a:p>
            <a:r>
              <a:rPr lang="ru-RU" sz="1800" dirty="0" smtClean="0"/>
              <a:t>Перекрестное опиливание выполняют в следующем порядке. Сначала опиливают поверхность слева направо </a:t>
            </a:r>
            <a:r>
              <a:rPr lang="ru-RU" sz="1800" dirty="0" err="1" smtClean="0"/>
              <a:t>драчевым</a:t>
            </a:r>
            <a:r>
              <a:rPr lang="ru-RU" sz="1800" dirty="0" smtClean="0"/>
              <a:t> напильником до тех пор. пока не будет пилена вся поверхность: затем производят опиливание прямым штрихом и после этого, не прерывая работы, переходят к опиливанию косым штрихом справа налево по всей плоскости.</a:t>
            </a:r>
          </a:p>
          <a:p>
            <a:r>
              <a:rPr lang="ru-RU" sz="1800" dirty="0" smtClean="0"/>
              <a:t>Опиливание является правильным, если штрихи будут располагаться только на выпуклостях и не будут перекрывать друг друга.</a:t>
            </a:r>
          </a:p>
          <a:p>
            <a:r>
              <a:rPr lang="ru-RU" sz="1800" dirty="0" smtClean="0"/>
              <a:t>Такое переменное опиливание производят до-тех пор, пока не будет снят необходимый слой металла. Качество опиливания проверяют линейкой.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biLevel thresh="50000"/>
            <a:lum bright="20000" contrast="10000"/>
          </a:blip>
          <a:srcRect/>
          <a:stretch>
            <a:fillRect/>
          </a:stretch>
        </p:blipFill>
        <p:spPr bwMode="auto">
          <a:xfrm>
            <a:off x="0" y="3571876"/>
            <a:ext cx="4286248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biLevel thresh="50000"/>
            <a:lum bright="20000" contrast="30000"/>
          </a:blip>
          <a:srcRect l="6451" t="14156" b="60724"/>
          <a:stretch>
            <a:fillRect/>
          </a:stretch>
        </p:blipFill>
        <p:spPr bwMode="auto">
          <a:xfrm>
            <a:off x="0" y="0"/>
            <a:ext cx="4286280" cy="3571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biLevel thresh="50000"/>
            <a:lum bright="30000" contrast="20000"/>
          </a:blip>
          <a:srcRect l="16404" t="4857" r="20036" b="12565"/>
          <a:stretch>
            <a:fillRect/>
          </a:stretch>
        </p:blipFill>
        <p:spPr bwMode="auto">
          <a:xfrm>
            <a:off x="0" y="0"/>
            <a:ext cx="4214810" cy="6572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4286248" y="0"/>
            <a:ext cx="4857752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>
            <a:normAutofit fontScale="4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Рис. 4. Положение поверочной линейки при контроле плоскости.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3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После опиливания поверхности напильником переходят к опиливанию начисто личным напильником, окончательно проверяя правильность опиленной плоскости линейкой.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Плоскостность опиливаемой поверхности проверяют линейкой, для чего удаляют с поверхности опилки щеткой или тряпкой и освобождают изделия из тисков; берут линейку в правую руку, и. осторожно накладывая ее на опиленную плоскость, проверяют на равномерный просвет в нескольких местах (рис. </a:t>
            </a:r>
            <a:r>
              <a:rPr lang="ru-RU" sz="3500" dirty="0" smtClean="0"/>
              <a:t>4</a:t>
            </a: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Проверяемая поверхность контролируется вдоль, поперек и с угла на угол (по диагонали). --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Перемещать поверочную линейку по металлу нельзя, так как </a:t>
            </a:r>
            <a:r>
              <a:rPr kumimoji="0" lang="ru-RU" sz="3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рабочая-мерительная</a:t>
            </a: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 кромка изнашивается и теряет точность.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При контроле линейку надо ставить перпендикулярно    к проверяемой  поверхности, чтобы длина линейки перекрывала всю поверхность по длине. Поверхность на просвет надо проверять только на уровне   глаз (рис. 5).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Рис. 5 Проверка плоскости линейкой на просвет (на уровне глаз).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3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просвет узкий и равномерный, то поверхность опилена правильно.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Учебно-технические требования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Опиленная поверхность не должна иметь завалов.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Окончательный штрих личным напильником должен быть продольным.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28600"/>
            <a:ext cx="8715436" cy="842946"/>
          </a:xfr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angle"/>
          </a:sp3d>
        </p:spPr>
        <p:txBody>
          <a:bodyPr>
            <a:normAutofit/>
          </a:bodyPr>
          <a:lstStyle/>
          <a:p>
            <a:r>
              <a:rPr lang="ru-RU" sz="2800" b="1" dirty="0" smtClean="0"/>
              <a:t>Закрепление нового материала</a:t>
            </a:r>
            <a:endParaRPr lang="ru-RU" sz="28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57158" y="1643050"/>
            <a:ext cx="8503920" cy="4572000"/>
          </a:xfr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angle"/>
          </a:sp3d>
        </p:spPr>
        <p:txBody>
          <a:bodyPr/>
          <a:lstStyle/>
          <a:p>
            <a:pPr>
              <a:lnSpc>
                <a:spcPct val="80000"/>
              </a:lnSpc>
              <a:defRPr/>
            </a:pPr>
            <a:endParaRPr lang="ru-RU" sz="2400" dirty="0" smtClean="0">
              <a:solidFill>
                <a:schemeClr val="hlink"/>
              </a:solidFill>
            </a:endParaRPr>
          </a:p>
          <a:p>
            <a:pPr algn="ctr">
              <a:lnSpc>
                <a:spcPct val="80000"/>
              </a:lnSpc>
              <a:buNone/>
              <a:defRPr/>
            </a:pPr>
            <a:r>
              <a:rPr lang="ru-RU" sz="2400" b="1" dirty="0" smtClean="0">
                <a:solidFill>
                  <a:schemeClr val="hlink"/>
                </a:solidFill>
              </a:rPr>
              <a:t>Контрольные вопросы:</a:t>
            </a:r>
          </a:p>
          <a:p>
            <a:pPr algn="ctr">
              <a:lnSpc>
                <a:spcPct val="80000"/>
              </a:lnSpc>
              <a:buNone/>
              <a:defRPr/>
            </a:pPr>
            <a:endParaRPr lang="ru-RU" sz="2400" dirty="0" smtClean="0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  <a:defRPr/>
            </a:pPr>
            <a:r>
              <a:rPr lang="ru-RU" sz="2400" dirty="0" smtClean="0">
                <a:solidFill>
                  <a:schemeClr val="hlink"/>
                </a:solidFill>
              </a:rPr>
              <a:t>1. Виды опиливания.</a:t>
            </a:r>
          </a:p>
          <a:p>
            <a:pPr>
              <a:lnSpc>
                <a:spcPct val="80000"/>
              </a:lnSpc>
              <a:defRPr/>
            </a:pPr>
            <a:r>
              <a:rPr lang="ru-RU" sz="2400" dirty="0" smtClean="0">
                <a:solidFill>
                  <a:schemeClr val="hlink"/>
                </a:solidFill>
              </a:rPr>
              <a:t>2. Выбор рабочей позы в зависимости от положения напильника.</a:t>
            </a:r>
          </a:p>
          <a:p>
            <a:pPr>
              <a:lnSpc>
                <a:spcPct val="80000"/>
              </a:lnSpc>
              <a:defRPr/>
            </a:pPr>
            <a:r>
              <a:rPr lang="ru-RU" sz="2400" dirty="0" smtClean="0">
                <a:solidFill>
                  <a:schemeClr val="hlink"/>
                </a:solidFill>
              </a:rPr>
              <a:t>3. Определение завалов при опиливании на глаз и с помощью лекальной линейки опиливаемых поверхностей.</a:t>
            </a:r>
          </a:p>
          <a:p>
            <a:pPr>
              <a:lnSpc>
                <a:spcPct val="80000"/>
              </a:lnSpc>
              <a:defRPr/>
            </a:pPr>
            <a:r>
              <a:rPr lang="ru-RU" sz="2400" dirty="0" smtClean="0">
                <a:solidFill>
                  <a:schemeClr val="hlink"/>
                </a:solidFill>
              </a:rPr>
              <a:t>4. Безопасность труда при опиливании</a:t>
            </a:r>
            <a:endParaRPr lang="ru-RU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44" y="228600"/>
            <a:ext cx="8786874" cy="758952"/>
          </a:xfr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r>
              <a:rPr lang="ru-RU" sz="2400" b="1" dirty="0" smtClean="0"/>
              <a:t>ТЕКУЩИЙ ИНСТРУКТАЖ</a:t>
            </a: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214282" y="1527048"/>
            <a:ext cx="8715436" cy="4830910"/>
          </a:xfr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lnSpcReduction="10000"/>
          </a:bodyPr>
          <a:lstStyle/>
          <a:p>
            <a:r>
              <a:rPr lang="ru-RU" dirty="0" smtClean="0"/>
              <a:t>1</a:t>
            </a:r>
            <a:r>
              <a:rPr lang="ru-RU" sz="2400" dirty="0" smtClean="0"/>
              <a:t>. Целевые обходы: 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а) проверить рабочее положение обучающихся; </a:t>
            </a:r>
          </a:p>
          <a:p>
            <a:r>
              <a:rPr lang="ru-RU" sz="2400" dirty="0" smtClean="0"/>
              <a:t>б) Выявить нарушения в координации движений;</a:t>
            </a:r>
          </a:p>
          <a:p>
            <a:r>
              <a:rPr lang="ru-RU" sz="2400" dirty="0" smtClean="0"/>
              <a:t>в) Проверить захват напильника;</a:t>
            </a:r>
          </a:p>
          <a:p>
            <a:r>
              <a:rPr lang="ru-RU" sz="2400" dirty="0" smtClean="0"/>
              <a:t>г) Проверить степень завала обрабатываемой плоскости;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2.  Индивидуальный обход: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а) Обратить внимание на слабых обучающихся: </a:t>
            </a:r>
          </a:p>
          <a:p>
            <a:r>
              <a:rPr lang="ru-RU" sz="2400" dirty="0" smtClean="0"/>
              <a:t>б) Проверить организацию рабочего места.</a:t>
            </a:r>
            <a:endParaRPr lang="ru-RU" sz="2400" dirty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28600"/>
            <a:ext cx="8715436" cy="914384"/>
          </a:xfr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angle"/>
          </a:sp3d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Заключительный инструктаж</a:t>
            </a:r>
            <a:br>
              <a:rPr lang="ru-RU" sz="2800" b="1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428736"/>
            <a:ext cx="8715436" cy="4929222"/>
          </a:xfr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angle"/>
          </a:sp3d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1. Подведение итогов урока</a:t>
            </a:r>
          </a:p>
          <a:p>
            <a:r>
              <a:rPr lang="ru-RU" dirty="0" smtClean="0"/>
              <a:t>2. Анализ работ выполненных обучающимися: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     на «4» и «5»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     разбор работ выполненных с замечаниями, выявление причин неправильного опиливания поверхности.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3. Задание на дом.</a:t>
            </a:r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858312" cy="928694"/>
          </a:xfrm>
          <a:ln>
            <a:solidFill>
              <a:schemeClr val="accent4">
                <a:lumMod val="7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angle"/>
          </a:sp3d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Вывод:</a:t>
            </a:r>
            <a:br>
              <a:rPr lang="ru-RU" sz="2800" b="1" dirty="0" smtClean="0"/>
            </a:b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527048"/>
            <a:ext cx="8786874" cy="4902348"/>
          </a:xfrm>
          <a:ln>
            <a:solidFill>
              <a:schemeClr val="accent4">
                <a:lumMod val="7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angle"/>
          </a:sp3d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defRPr/>
            </a:pPr>
            <a:endParaRPr lang="ru-RU" sz="2800" dirty="0" smtClean="0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ru-RU" sz="2800" dirty="0" smtClean="0">
                <a:solidFill>
                  <a:schemeClr val="hlink"/>
                </a:solidFill>
              </a:rPr>
              <a:t>Считаю, что урок был выполнен в полном объеме, согласно требованиям программы и целям урока. Обучающиеся были ознакомлены с технологией опиливания плоских поверхностей.</a:t>
            </a:r>
          </a:p>
          <a:p>
            <a:pPr>
              <a:lnSpc>
                <a:spcPct val="90000"/>
              </a:lnSpc>
              <a:defRPr/>
            </a:pPr>
            <a:r>
              <a:rPr lang="ru-RU" sz="2800" dirty="0" smtClean="0">
                <a:solidFill>
                  <a:schemeClr val="hlink"/>
                </a:solidFill>
              </a:rPr>
              <a:t>Обучающиеся могут самостоятельно анализировать приемы опиливания плоских поверхностей. </a:t>
            </a:r>
          </a:p>
          <a:p>
            <a:pPr>
              <a:lnSpc>
                <a:spcPct val="90000"/>
              </a:lnSpc>
              <a:defRPr/>
            </a:pPr>
            <a:r>
              <a:rPr lang="ru-RU" sz="2800" dirty="0" smtClean="0">
                <a:solidFill>
                  <a:schemeClr val="hlink"/>
                </a:solidFill>
              </a:rPr>
              <a:t>Обучающиеся соответствовали по форме одежды  при выполнении приемов опиливания плоских поверхностей.</a:t>
            </a:r>
          </a:p>
          <a:p>
            <a:pPr>
              <a:lnSpc>
                <a:spcPct val="90000"/>
              </a:lnSpc>
              <a:defRPr/>
            </a:pPr>
            <a:r>
              <a:rPr lang="ru-RU" sz="2800" dirty="0" smtClean="0">
                <a:solidFill>
                  <a:schemeClr val="hlink"/>
                </a:solidFill>
              </a:rPr>
              <a:t>При опиливании плоских поверхностей обучающиеся соблюдали правила безопасных условий труда.</a:t>
            </a:r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42852"/>
            <a:ext cx="8534400" cy="1143008"/>
          </a:xfrm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ngle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r>
              <a:rPr lang="ru-RU" sz="2800" b="1" dirty="0" smtClean="0"/>
              <a:t>Тема: «Опиливание плоских поверхностей»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ЦЕЛИ УРОКА:</a:t>
            </a:r>
          </a:p>
          <a:p>
            <a:pPr algn="ctr">
              <a:buNone/>
            </a:pPr>
            <a:endParaRPr lang="ru-RU" sz="2800" b="1" i="1" dirty="0" smtClean="0"/>
          </a:p>
          <a:p>
            <a:r>
              <a:rPr lang="ru-RU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Дидактическая:</a:t>
            </a:r>
            <a:r>
              <a:rPr lang="ru-RU" sz="2800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</a:t>
            </a:r>
            <a:r>
              <a:rPr lang="ru-RU" sz="24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ормирование умений обучающихся по приемам обработки плоских поверхностей.</a:t>
            </a:r>
          </a:p>
          <a:p>
            <a:r>
              <a:rPr lang="ru-RU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Развивающая:</a:t>
            </a:r>
            <a:r>
              <a:rPr lang="ru-RU" sz="2400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</a:t>
            </a:r>
            <a:r>
              <a:rPr lang="ru-RU" sz="24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азвитие технического мышления обучающихся по усвоению основных понятий, знаний и приемов обработки плоских поверхностей.</a:t>
            </a:r>
          </a:p>
          <a:p>
            <a:r>
              <a:rPr lang="ru-RU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Воспитывающая: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оспитание операционной аккуратности у обучающихся при обработке плоских поверхностей, привитие интереса к выбранной профессии.</a:t>
            </a:r>
          </a:p>
          <a:p>
            <a:pPr algn="just"/>
            <a:endParaRPr lang="ru-RU" sz="2400" b="1" i="1" dirty="0" smtClean="0"/>
          </a:p>
          <a:p>
            <a:pPr algn="just"/>
            <a:endParaRPr lang="ru-RU" sz="2400" b="1" i="1" dirty="0" smtClean="0"/>
          </a:p>
          <a:p>
            <a:pPr algn="just"/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hlink"/>
                </a:solidFill>
              </a:rPr>
              <a:t>1.Продолжить знакомство с инструментами, используемыми при опиливании плоских поверхностей.</a:t>
            </a:r>
          </a:p>
          <a:p>
            <a:pPr>
              <a:defRPr/>
            </a:pPr>
            <a:r>
              <a:rPr lang="ru-RU" b="1" dirty="0" smtClean="0">
                <a:solidFill>
                  <a:schemeClr val="hlink"/>
                </a:solidFill>
              </a:rPr>
              <a:t>2. Рассказать и показать порядок опиливания плоских поверхностей.</a:t>
            </a:r>
          </a:p>
          <a:p>
            <a:pPr>
              <a:defRPr/>
            </a:pPr>
            <a:r>
              <a:rPr lang="ru-RU" b="1" dirty="0" smtClean="0">
                <a:solidFill>
                  <a:schemeClr val="hlink"/>
                </a:solidFill>
              </a:rPr>
              <a:t>3. Научить обучающихся принимать правильное положение при продольном, поперечном и перекрестном опиливании, привить навыки в работе всех трех видов опиливания.</a:t>
            </a:r>
          </a:p>
          <a:p>
            <a:pPr>
              <a:defRPr/>
            </a:pPr>
            <a:r>
              <a:rPr lang="ru-RU" b="1" dirty="0" smtClean="0">
                <a:solidFill>
                  <a:schemeClr val="hlink"/>
                </a:solidFill>
              </a:rPr>
              <a:t>4. Самостоятельно выполнить опиливание плоских поверхностей.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428604"/>
            <a:ext cx="8786874" cy="5786478"/>
          </a:xfr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angle"/>
          </a:sp3d>
        </p:spPr>
        <p:txBody>
          <a:bodyPr>
            <a:normAutofit/>
          </a:bodyPr>
          <a:lstStyle/>
          <a:p>
            <a:pPr algn="ctr">
              <a:buNone/>
              <a:defRPr/>
            </a:pPr>
            <a:r>
              <a:rPr lang="ru-RU" sz="2800" b="1" i="1" u="sng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Инструменты и приспособления</a:t>
            </a:r>
            <a:r>
              <a:rPr lang="ru-RU" sz="2800" b="1" i="1" u="sng" dirty="0" smtClean="0">
                <a:solidFill>
                  <a:schemeClr val="hlink"/>
                </a:solidFill>
              </a:rPr>
              <a:t>:</a:t>
            </a:r>
            <a:endParaRPr lang="ru-RU" sz="2800" b="1" dirty="0" smtClean="0">
              <a:solidFill>
                <a:schemeClr val="hlink"/>
              </a:solidFill>
            </a:endParaRPr>
          </a:p>
          <a:p>
            <a:pPr algn="ctr">
              <a:buNone/>
              <a:defRPr/>
            </a:pPr>
            <a:r>
              <a:rPr lang="ru-RU" sz="2800" b="1" dirty="0" smtClean="0">
                <a:solidFill>
                  <a:schemeClr val="hlink"/>
                </a:solidFill>
              </a:rPr>
              <a:t>     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800" b="1" dirty="0" smtClean="0">
                <a:solidFill>
                  <a:schemeClr val="hlink"/>
                </a:solidFill>
              </a:rPr>
              <a:t>тиски слесарные;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800" b="1" dirty="0" smtClean="0">
                <a:solidFill>
                  <a:schemeClr val="hlink"/>
                </a:solidFill>
              </a:rPr>
              <a:t>плоский напильник № 1;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800" b="1" dirty="0" smtClean="0">
                <a:solidFill>
                  <a:schemeClr val="hlink"/>
                </a:solidFill>
              </a:rPr>
              <a:t>линейка лекальная;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800" b="1" dirty="0" smtClean="0">
                <a:solidFill>
                  <a:schemeClr val="hlink"/>
                </a:solidFill>
              </a:rPr>
              <a:t>штангенциркуль.</a:t>
            </a:r>
          </a:p>
          <a:p>
            <a:pPr algn="ctr">
              <a:buNone/>
              <a:defRPr/>
            </a:pPr>
            <a:endParaRPr lang="ru-RU" sz="2800" b="1" u="sng" dirty="0" smtClean="0">
              <a:solidFill>
                <a:schemeClr val="hlink"/>
              </a:solidFill>
            </a:endParaRPr>
          </a:p>
          <a:p>
            <a:pPr algn="ctr">
              <a:buNone/>
              <a:defRPr/>
            </a:pPr>
            <a:r>
              <a:rPr lang="ru-RU" sz="2800" b="1" i="1" u="sng" dirty="0" smtClean="0">
                <a:solidFill>
                  <a:schemeClr val="hlink"/>
                </a:solidFill>
              </a:rPr>
              <a:t> </a:t>
            </a:r>
            <a:r>
              <a:rPr lang="ru-RU" sz="2800" b="1" i="1" u="sng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Наглядные пособия:</a:t>
            </a:r>
            <a:r>
              <a:rPr lang="ru-RU" sz="28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>
              <a:buNone/>
              <a:defRPr/>
            </a:pPr>
            <a:endParaRPr lang="ru-RU" sz="2800" b="1" dirty="0" smtClean="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2800" b="1" dirty="0" smtClean="0">
                <a:solidFill>
                  <a:schemeClr val="hlink"/>
                </a:solidFill>
              </a:rPr>
              <a:t>Чертеж;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800" b="1" dirty="0" smtClean="0">
                <a:solidFill>
                  <a:schemeClr val="hlink"/>
                </a:solidFill>
              </a:rPr>
              <a:t>плакат «Опиливание».</a:t>
            </a:r>
            <a:endParaRPr lang="ru-RU" b="1" dirty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42852"/>
            <a:ext cx="8534400" cy="928694"/>
          </a:xfr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ngle"/>
            <a:contourClr>
              <a:srgbClr val="FFFFFF"/>
            </a:contourClr>
          </a:sp3d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Algerian" pitchFamily="82" charset="0"/>
              </a:rPr>
              <a:t/>
            </a:r>
            <a:br>
              <a:rPr lang="ru-RU" sz="2400" b="1" dirty="0" smtClean="0">
                <a:latin typeface="Algerian" pitchFamily="82" charset="0"/>
              </a:rPr>
            </a:br>
            <a:r>
              <a:rPr lang="ru-RU" sz="2400" b="1" dirty="0" smtClean="0">
                <a:latin typeface="Algerian" pitchFamily="82" charset="0"/>
              </a:rPr>
              <a:t/>
            </a:r>
            <a:br>
              <a:rPr lang="ru-RU" sz="2400" b="1" dirty="0" smtClean="0">
                <a:latin typeface="Algerian" pitchFamily="82" charset="0"/>
              </a:rPr>
            </a:br>
            <a:r>
              <a:rPr lang="ru-RU" sz="2400" b="1" dirty="0" smtClean="0">
                <a:latin typeface="Algerian" pitchFamily="82" charset="0"/>
              </a:rPr>
              <a:t/>
            </a:r>
            <a:br>
              <a:rPr lang="ru-RU" sz="2400" b="1" dirty="0" smtClean="0">
                <a:latin typeface="Algerian" pitchFamily="82" charset="0"/>
              </a:rPr>
            </a:br>
            <a:r>
              <a:rPr lang="ru-RU" sz="2400" b="1" dirty="0" smtClean="0">
                <a:latin typeface="Algerian" pitchFamily="82" charset="0"/>
              </a:rPr>
              <a:t/>
            </a:r>
            <a:br>
              <a:rPr lang="ru-RU" sz="2400" b="1" dirty="0" smtClean="0">
                <a:latin typeface="Algerian" pitchFamily="82" charset="0"/>
              </a:rPr>
            </a:br>
            <a:r>
              <a:rPr lang="ru-RU" sz="2700" b="1" dirty="0" smtClean="0">
                <a:latin typeface="Algerian" pitchFamily="82" charset="0"/>
              </a:rPr>
              <a:t>ОБУЧАЮЩИЙСЯ ПО ТЕМЕ ДОЛЖЕН:</a:t>
            </a:r>
            <a:br>
              <a:rPr lang="ru-RU" sz="2700" b="1" dirty="0" smtClean="0">
                <a:latin typeface="Algerian" pitchFamily="82" charset="0"/>
              </a:rPr>
            </a:br>
            <a:endParaRPr lang="ru-RU" sz="27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28596" y="1357298"/>
            <a:ext cx="4357718" cy="5057796"/>
          </a:xfr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HeroicExtremeRightFacing"/>
            <a:lightRig rig="threePt" dir="t"/>
          </a:scene3d>
        </p:spPr>
        <p:txBody>
          <a:bodyPr>
            <a:normAutofit fontScale="92500" lnSpcReduction="10000"/>
          </a:bodyPr>
          <a:lstStyle/>
          <a:p>
            <a:pPr algn="ctr">
              <a:buNone/>
              <a:defRPr/>
            </a:pPr>
            <a:r>
              <a:rPr lang="ru-RU" sz="2200" b="1" i="1" dirty="0" smtClean="0">
                <a:solidFill>
                  <a:schemeClr val="hlink"/>
                </a:solidFill>
              </a:rPr>
              <a:t> </a:t>
            </a:r>
            <a:r>
              <a:rPr lang="ru-RU" sz="2200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Знать</a:t>
            </a:r>
          </a:p>
          <a:p>
            <a:pPr algn="ctr">
              <a:buNone/>
              <a:defRPr/>
            </a:pPr>
            <a:endParaRPr lang="ru-RU" sz="2200" b="1" i="1" dirty="0" smtClean="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2200" b="1" dirty="0" smtClean="0">
                <a:solidFill>
                  <a:schemeClr val="hlink"/>
                </a:solidFill>
              </a:rPr>
              <a:t>1. Типы и виды насечек напильников,  применяемых при опиливании.</a:t>
            </a:r>
          </a:p>
          <a:p>
            <a:pPr>
              <a:buFont typeface="Wingdings" pitchFamily="2" charset="2"/>
              <a:buChar char="v"/>
              <a:defRPr/>
            </a:pPr>
            <a:endParaRPr lang="ru-RU" sz="2200" b="1" dirty="0" smtClean="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2200" b="1" dirty="0" smtClean="0">
                <a:solidFill>
                  <a:schemeClr val="hlink"/>
                </a:solidFill>
              </a:rPr>
              <a:t>2. Классы напильников, применяемых при обработке поверхностей.</a:t>
            </a:r>
          </a:p>
          <a:p>
            <a:pPr>
              <a:buFont typeface="Wingdings" pitchFamily="2" charset="2"/>
              <a:buChar char="v"/>
              <a:defRPr/>
            </a:pPr>
            <a:endParaRPr lang="ru-RU" sz="2200" b="1" dirty="0" smtClean="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2000" b="1" dirty="0" smtClean="0">
                <a:solidFill>
                  <a:schemeClr val="hlink"/>
                </a:solidFill>
              </a:rPr>
              <a:t>3</a:t>
            </a:r>
            <a:r>
              <a:rPr lang="ru-RU" sz="2200" b="1" dirty="0" smtClean="0">
                <a:solidFill>
                  <a:schemeClr val="hlink"/>
                </a:solidFill>
              </a:rPr>
              <a:t>. Безопасные условия труда при работе с инструментами.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357686" y="1285860"/>
            <a:ext cx="4500594" cy="5057796"/>
          </a:xfr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ContrastingLeftFacing"/>
            <a:lightRig rig="contrasting" dir="t">
              <a:rot lat="0" lon="0" rev="1500000"/>
            </a:lightRig>
          </a:scene3d>
          <a:sp3d prstMaterial="metal">
            <a:bevelT w="88900" h="88900" prst="angle"/>
          </a:sp3d>
        </p:spPr>
        <p:txBody>
          <a:bodyPr>
            <a:normAutofit fontScale="92500" lnSpcReduction="10000"/>
          </a:bodyPr>
          <a:lstStyle/>
          <a:p>
            <a:pPr algn="ctr">
              <a:buNone/>
              <a:defRPr/>
            </a:pPr>
            <a:r>
              <a:rPr lang="ru-RU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Уметь</a:t>
            </a:r>
          </a:p>
          <a:p>
            <a:pPr algn="ctr">
              <a:buNone/>
              <a:defRPr/>
            </a:pPr>
            <a:endParaRPr lang="ru-RU" sz="2200" b="1" i="1" dirty="0" smtClean="0">
              <a:solidFill>
                <a:schemeClr val="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2000" dirty="0" smtClean="0">
                <a:solidFill>
                  <a:schemeClr val="hlink"/>
                </a:solidFill>
              </a:rPr>
              <a:t>1</a:t>
            </a:r>
            <a:r>
              <a:rPr lang="ru-RU" sz="2000" b="1" dirty="0" smtClean="0">
                <a:solidFill>
                  <a:schemeClr val="hlink"/>
                </a:solidFill>
              </a:rPr>
              <a:t>. Наблюдать и осознавать цель  практической деятельности.</a:t>
            </a:r>
          </a:p>
          <a:p>
            <a:pPr>
              <a:buFont typeface="Wingdings" pitchFamily="2" charset="2"/>
              <a:buChar char="v"/>
              <a:defRPr/>
            </a:pPr>
            <a:endParaRPr lang="ru-RU" sz="2000" b="1" dirty="0" smtClean="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2000" b="1" dirty="0" smtClean="0">
                <a:solidFill>
                  <a:schemeClr val="hlink"/>
                </a:solidFill>
              </a:rPr>
              <a:t>2. Анализировать приемы работы.</a:t>
            </a:r>
          </a:p>
          <a:p>
            <a:pPr>
              <a:buFont typeface="Wingdings" pitchFamily="2" charset="2"/>
              <a:buChar char="v"/>
              <a:defRPr/>
            </a:pPr>
            <a:endParaRPr lang="ru-RU" sz="2000" b="1" dirty="0" smtClean="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2000" b="1" dirty="0" smtClean="0">
                <a:solidFill>
                  <a:schemeClr val="hlink"/>
                </a:solidFill>
              </a:rPr>
              <a:t>3. Правильно произвести опиливание плоских поверхностей.</a:t>
            </a:r>
          </a:p>
          <a:p>
            <a:pPr>
              <a:buFont typeface="Wingdings" pitchFamily="2" charset="2"/>
              <a:buChar char="v"/>
              <a:defRPr/>
            </a:pPr>
            <a:endParaRPr lang="ru-RU" sz="2000" b="1" dirty="0" smtClean="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2000" b="1" dirty="0" smtClean="0">
                <a:solidFill>
                  <a:schemeClr val="hlink"/>
                </a:solidFill>
              </a:rPr>
              <a:t>4. Пользоваться мерительными инструментами.</a:t>
            </a:r>
            <a:endParaRPr lang="ru-RU" sz="2000" b="1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perspectiveAbove"/>
            <a:lightRig rig="soft" dir="t">
              <a:rot lat="0" lon="0" rev="0"/>
            </a:lightRig>
          </a:scene3d>
          <a:sp3d contourW="44450" prstMaterial="matte">
            <a:bevelT w="63500" h="63500" prst="angle"/>
            <a:contourClr>
              <a:srgbClr val="FFFFFF"/>
            </a:contourClr>
          </a:sp3d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ХОД УРОКА</a:t>
            </a:r>
            <a:br>
              <a:rPr lang="ru-RU" sz="2400" b="1" dirty="0" smtClean="0"/>
            </a:b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142844" y="1285860"/>
            <a:ext cx="8858312" cy="5286412"/>
          </a:xfr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txBody>
          <a:bodyPr>
            <a:normAutofit fontScale="77500" lnSpcReduction="20000"/>
          </a:bodyPr>
          <a:lstStyle/>
          <a:p>
            <a:pPr marL="571500" indent="-571500" algn="ctr">
              <a:lnSpc>
                <a:spcPct val="80000"/>
              </a:lnSpc>
              <a:buAutoNum type="romanUcPeriod"/>
              <a:defRPr/>
            </a:pPr>
            <a:endParaRPr lang="ru-RU" sz="2800" b="1" i="1" dirty="0" smtClean="0">
              <a:solidFill>
                <a:schemeClr val="hlink"/>
              </a:solidFill>
            </a:endParaRPr>
          </a:p>
          <a:p>
            <a:pPr marL="571500" indent="-571500" algn="ctr">
              <a:lnSpc>
                <a:spcPct val="80000"/>
              </a:lnSpc>
              <a:buAutoNum type="romanUcPeriod"/>
              <a:defRPr/>
            </a:pPr>
            <a:r>
              <a:rPr lang="ru-RU" sz="2800" b="1" i="1" dirty="0" smtClean="0">
                <a:solidFill>
                  <a:schemeClr val="hlink"/>
                </a:solidFill>
              </a:rPr>
              <a:t>Организационный момент:</a:t>
            </a:r>
          </a:p>
          <a:p>
            <a:pPr marL="571500" indent="-571500" algn="ctr">
              <a:lnSpc>
                <a:spcPct val="80000"/>
              </a:lnSpc>
              <a:buNone/>
              <a:defRPr/>
            </a:pPr>
            <a:endParaRPr lang="ru-RU" sz="2800" b="1" i="1" dirty="0" smtClean="0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800" dirty="0" smtClean="0">
                <a:solidFill>
                  <a:schemeClr val="hlink"/>
                </a:solidFill>
              </a:rPr>
              <a:t>   1. Осмотр внешнего вида обучающихся и наличие их на занятии.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ru-RU" sz="2800" dirty="0" smtClean="0">
              <a:solidFill>
                <a:schemeClr val="hlink"/>
              </a:solidFill>
            </a:endParaRPr>
          </a:p>
          <a:p>
            <a:pPr algn="ctr">
              <a:lnSpc>
                <a:spcPct val="80000"/>
              </a:lnSpc>
              <a:buNone/>
              <a:defRPr/>
            </a:pPr>
            <a:r>
              <a:rPr lang="en-US" sz="2800" b="1" i="1" dirty="0" smtClean="0">
                <a:solidFill>
                  <a:srgbClr val="BD5507"/>
                </a:solidFill>
                <a:cs typeface="Times New Roman" pitchFamily="18" charset="0"/>
              </a:rPr>
              <a:t>II</a:t>
            </a:r>
            <a:r>
              <a:rPr lang="ru-RU" sz="2800" b="1" i="1" dirty="0" smtClean="0">
                <a:solidFill>
                  <a:srgbClr val="BD5507"/>
                </a:solidFill>
              </a:rPr>
              <a:t>. </a:t>
            </a:r>
            <a:r>
              <a:rPr lang="ru-RU" sz="2800" b="1" i="1" dirty="0" smtClean="0">
                <a:solidFill>
                  <a:schemeClr val="hlink"/>
                </a:solidFill>
              </a:rPr>
              <a:t>Вводный инструктаж:</a:t>
            </a:r>
          </a:p>
          <a:p>
            <a:pPr algn="ctr">
              <a:lnSpc>
                <a:spcPct val="80000"/>
              </a:lnSpc>
              <a:buNone/>
              <a:defRPr/>
            </a:pPr>
            <a:endParaRPr lang="ru-RU" sz="2800" b="1" i="1" dirty="0" smtClean="0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800" dirty="0" smtClean="0">
                <a:solidFill>
                  <a:schemeClr val="hlink"/>
                </a:solidFill>
              </a:rPr>
              <a:t>   1. Сообщение темы урока.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800" dirty="0" smtClean="0">
                <a:solidFill>
                  <a:schemeClr val="hlink"/>
                </a:solidFill>
              </a:rPr>
              <a:t>   2. Сообщение цели и задач урока.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800" dirty="0" smtClean="0">
                <a:solidFill>
                  <a:schemeClr val="hlink"/>
                </a:solidFill>
              </a:rPr>
              <a:t>   3. Повторение пройденного материала.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800" dirty="0" smtClean="0">
                <a:solidFill>
                  <a:schemeClr val="hlink"/>
                </a:solidFill>
              </a:rPr>
              <a:t>   4. Изложение нового материала: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800" dirty="0" smtClean="0">
                <a:solidFill>
                  <a:schemeClr val="hlink"/>
                </a:solidFill>
              </a:rPr>
              <a:t>      4.1. Виды опиливания.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800" dirty="0" smtClean="0">
                <a:solidFill>
                  <a:schemeClr val="hlink"/>
                </a:solidFill>
              </a:rPr>
              <a:t>      4.2. Выбор рабочей позы в зависимости от положения напильника.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800" dirty="0" smtClean="0">
                <a:solidFill>
                  <a:schemeClr val="hlink"/>
                </a:solidFill>
              </a:rPr>
              <a:t>      4.3. Определение завалов при опиливании на глаз и с помощью лекальной линейки опиливаемых поверхностей.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800" dirty="0" smtClean="0">
                <a:solidFill>
                  <a:schemeClr val="hlink"/>
                </a:solidFill>
              </a:rPr>
              <a:t>       4.4. Безопасность труда при опиливании.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800" dirty="0" smtClean="0">
                <a:solidFill>
                  <a:schemeClr val="hlink"/>
                </a:solidFill>
              </a:rPr>
              <a:t>  5.  Закрепление нового материала.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  <a:ln>
            <a:solidFill>
              <a:schemeClr val="accent4">
                <a:lumMod val="75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angle"/>
          </a:sp3d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Повторение пройденного материала:</a:t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1. Что такое опиливание.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2. Инструмент применяемый при опиливании.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3. Выбор высоты тисков при опиливании.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4. Требования безопасности при опиливании.</a:t>
            </a:r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987552"/>
          </a:xfr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Изложение нового материала</a:t>
            </a:r>
            <a:br>
              <a:rPr lang="ru-RU" sz="2800" b="1" dirty="0" smtClean="0"/>
            </a:b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При опиливании широких плоских поверхностей используют три способа: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после каждого двойного хода напильника его перемещают в поперечном направлении на расстояние, несколько меньшее ширины напильника;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напильник совершает сложное движение вперед и в сторону поперек заготовки;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перекрестное опиливание, при котором обработка ведется попеременно по диагоналям обрабатываемой поверхности, а затем вдоль и поперек этой поверхности. Такое перемещение напильника позволяет видеть отклонения обрабатываемой поверхности от плоскостности. Там, где имеются впадины и завалы, штрихи будут прерываться. Применение перекрестного опиливания обеспечивает получение более ровной поверхности.</a:t>
            </a:r>
          </a:p>
          <a:p>
            <a:r>
              <a:rPr lang="ru-RU" dirty="0" smtClean="0"/>
              <a:t>Контроль качества опиливания плоских поверхностей производят при помощи лекальной линейки методом световой щели. Лекальную линейку прикладывают к обработанной поверхности детали в нескольких местах в продольном, поперечном и диагональном направлениях.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000132"/>
          </a:xfr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Autofit/>
          </a:bodyPr>
          <a:lstStyle/>
          <a:p>
            <a:r>
              <a:rPr lang="ru-RU" sz="2400" b="1" dirty="0" smtClean="0"/>
              <a:t>Правила ручного опиливания плоских поверхностей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500174"/>
            <a:ext cx="8858312" cy="5000660"/>
          </a:xfr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r>
              <a:rPr lang="ru-RU" sz="1400" dirty="0" smtClean="0"/>
              <a:t>1. Перед началом работы необходимо проверить соответствие конфигурации и размеров заготовки требованиям чертежа.</a:t>
            </a:r>
          </a:p>
          <a:p>
            <a:r>
              <a:rPr lang="ru-RU" sz="1400" dirty="0" smtClean="0"/>
              <a:t>2. Необходимо прочно закреплять заготовку в тисках.</a:t>
            </a:r>
          </a:p>
          <a:p>
            <a:r>
              <a:rPr lang="ru-RU" sz="1400" dirty="0" smtClean="0"/>
              <a:t>3. При выполнении чистовых отделочных операций опиливания необходимо пользоваться накладными губками.</a:t>
            </a:r>
          </a:p>
          <a:p>
            <a:r>
              <a:rPr lang="ru-RU" sz="1400" dirty="0" smtClean="0"/>
              <a:t>4. Следует выбирать номер, длину и сечение напильника в соответствии с техническими требованиями к обработке.</a:t>
            </a:r>
          </a:p>
          <a:p>
            <a:r>
              <a:rPr lang="ru-RU" sz="1400" dirty="0" smtClean="0"/>
              <a:t>При опиливании плоских поверхностей, а также плоских, сопряженных под углами и плоских параллельных поверхностей необходимо соблюдать следующие правила:</a:t>
            </a:r>
          </a:p>
          <a:p>
            <a:r>
              <a:rPr lang="ru-RU" sz="1400" dirty="0" smtClean="0"/>
              <a:t>1. Выбирать способ опиливания с учетом обрабатываемой поверхности:</a:t>
            </a:r>
          </a:p>
          <a:p>
            <a:r>
              <a:rPr lang="ru-RU" sz="1400" dirty="0" smtClean="0"/>
              <a:t>• поперечный штрих - для узких поверхностей;</a:t>
            </a:r>
          </a:p>
          <a:p>
            <a:r>
              <a:rPr lang="ru-RU" sz="1400" dirty="0" smtClean="0"/>
              <a:t>• продольный штрих - для длинных поверхностей;</a:t>
            </a:r>
          </a:p>
          <a:p>
            <a:r>
              <a:rPr lang="ru-RU" sz="1400" dirty="0" smtClean="0"/>
              <a:t>• перекрестный штрих - для широких поверхностей;</a:t>
            </a:r>
          </a:p>
          <a:p>
            <a:r>
              <a:rPr lang="ru-RU" sz="1400" dirty="0" smtClean="0"/>
              <a:t>• захват напильника «щепотью» - при чистовом опиливании, отделке под линейку и под размер длинных узких поверхностей;</a:t>
            </a:r>
          </a:p>
          <a:p>
            <a:r>
              <a:rPr lang="ru-RU" sz="1400" dirty="0" smtClean="0"/>
              <a:t>• ребром трехгранного напильника - при отделке внутреннего угла сопряженных поверхностей.</a:t>
            </a:r>
          </a:p>
          <a:p>
            <a:r>
              <a:rPr lang="ru-RU" sz="1400" dirty="0" smtClean="0"/>
              <a:t>2. Проверочным инструментом для контроля плоскостности поверхностей следует пользоваться по ходу опиливания.</a:t>
            </a:r>
          </a:p>
          <a:p>
            <a:r>
              <a:rPr lang="ru-RU" sz="1400" dirty="0" smtClean="0"/>
              <a:t>3. К чистовому опиливанию плоской поверхности необходимо приступать только после того, как черновое опиливание этой поверхности выполнено точно под линейку.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346</TotalTime>
  <Words>2381</Words>
  <Application>Microsoft Office PowerPoint</Application>
  <PresentationFormat>Екран (4:3)</PresentationFormat>
  <Paragraphs>355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16</vt:i4>
      </vt:variant>
    </vt:vector>
  </HeadingPairs>
  <TitlesOfParts>
    <vt:vector size="17" baseType="lpstr">
      <vt:lpstr>Официальная</vt:lpstr>
      <vt:lpstr>Государственное образовательное учреждение начального профессионального образования «Профессиональное училище  № 42» г. Карталы</vt:lpstr>
      <vt:lpstr>Тема: «Опиливание плоских поверхностей»</vt:lpstr>
      <vt:lpstr>ЗАДАЧИ: </vt:lpstr>
      <vt:lpstr>Презентація PowerPoint</vt:lpstr>
      <vt:lpstr>    ОБУЧАЮЩИЙСЯ ПО ТЕМЕ ДОЛЖЕН: </vt:lpstr>
      <vt:lpstr> ХОД УРОКА </vt:lpstr>
      <vt:lpstr>Повторение пройденного материала: </vt:lpstr>
      <vt:lpstr>  Изложение нового материала </vt:lpstr>
      <vt:lpstr>Правила ручного опиливания плоских поверхностей</vt:lpstr>
      <vt:lpstr>Презентація PowerPoint</vt:lpstr>
      <vt:lpstr>Презентація PowerPoint</vt:lpstr>
      <vt:lpstr>Презентація PowerPoint</vt:lpstr>
      <vt:lpstr>Закрепление нового материала</vt:lpstr>
      <vt:lpstr>ТЕКУЩИЙ ИНСТРУКТАЖ</vt:lpstr>
      <vt:lpstr> Заключительный инструктаж </vt:lpstr>
      <vt:lpstr> Вывод: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образовательное учреждение начального профессионального образования «Профессиональное училище № 42» г. Карталы</dc:title>
  <cp:lastModifiedBy>LEGION</cp:lastModifiedBy>
  <cp:revision>39</cp:revision>
  <dcterms:modified xsi:type="dcterms:W3CDTF">2015-03-31T08:26:47Z</dcterms:modified>
</cp:coreProperties>
</file>