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5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FF"/>
    <a:srgbClr val="66CCFF"/>
    <a:srgbClr val="FF3399"/>
    <a:srgbClr val="CCFFCC"/>
    <a:srgbClr val="CC0099"/>
    <a:srgbClr val="CC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60" autoAdjust="0"/>
    <p:restoredTop sz="48376" autoAdjust="0"/>
  </p:normalViewPr>
  <p:slideViewPr>
    <p:cSldViewPr>
      <p:cViewPr varScale="1">
        <p:scale>
          <a:sx n="54" d="100"/>
          <a:sy n="54" d="100"/>
        </p:scale>
        <p:origin x="-8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7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DC1E32-F5EB-40B0-893C-724BF854EDD2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3B75B-B162-4CAC-A65E-D9406C7C61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1382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Arbat-Bold" pitchFamily="2" charset="0"/>
              </a:rPr>
              <a:t>РУССКАЯ МАТРЕШКА</a:t>
            </a:r>
            <a:endParaRPr lang="ru-RU" dirty="0" smtClean="0">
              <a:solidFill>
                <a:srgbClr val="FFFF00"/>
              </a:solidFill>
              <a:latin typeface="Arbat-Bold" pitchFamily="2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3256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/>
            <a: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  <a:t>Как две радуги брови,</a:t>
            </a:r>
            <a:b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  <a:t>Губы -маки, пунцовый наряд, </a:t>
            </a:r>
            <a:b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  <a:t>И румянцем свежие морковки</a:t>
            </a:r>
            <a:b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  <a:t>Глянцевые щеки горят.</a:t>
            </a:r>
            <a:br>
              <a:rPr lang="ru-RU" sz="1100" b="1" dirty="0" smtClean="0">
                <a:solidFill>
                  <a:srgbClr val="FF0000"/>
                </a:solidFill>
                <a:latin typeface="Arbat-Bold" pitchFamily="2" charset="0"/>
              </a:rPr>
            </a:b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r>
              <a:rPr lang="ru-RU" sz="1200" dirty="0" smtClean="0">
                <a:latin typeface="Comic Sans MS" pitchFamily="66" charset="0"/>
              </a:rPr>
              <a:t>Мир игрушки удивительно  многообразный.  Здесь  живут  рядом  сказка  и реальность, современность и традиция. Покоряет в них  гармония  природы, труда и красоты, ремесла и  искусства,    рожденное  живительным  источником народного творчества, исторической памятью народа.    В игрушке по-своему отразились общественный уклад, быт, нравы и обычаи, достижения ремесла и народного творчества, техники и искусства. Каждый народ создавал свои игрушки, передавая в них свое  мироощущение. Игрушки народов разных стран и континентов различны и своеобразны,  но  есть в них и общие черты. У многих народов встречаются  однотипные    игрушки,  с однотипным  сходством  их  конструкций,  форм   и   декора.</a:t>
            </a:r>
            <a:r>
              <a:rPr lang="ru-RU" sz="1200" dirty="0" smtClean="0"/>
              <a:t> </a:t>
            </a:r>
            <a:endParaRPr lang="ru-RU" sz="1200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415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lnSpc>
                <a:spcPct val="80000"/>
              </a:lnSpc>
            </a:pPr>
            <a:r>
              <a:rPr lang="ru-RU" sz="1200" dirty="0" smtClean="0">
                <a:latin typeface="Comic Sans MS" pitchFamily="66" charset="0"/>
              </a:rPr>
              <a:t>Рассказывают, что в конце XIX века в семью Мамонтовых – известных русских промышленников и меценатов – то ли из Парижа, то ли с острова Хонсю кто-то   привез японскую точеную фигурку буддистского  святого мудреца </a:t>
            </a:r>
            <a:r>
              <a:rPr lang="ru-RU" sz="1200" dirty="0" err="1" smtClean="0">
                <a:latin typeface="Comic Sans MS" pitchFamily="66" charset="0"/>
              </a:rPr>
              <a:t>Фукурума</a:t>
            </a:r>
            <a:r>
              <a:rPr lang="ru-RU" sz="1200" dirty="0" smtClean="0">
                <a:latin typeface="Comic Sans MS" pitchFamily="66" charset="0"/>
              </a:rPr>
              <a:t>, которая оказалась с “сюрпризом” - она разымалась на две части. Внутри нее спрятана другая, поменьше, которая так же состояла из двух половинок… Всего  таких куколок насчитывалось пять. В одном из альбомов русского художника </a:t>
            </a:r>
            <a:r>
              <a:rPr lang="ru-RU" sz="1200" dirty="0" err="1" smtClean="0">
                <a:latin typeface="Comic Sans MS" pitchFamily="66" charset="0"/>
              </a:rPr>
              <a:t>С.В.Малютина</a:t>
            </a:r>
            <a:r>
              <a:rPr lang="ru-RU" sz="1200" dirty="0" smtClean="0">
                <a:latin typeface="Comic Sans MS" pitchFamily="66" charset="0"/>
              </a:rPr>
              <a:t> можно увидеть необычайную иллюстрацию - эскиз росписи выточенной из дерева куклы. Именно этот известный художник, впоследствии академик живописи и стал в свое время создателем первой русской матрешки. А выточил ее мастер-токарь </a:t>
            </a:r>
            <a:r>
              <a:rPr lang="ru-RU" sz="1200" dirty="0" err="1" smtClean="0">
                <a:latin typeface="Comic Sans MS" pitchFamily="66" charset="0"/>
              </a:rPr>
              <a:t>В.П.Звездочкин</a:t>
            </a:r>
            <a:r>
              <a:rPr lang="ru-RU" sz="1200" dirty="0" smtClean="0">
                <a:latin typeface="Comic Sans MS" pitchFamily="66" charset="0"/>
              </a:rPr>
              <a:t>, уроженец Московской губернии, издавна знаменитой своими искусными токарями. Местом рождения новой оригинальной игрушки, быстро завоевавшей славу национального сувенира, стала мастерская – магазин “Детское </a:t>
            </a:r>
            <a:r>
              <a:rPr lang="ru-RU" sz="1200" dirty="0" err="1" smtClean="0">
                <a:latin typeface="Comic Sans MS" pitchFamily="66" charset="0"/>
              </a:rPr>
              <a:t>воспитание”А.И</a:t>
            </a:r>
            <a:r>
              <a:rPr lang="ru-RU" sz="1200" dirty="0" smtClean="0">
                <a:latin typeface="Comic Sans MS" pitchFamily="66" charset="0"/>
              </a:rPr>
              <a:t>. Мамонтова в Москве, где с 1898 года работал </a:t>
            </a:r>
            <a:r>
              <a:rPr lang="ru-RU" sz="1200" dirty="0" err="1" smtClean="0">
                <a:latin typeface="Comic Sans MS" pitchFamily="66" charset="0"/>
              </a:rPr>
              <a:t>Звездочкин</a:t>
            </a:r>
            <a:r>
              <a:rPr lang="ru-RU" sz="1200" dirty="0" smtClean="0">
                <a:latin typeface="Comic Sans MS" pitchFamily="66" charset="0"/>
              </a:rPr>
              <a:t>.</a:t>
            </a: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861865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just" eaLnBrk="1" hangingPunct="1"/>
            <a:r>
              <a:rPr lang="ru-RU" sz="1200" dirty="0" smtClean="0">
                <a:solidFill>
                  <a:srgbClr val="FF9900"/>
                </a:solidFill>
                <a:latin typeface="Comic Sans MS" pitchFamily="66" charset="0"/>
              </a:rPr>
              <a:t>В разъемной игрушке был  воплощен образ крестьянской девочки окрещенной в народе распространенным именем Матрешка(Матрена). </a:t>
            </a:r>
          </a:p>
          <a:p>
            <a:pPr algn="just" eaLnBrk="1" hangingPunct="1"/>
            <a:r>
              <a:rPr lang="ru-RU" sz="1200" dirty="0" smtClean="0">
                <a:solidFill>
                  <a:srgbClr val="FF9900"/>
                </a:solidFill>
                <a:latin typeface="Comic Sans MS" pitchFamily="66" charset="0"/>
              </a:rPr>
              <a:t>Вот такой была самая первая русская игрушка, ставшая русским национальным сувениром. В 1900 году на Всемирной выставке в Париже она получила Золотую медаль. Первая матрешка держит черного петуха, у маленькой палец во рту.</a:t>
            </a:r>
            <a:r>
              <a:rPr lang="ru-RU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634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200" dirty="0" smtClean="0">
                <a:latin typeface="Comic Sans MS" pitchFamily="66" charset="0"/>
              </a:rPr>
              <a:t>На конец XIX века пришелся настоящий матрешечный бум. В ответ на неожиданный спрос появились и производители. Уже через несколько лет практически весь Сергиев Посад рисовал матрешек. Именно там оказалось и множество опытных токарей, и отличный материал: береза и липа. Рисовали семейными артелями и старики и дети. А затем и в г. Семенове Нижегородской губернии и с. </a:t>
            </a:r>
            <a:r>
              <a:rPr lang="ru-RU" sz="1200" dirty="0" err="1" smtClean="0">
                <a:latin typeface="Comic Sans MS" pitchFamily="66" charset="0"/>
              </a:rPr>
              <a:t>Полхов</a:t>
            </a:r>
            <a:r>
              <a:rPr lang="ru-RU" sz="1200" dirty="0" smtClean="0">
                <a:latin typeface="Comic Sans MS" pitchFamily="66" charset="0"/>
              </a:rPr>
              <a:t>-Майдан.</a:t>
            </a: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9328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CC0099"/>
                </a:solidFill>
                <a:latin typeface="Arbat-Bold" pitchFamily="2" charset="0"/>
              </a:rPr>
              <a:t>Сергиев Посад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dirty="0" smtClean="0">
                <a:latin typeface="Comic Sans MS" pitchFamily="66" charset="0"/>
              </a:rPr>
              <a:t>С 1900 г. в этом подмосковном городке, которую называют игрушечной столицей России, начали серийно изготавливать матрешки:  древнерусские витязи и бояре шлемовидной формы, в честь столетия Отечественной войны в “Кутузов” и “Наполеон” со штабами, Степан Разин с его ближайшими сподвижниками и персидской княжной, женихи и невесты с многочисленными родственниками и гостями, цыганки, старообрядцы, урядники, купцы с чадами и домочадцами, компании за самоваром и нескончаемый ряд девчонок и мальчишек, взрослых баб и мужиков с корзинками, узелками, посудой, живностью,  инструментом или угощением в руках. В качестве сюжетов росписи матрешек использовались и литературные произведения русских  классиков – “Сказка о царе </a:t>
            </a:r>
            <a:r>
              <a:rPr lang="ru-RU" sz="1200" dirty="0" err="1" smtClean="0">
                <a:latin typeface="Comic Sans MS" pitchFamily="66" charset="0"/>
              </a:rPr>
              <a:t>Салтане</a:t>
            </a:r>
            <a:r>
              <a:rPr lang="ru-RU" sz="1200" dirty="0" smtClean="0">
                <a:latin typeface="Comic Sans MS" pitchFamily="66" charset="0"/>
              </a:rPr>
              <a:t> ”, “Сказка о рыбаке и рыбке” А.С. Пушкина, “Конек - Горбунок ” П.П. Ершова, </a:t>
            </a:r>
            <a:r>
              <a:rPr lang="ru-RU" sz="1200" dirty="0" err="1" smtClean="0">
                <a:latin typeface="Comic Sans MS" pitchFamily="66" charset="0"/>
              </a:rPr>
              <a:t>басня“Квартет</a:t>
            </a:r>
            <a:r>
              <a:rPr lang="ru-RU" sz="1200" dirty="0" smtClean="0">
                <a:latin typeface="Comic Sans MS" pitchFamily="66" charset="0"/>
              </a:rPr>
              <a:t>” И.А. Крылова и многие другие. 100- летний юбилей Н.В. Гоголя  был отмечен появлением серии матрешек, изображавших героев его произведений. 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dirty="0" smtClean="0">
                <a:latin typeface="Comic Sans MS" pitchFamily="66" charset="0"/>
              </a:rPr>
              <a:t>Позже матрешку этих мест стали называть </a:t>
            </a:r>
            <a:r>
              <a:rPr lang="ru-RU" sz="1200" dirty="0" err="1" smtClean="0">
                <a:latin typeface="Comic Sans MS" pitchFamily="66" charset="0"/>
              </a:rPr>
              <a:t>загорской</a:t>
            </a:r>
            <a:r>
              <a:rPr lang="ru-RU" sz="1200" dirty="0" smtClean="0">
                <a:latin typeface="Comic Sans MS" pitchFamily="66" charset="0"/>
              </a:rPr>
              <a:t> (из-за переименования города). Круглолицая девушка в платке и прикрытом передником сарафане, расписанные сочно и ярко несложными цветами, листочками и точками с использованием трех – четырех цветов – красный или оранжевый, желтый, зеленый и синий – с добавлением черного для обводки тонкими линиями лица и контуров одежды.</a:t>
            </a:r>
            <a:r>
              <a:rPr lang="ru-RU" sz="11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6292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kern="1200" dirty="0" smtClean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1200" b="1" i="1" dirty="0" err="1" smtClean="0">
                <a:solidFill>
                  <a:srgbClr val="FF3300"/>
                </a:solidFill>
                <a:latin typeface="Arbat-Bold" pitchFamily="2" charset="0"/>
              </a:rPr>
              <a:t>Загорская</a:t>
            </a:r>
            <a:r>
              <a:rPr lang="ru-RU" sz="1200" b="1" i="1" dirty="0" smtClean="0">
                <a:solidFill>
                  <a:srgbClr val="FF3300"/>
                </a:solidFill>
                <a:latin typeface="Arbat-Bold" pitchFamily="2" charset="0"/>
              </a:rPr>
              <a:t> матрешка</a:t>
            </a:r>
            <a:r>
              <a:rPr lang="ru-RU" sz="1200" dirty="0" smtClean="0">
                <a:latin typeface="Comic Sans MS" pitchFamily="66" charset="0"/>
              </a:rPr>
              <a:t> в чем-то походит на первую матрешку .Так же  наряжена , в руках держит узелок , корзину или цветы. У матрешек намечается несложный геометрический орнамент из полосок и мазков. Для выполнения пятен пользуются тычком. От совмещения пятен получается эффект «лепестков» цветка.</a:t>
            </a:r>
            <a:r>
              <a:rPr lang="ru-RU" sz="1200" dirty="0" smtClean="0"/>
              <a:t>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0588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FF3399"/>
                </a:solidFill>
                <a:latin typeface="Arbat-Bold" pitchFamily="2" charset="0"/>
              </a:rPr>
              <a:t>Семеновская матрешка</a:t>
            </a:r>
          </a:p>
          <a:p>
            <a:pPr eaLnBrk="1" hangingPunct="1">
              <a:lnSpc>
                <a:spcPct val="90000"/>
              </a:lnSpc>
            </a:pPr>
            <a:r>
              <a:rPr lang="ru-RU" sz="1100" dirty="0" smtClean="0"/>
              <a:t> </a:t>
            </a:r>
            <a:r>
              <a:rPr lang="ru-RU" sz="1200" dirty="0" smtClean="0">
                <a:latin typeface="Comic Sans MS" pitchFamily="66" charset="0"/>
              </a:rPr>
              <a:t>Самое главное отличие образа </a:t>
            </a:r>
            <a:r>
              <a:rPr lang="ru-RU" sz="1200" b="1" i="1" dirty="0" smtClean="0">
                <a:latin typeface="Comic Sans MS" pitchFamily="66" charset="0"/>
              </a:rPr>
              <a:t>семеновской матрешки </a:t>
            </a:r>
            <a:r>
              <a:rPr lang="ru-RU" sz="1200" dirty="0" smtClean="0">
                <a:latin typeface="Comic Sans MS" pitchFamily="66" charset="0"/>
              </a:rPr>
              <a:t>– декор :крупная цветочная роспись, заполняющая весь центр фигурки . Алые розы , маки , ягоды и листья собраны в букеты ,которые держат матрешки в руках. В манере письма угадывается влияние росписи золотой хохломы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25274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err="1" smtClean="0">
                <a:solidFill>
                  <a:srgbClr val="CC0000"/>
                </a:solidFill>
                <a:latin typeface="Arbat-Bold" pitchFamily="2" charset="0"/>
              </a:rPr>
              <a:t>Полховская</a:t>
            </a:r>
            <a:r>
              <a:rPr lang="ru-RU" dirty="0" smtClean="0">
                <a:solidFill>
                  <a:srgbClr val="CC0000"/>
                </a:solidFill>
                <a:latin typeface="Arbat-Bold" pitchFamily="2" charset="0"/>
              </a:rPr>
              <a:t> матрешка</a:t>
            </a:r>
          </a:p>
          <a:p>
            <a:pPr eaLnBrk="1" hangingPunct="1">
              <a:lnSpc>
                <a:spcPct val="80000"/>
              </a:lnSpc>
            </a:pPr>
            <a:r>
              <a:rPr lang="ru-RU" sz="1200" b="1" i="1" dirty="0" smtClean="0">
                <a:solidFill>
                  <a:schemeClr val="bg1"/>
                </a:solidFill>
                <a:latin typeface="Comic Sans MS" pitchFamily="66" charset="0"/>
              </a:rPr>
              <a:t>Матрешки </a:t>
            </a:r>
            <a:r>
              <a:rPr lang="ru-RU" sz="1200" b="1" i="1" dirty="0" err="1" smtClean="0">
                <a:solidFill>
                  <a:schemeClr val="bg1"/>
                </a:solidFill>
                <a:latin typeface="Comic Sans MS" pitchFamily="66" charset="0"/>
              </a:rPr>
              <a:t>Полховского</a:t>
            </a:r>
            <a:r>
              <a:rPr lang="ru-RU" sz="1200" b="1" i="1" dirty="0" smtClean="0">
                <a:solidFill>
                  <a:schemeClr val="bg1"/>
                </a:solidFill>
                <a:latin typeface="Comic Sans MS" pitchFamily="66" charset="0"/>
              </a:rPr>
              <a:t> Майдана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расцвечены веткой с алыми цветами . Лицо обрамляют «кудри» . У нее нет таких деталей , как руки, сарафан , кофта. Нет платка с завязанными концами. . Роспись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полховскихматрешек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строится на сочетании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малиново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– красного, зеленого и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черногоцветов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по предварительно нанесенному тушью контуру. “Цветы с наводкой” –наиболее типичная и любимая в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Полховском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Майдане роспись, более близкая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и“пестрение</a:t>
            </a:r>
            <a:r>
              <a:rPr lang="ru-RU" sz="1200" smtClean="0">
                <a:solidFill>
                  <a:schemeClr val="bg1"/>
                </a:solidFill>
                <a:latin typeface="Comic Sans MS" pitchFamily="66" charset="0"/>
              </a:rPr>
              <a:t>” – украшение при помощи отдельных мазков, “тычков” и точек.</a:t>
            </a:r>
            <a:r>
              <a:rPr lang="ru-RU" sz="1200" smtClean="0">
                <a:solidFill>
                  <a:schemeClr val="bg1"/>
                </a:solidFill>
              </a:rPr>
              <a:t>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3B75B-B162-4CAC-A65E-D9406C7C612D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7126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7D618-F46E-4C9C-BF47-C2E56C4182A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1D4B0-246C-423F-97B4-465C804B686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57066-65D6-485F-A97D-3D7642D0A04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3CC33-1984-47A0-9FFD-187E07FCDB5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3FA320-19F1-441D-BEDD-FD751B518E5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C4D07-F199-4115-8FA8-DFD7616FE5D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B3A92-40DD-4687-836B-6D6C0C9685D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2BE47-3ADF-4B2C-B9F6-0CD8BD3854D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38A32-D1DE-4C09-9533-88EF0FAA0D7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143F1-1442-4078-B784-2CE44833ACEB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18EC2-3EC4-4FAB-B87E-F9F09243788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D697420-D6B5-4C96-9D8A-D21843125AF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jpeg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59999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0"/>
            <a:ext cx="9144000" cy="1700213"/>
          </a:xfrm>
          <a:solidFill>
            <a:srgbClr val="FF0000"/>
          </a:soli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Arbat-Bold" pitchFamily="2" charset="0"/>
              </a:rPr>
              <a:t>РУССКАЯ МАТРЕШКА</a:t>
            </a:r>
          </a:p>
        </p:txBody>
      </p:sp>
      <p:pic>
        <p:nvPicPr>
          <p:cNvPr id="2051" name="Picture 4" descr="0033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0" y="1857375"/>
            <a:ext cx="6096000" cy="4572000"/>
          </a:xfrm>
          <a:prstGeom prst="rect">
            <a:avLst/>
          </a:prstGeom>
          <a:noFill/>
          <a:ln w="76200" cmpd="tri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052" name="Прямоугольник 3"/>
          <p:cNvSpPr>
            <a:spLocks noChangeArrowheads="1"/>
          </p:cNvSpPr>
          <p:nvPr/>
        </p:nvSpPr>
        <p:spPr bwMode="auto">
          <a:xfrm>
            <a:off x="1643063" y="6488113"/>
            <a:ext cx="6215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© Беленькая Людмила Владимировна  школа №17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0" y="0"/>
            <a:ext cx="4572000" cy="6858000"/>
          </a:xfrm>
          <a:solidFill>
            <a:srgbClr val="CCFFCC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i="1" dirty="0" err="1" smtClean="0">
                <a:solidFill>
                  <a:srgbClr val="FF3300"/>
                </a:solidFill>
                <a:latin typeface="Arbat-Bold" pitchFamily="2" charset="0"/>
              </a:rPr>
              <a:t>Загорская</a:t>
            </a:r>
            <a:r>
              <a:rPr lang="ru-RU" sz="2800" b="1" i="1" dirty="0" smtClean="0">
                <a:solidFill>
                  <a:srgbClr val="FF3300"/>
                </a:solidFill>
                <a:latin typeface="Arbat-Bold" pitchFamily="2" charset="0"/>
              </a:rPr>
              <a:t> матрешка</a:t>
            </a:r>
            <a:r>
              <a:rPr lang="ru-RU" sz="2800" dirty="0" smtClean="0">
                <a:latin typeface="Comic Sans MS" pitchFamily="66" charset="0"/>
              </a:rPr>
              <a:t> в чем-то походит на первую матрешку .Так же  наряжена , в руках держит узелок , корзину или цветы. У матрешек намечается несложный геометрический орнамент из полосок и мазков. Для выполнения пятен пользуются тычком. От совмещения пятен получается эффект «лепестков» цветка.</a:t>
            </a:r>
            <a:r>
              <a:rPr lang="ru-RU" sz="2800" dirty="0" smtClean="0"/>
              <a:t> </a:t>
            </a:r>
          </a:p>
        </p:txBody>
      </p:sp>
      <p:pic>
        <p:nvPicPr>
          <p:cNvPr id="11267" name="Picture 4" descr="загорск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692150"/>
            <a:ext cx="3548062" cy="544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3399"/>
                </a:solidFill>
                <a:latin typeface="Arbat-Bold" pitchFamily="2" charset="0"/>
              </a:rPr>
              <a:t>Семеновская матрешка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4932363" cy="5516562"/>
          </a:xfrm>
          <a:solidFill>
            <a:srgbClr val="66CCFF"/>
          </a:solidFill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dirty="0" smtClean="0"/>
              <a:t> </a:t>
            </a:r>
            <a:r>
              <a:rPr lang="ru-RU" sz="2800" dirty="0" smtClean="0">
                <a:latin typeface="Comic Sans MS" pitchFamily="66" charset="0"/>
              </a:rPr>
              <a:t>Самое главное отличие образа </a:t>
            </a:r>
            <a:r>
              <a:rPr lang="ru-RU" sz="2800" b="1" i="1" dirty="0" smtClean="0">
                <a:latin typeface="Comic Sans MS" pitchFamily="66" charset="0"/>
              </a:rPr>
              <a:t>семеновской матрешки </a:t>
            </a:r>
            <a:r>
              <a:rPr lang="ru-RU" sz="2800" dirty="0" smtClean="0">
                <a:latin typeface="Comic Sans MS" pitchFamily="66" charset="0"/>
              </a:rPr>
              <a:t>– декор :крупная цветочная роспись, заполняющая весь центр фигурки . Алые розы , маки , ягоды и листья собраны в букеты ,которые держат матрешки в руках. В манере письма угадывается влияние росписи золотой хохломы </a:t>
            </a:r>
          </a:p>
        </p:txBody>
      </p:sp>
      <p:pic>
        <p:nvPicPr>
          <p:cNvPr id="12292" name="Picture 4" descr="семеновск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6025" y="908050"/>
            <a:ext cx="28479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5" descr="семеновская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363" y="4448175"/>
            <a:ext cx="285750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err="1" smtClean="0">
                <a:solidFill>
                  <a:srgbClr val="CC0000"/>
                </a:solidFill>
                <a:latin typeface="Arbat-Bold" pitchFamily="2" charset="0"/>
              </a:rPr>
              <a:t>Полховская</a:t>
            </a:r>
            <a:r>
              <a:rPr lang="ru-RU" dirty="0" smtClean="0">
                <a:solidFill>
                  <a:srgbClr val="CC0000"/>
                </a:solidFill>
                <a:latin typeface="Arbat-Bold" pitchFamily="2" charset="0"/>
              </a:rPr>
              <a:t> матрешка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484313"/>
            <a:ext cx="4572000" cy="5373687"/>
          </a:xfrm>
          <a:solidFill>
            <a:srgbClr val="0033CC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i="1" dirty="0" smtClean="0">
                <a:solidFill>
                  <a:schemeClr val="bg1"/>
                </a:solidFill>
                <a:latin typeface="Comic Sans MS" pitchFamily="66" charset="0"/>
              </a:rPr>
              <a:t>Матрешки </a:t>
            </a:r>
            <a:r>
              <a:rPr lang="ru-RU" sz="2000" b="1" i="1" dirty="0" err="1" smtClean="0">
                <a:solidFill>
                  <a:schemeClr val="bg1"/>
                </a:solidFill>
                <a:latin typeface="Comic Sans MS" pitchFamily="66" charset="0"/>
              </a:rPr>
              <a:t>Полховского</a:t>
            </a:r>
            <a:r>
              <a:rPr lang="ru-RU" sz="2000" b="1" i="1" dirty="0" smtClean="0">
                <a:solidFill>
                  <a:schemeClr val="bg1"/>
                </a:solidFill>
                <a:latin typeface="Comic Sans MS" pitchFamily="66" charset="0"/>
              </a:rPr>
              <a:t> Майдана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расцвечены веткой с алыми цветами . Лицо обрамляют «кудри» . У нее нет таких деталей , как руки, сарафан , кофта. Нет платка с завязанными концами. . Роспись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полховскихматрешек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строится на сочетании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малиново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– красного, зеленого и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черногоцветов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по предварительно нанесенному тушью контуру. “Цветы с наводкой” –наиболее типичная и любимая в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Полховском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Майдане роспись, более близкая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и“пестрение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” – украшение при помощи отдельных мазков, “тычков” и точек.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13316" name="Picture 4" descr="майданск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268413"/>
            <a:ext cx="266223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полховск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68638"/>
            <a:ext cx="1704975" cy="378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4464050" cy="1512888"/>
          </a:xfrm>
        </p:spPr>
        <p:txBody>
          <a:bodyPr/>
          <a:lstStyle/>
          <a:p>
            <a:pPr algn="l" eaLnBrk="1" hangingPunct="1"/>
            <a: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  <a:t>Как две радуги брови,</a:t>
            </a:r>
            <a:b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  <a:t>Губы -маки, пунцовый наряд, </a:t>
            </a:r>
            <a:b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  <a:t>И румянцем свежие морковки</a:t>
            </a:r>
            <a:b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  <a:t>Глянцевые щеки горят.</a:t>
            </a:r>
            <a:br>
              <a:rPr lang="ru-RU" sz="2000" b="1" dirty="0" smtClean="0">
                <a:solidFill>
                  <a:srgbClr val="FF0000"/>
                </a:solidFill>
                <a:latin typeface="Arbat-Bold" pitchFamily="2" charset="0"/>
              </a:rPr>
            </a:br>
            <a:endParaRPr lang="ru-RU" sz="40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32038"/>
            <a:ext cx="9144000" cy="4525962"/>
          </a:xfrm>
          <a:solidFill>
            <a:srgbClr val="CCFF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Мир игрушки удивительно  многообразный.  Здесь  живут  рядом  сказка  и реальность, современность и традиция. Покоряет в них  гармония  природы, труда и красоты, ремесла и  искусства,    рожденное  живительным  источником народного творчества, исторической памятью народа.    В игрушке по-своему отразились общественный уклад, быт, нравы и обычаи, достижения ремесла и народного творчества, техники и искусства. Каждый народ создавал свои игрушки, передавая в них свое  мироощущение. Игрушки народов разных стран и континентов различны и своеобразны,  но  есть в них и общие черты. У многих народов встречаются  однотипные    игрушки,  с однотипным  сходством  их  конструкций,  форм   и   декора.</a:t>
            </a:r>
            <a:r>
              <a:rPr lang="ru-RU" sz="2400" dirty="0" smtClean="0"/>
              <a:t> </a:t>
            </a:r>
          </a:p>
        </p:txBody>
      </p:sp>
      <p:pic>
        <p:nvPicPr>
          <p:cNvPr id="3076" name="Picture 5" descr="0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0"/>
            <a:ext cx="3059112" cy="229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mt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175418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9" descr="mat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86675" y="0"/>
            <a:ext cx="14573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4437063"/>
          </a:xfrm>
          <a:solidFill>
            <a:srgbClr val="CCCC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>
                <a:latin typeface="Comic Sans MS" pitchFamily="66" charset="0"/>
              </a:rPr>
              <a:t>Рассказывают, что в конце XIX века в семью Мамонтовых – известных русских промышленников и меценатов – то ли из Парижа, то ли с острова Хонсю кто-то   привез японскую точеную фигурку буддистского  святого мудреца </a:t>
            </a:r>
            <a:r>
              <a:rPr lang="ru-RU" sz="2000" dirty="0" err="1" smtClean="0">
                <a:latin typeface="Comic Sans MS" pitchFamily="66" charset="0"/>
              </a:rPr>
              <a:t>Фукурума</a:t>
            </a:r>
            <a:r>
              <a:rPr lang="ru-RU" sz="2000" dirty="0" smtClean="0">
                <a:latin typeface="Comic Sans MS" pitchFamily="66" charset="0"/>
              </a:rPr>
              <a:t>, которая оказалась с “сюрпризом” - она разымалась на две части. Внутри нее спрятана другая, поменьше, которая так же состояла из двух половинок… Всего  таких куколок насчитывалось пять. В одном из альбомов русского художника </a:t>
            </a:r>
            <a:r>
              <a:rPr lang="ru-RU" sz="2000" dirty="0" err="1" smtClean="0">
                <a:latin typeface="Comic Sans MS" pitchFamily="66" charset="0"/>
              </a:rPr>
              <a:t>С.В.Малютина</a:t>
            </a:r>
            <a:r>
              <a:rPr lang="ru-RU" sz="2000" dirty="0" smtClean="0">
                <a:latin typeface="Comic Sans MS" pitchFamily="66" charset="0"/>
              </a:rPr>
              <a:t> можно увидеть необычайную иллюстрацию - эскиз росписи выточенной из дерева куклы. Именно этот известный художник, впоследствии академик живописи и стал в свое время создателем первой русской матрешки. А выточил ее мастер-токарь </a:t>
            </a:r>
            <a:r>
              <a:rPr lang="ru-RU" sz="2000" dirty="0" err="1" smtClean="0">
                <a:latin typeface="Comic Sans MS" pitchFamily="66" charset="0"/>
              </a:rPr>
              <a:t>В.П.Звездочкин</a:t>
            </a:r>
            <a:r>
              <a:rPr lang="ru-RU" sz="2000" dirty="0" smtClean="0">
                <a:latin typeface="Comic Sans MS" pitchFamily="66" charset="0"/>
              </a:rPr>
              <a:t>, уроженец Московской губернии, издавна знаменитой своими искусными токарями. Местом рождения новой оригинальной игрушки, быстро завоевавшей славу национального сувенира, стала мастерская – магазин “Детское </a:t>
            </a:r>
            <a:r>
              <a:rPr lang="ru-RU" sz="2000" dirty="0" err="1" smtClean="0">
                <a:latin typeface="Comic Sans MS" pitchFamily="66" charset="0"/>
              </a:rPr>
              <a:t>воспитание”А.И</a:t>
            </a:r>
            <a:r>
              <a:rPr lang="ru-RU" sz="2000" dirty="0" smtClean="0">
                <a:latin typeface="Comic Sans MS" pitchFamily="66" charset="0"/>
              </a:rPr>
              <a:t>. Мамонтова в Москве, где с 1898 года работал </a:t>
            </a:r>
            <a:r>
              <a:rPr lang="ru-RU" sz="2000" dirty="0" err="1" smtClean="0">
                <a:latin typeface="Comic Sans MS" pitchFamily="66" charset="0"/>
              </a:rPr>
              <a:t>Звездочкин</a:t>
            </a:r>
            <a:r>
              <a:rPr lang="ru-RU" sz="2000" dirty="0" smtClean="0">
                <a:latin typeface="Comic Sans MS" pitchFamily="66" charset="0"/>
              </a:rPr>
              <a:t>.</a:t>
            </a:r>
            <a:r>
              <a:rPr lang="ru-RU" sz="2000" dirty="0" smtClean="0"/>
              <a:t> </a:t>
            </a:r>
          </a:p>
        </p:txBody>
      </p:sp>
      <p:pic>
        <p:nvPicPr>
          <p:cNvPr id="4100" name="Picture 5" descr="32m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37063"/>
            <a:ext cx="1331913" cy="242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8" descr="matrioshka_sergievPos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4437063"/>
            <a:ext cx="25717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0" descr="Pervaya_matreshk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313" y="4505325"/>
            <a:ext cx="29718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715375" cy="6858000"/>
          </a:xfrm>
        </p:spPr>
        <p:txBody>
          <a:bodyPr/>
          <a:lstStyle/>
          <a:p>
            <a:pPr algn="just" eaLnBrk="1" hangingPunct="1"/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В разъемной игрушке был  воплощен образ крестьянской девочки окрещенной в народе распространенным именем Матрешка(Матрена). </a:t>
            </a:r>
          </a:p>
          <a:p>
            <a:pPr algn="just" eaLnBrk="1" hangingPunct="1"/>
            <a:r>
              <a:rPr lang="ru-RU" sz="2400" dirty="0" smtClean="0">
                <a:solidFill>
                  <a:srgbClr val="FF9900"/>
                </a:solidFill>
                <a:latin typeface="Comic Sans MS" pitchFamily="66" charset="0"/>
              </a:rPr>
              <a:t>Вот такой была самая первая русская игрушка, ставшая русским национальным сувениром. В 1900 году на Всемирной выставке в Париже она получила Золотую медаль. Первая матрешка держит черного петуха, у маленькой палец во рту.</a:t>
            </a:r>
            <a:r>
              <a:rPr lang="ru-RU" dirty="0" smtClean="0"/>
              <a:t> </a:t>
            </a:r>
          </a:p>
        </p:txBody>
      </p:sp>
      <p:pic>
        <p:nvPicPr>
          <p:cNvPr id="5123" name="Picture 4" descr="Pervay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3716338"/>
            <a:ext cx="1643063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sovsem_pervay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838" y="3284538"/>
            <a:ext cx="419735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4067175" cy="6858000"/>
          </a:xfrm>
          <a:solidFill>
            <a:srgbClr val="FFCCFF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>
                <a:latin typeface="Comic Sans MS" pitchFamily="66" charset="0"/>
              </a:rPr>
              <a:t>На конец XIX века пришелся настоящий матрешечный бум. В ответ на неожиданный спрос появились и производители. Уже через несколько лет практически весь Сергиев Посад рисовал матрешек. Именно там оказалось и множество опытных токарей, и отличный материал: береза и липа. Рисовали семейными артелями и старики и дети. А затем и в г. Семенове Нижегородской губернии и с. </a:t>
            </a:r>
            <a:r>
              <a:rPr lang="ru-RU" sz="2400" dirty="0" err="1" smtClean="0">
                <a:latin typeface="Comic Sans MS" pitchFamily="66" charset="0"/>
              </a:rPr>
              <a:t>Полхов</a:t>
            </a:r>
            <a:r>
              <a:rPr lang="ru-RU" sz="2400" dirty="0" smtClean="0">
                <a:latin typeface="Comic Sans MS" pitchFamily="66" charset="0"/>
              </a:rPr>
              <a:t>-Майдан.</a:t>
            </a:r>
            <a:r>
              <a:rPr lang="ru-RU" sz="2400" dirty="0" smtClean="0"/>
              <a:t> </a:t>
            </a:r>
          </a:p>
        </p:txBody>
      </p:sp>
      <p:pic>
        <p:nvPicPr>
          <p:cNvPr id="6147" name="Picture 4" descr="foto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4149725"/>
            <a:ext cx="2411412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 descr="foto1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3789363"/>
            <a:ext cx="2600325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6" descr="115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538" y="260350"/>
            <a:ext cx="42862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CC0099"/>
                </a:solidFill>
                <a:latin typeface="Arbat-Bold" pitchFamily="2" charset="0"/>
              </a:rPr>
              <a:t>Сергиев Посад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73238"/>
            <a:ext cx="9144000" cy="5084762"/>
          </a:xfrm>
          <a:solidFill>
            <a:srgbClr val="FFCC66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Comic Sans MS" pitchFamily="66" charset="0"/>
              </a:rPr>
              <a:t>С 1900 г. в этом подмосковном городке, которую называют игрушечной столицей России, начали серийно изготавливать матрешки:  древнерусские витязи и бояре шлемовидной формы, в честь столетия Отечественной войны в “Кутузов” и “Наполеон” со штабами, Степан Разин с его ближайшими сподвижниками и персидской княжной, женихи и невесты с многочисленными родственниками и гостями, цыганки, старообрядцы, урядники, купцы с чадами и домочадцами, компании за самоваром и нескончаемый ряд девчонок и мальчишек, взрослых баб и мужиков с корзинками, узелками, посудой, живностью,  инструментом или угощением в руках. В качестве сюжетов росписи матрешек использовались и литературные произведения русских  классиков – “Сказка о царе </a:t>
            </a:r>
            <a:r>
              <a:rPr lang="ru-RU" sz="1800" dirty="0" err="1" smtClean="0">
                <a:latin typeface="Comic Sans MS" pitchFamily="66" charset="0"/>
              </a:rPr>
              <a:t>Салтане</a:t>
            </a:r>
            <a:r>
              <a:rPr lang="ru-RU" sz="1800" dirty="0" smtClean="0">
                <a:latin typeface="Comic Sans MS" pitchFamily="66" charset="0"/>
              </a:rPr>
              <a:t> ”, “Сказка о рыбаке и рыбке” А.С. Пушкина, “Конек - Горбунок ” П.П. Ершова, </a:t>
            </a:r>
            <a:r>
              <a:rPr lang="ru-RU" sz="1800" dirty="0" err="1" smtClean="0">
                <a:latin typeface="Comic Sans MS" pitchFamily="66" charset="0"/>
              </a:rPr>
              <a:t>басня“Квартет</a:t>
            </a:r>
            <a:r>
              <a:rPr lang="ru-RU" sz="1800" dirty="0" smtClean="0">
                <a:latin typeface="Comic Sans MS" pitchFamily="66" charset="0"/>
              </a:rPr>
              <a:t>” И.А. Крылова и многие другие. 100- летний юбилей Н.В. Гоголя  был отмечен появлением серии матрешек, изображавших героев его произведений.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latin typeface="Comic Sans MS" pitchFamily="66" charset="0"/>
              </a:rPr>
              <a:t>Позже матрешку этих мест стали называть </a:t>
            </a:r>
            <a:r>
              <a:rPr lang="ru-RU" sz="1800" dirty="0" err="1" smtClean="0">
                <a:latin typeface="Comic Sans MS" pitchFamily="66" charset="0"/>
              </a:rPr>
              <a:t>загорской</a:t>
            </a:r>
            <a:r>
              <a:rPr lang="ru-RU" sz="1800" dirty="0" smtClean="0">
                <a:latin typeface="Comic Sans MS" pitchFamily="66" charset="0"/>
              </a:rPr>
              <a:t> (из-за переименования города). Круглолицая девушка в платке и прикрытом передником сарафане, расписанные сочно и ярко несложными цветами, листочками и точками с использованием трех – четырех цветов – красный или оранжевый, желтый, зеленый и синий – с добавлением черного для обводки тонкими линиями лица и контуров одежды.</a:t>
            </a:r>
            <a:r>
              <a:rPr lang="ru-RU" sz="1600" dirty="0" smtClean="0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25" y="0"/>
            <a:ext cx="123825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0"/>
            <a:ext cx="123825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0"/>
            <a:ext cx="123825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7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6375" y="0"/>
            <a:ext cx="123825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8" descr="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40650" y="692150"/>
            <a:ext cx="12382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9" descr="1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238250" cy="21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0" descr="Bogatyri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7400" y="2852738"/>
            <a:ext cx="2921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1" descr="Boiare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11413" y="2924175"/>
            <a:ext cx="2921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12" descr="bulb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288" y="3357563"/>
            <a:ext cx="14287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50825" y="5876925"/>
            <a:ext cx="1657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Тарас Бульба</a:t>
            </a:r>
          </a:p>
        </p:txBody>
      </p:sp>
      <p:sp>
        <p:nvSpPr>
          <p:cNvPr id="8204" name="Text Box 15"/>
          <p:cNvSpPr txBox="1">
            <a:spLocks noChangeArrowheads="1"/>
          </p:cNvSpPr>
          <p:nvPr/>
        </p:nvSpPr>
        <p:spPr bwMode="auto">
          <a:xfrm>
            <a:off x="3348038" y="5876925"/>
            <a:ext cx="1196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Богатыри</a:t>
            </a:r>
          </a:p>
        </p:txBody>
      </p:sp>
      <p:sp>
        <p:nvSpPr>
          <p:cNvPr id="8205" name="Text Box 16"/>
          <p:cNvSpPr txBox="1">
            <a:spLocks noChangeArrowheads="1"/>
          </p:cNvSpPr>
          <p:nvPr/>
        </p:nvSpPr>
        <p:spPr bwMode="auto">
          <a:xfrm>
            <a:off x="7143750" y="5824538"/>
            <a:ext cx="839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Бояре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54-10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419475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5" descr="Matr7kolob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550" y="3716338"/>
            <a:ext cx="360045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6" descr="pervaya_repk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644900"/>
            <a:ext cx="43211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7" descr="semy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3938" y="620713"/>
            <a:ext cx="2963862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skazkiKhohloma репка и курочка ряб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8588" y="0"/>
            <a:ext cx="2665412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9"/>
          <p:cNvSpPr txBox="1">
            <a:spLocks noChangeArrowheads="1"/>
          </p:cNvSpPr>
          <p:nvPr/>
        </p:nvSpPr>
        <p:spPr bwMode="auto">
          <a:xfrm>
            <a:off x="1384300" y="2513013"/>
            <a:ext cx="1182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горожане</a:t>
            </a:r>
          </a:p>
        </p:txBody>
      </p:sp>
      <p:sp>
        <p:nvSpPr>
          <p:cNvPr id="9224" name="Text Box 10"/>
          <p:cNvSpPr txBox="1">
            <a:spLocks noChangeArrowheads="1"/>
          </p:cNvSpPr>
          <p:nvPr/>
        </p:nvSpPr>
        <p:spPr bwMode="auto">
          <a:xfrm>
            <a:off x="971550" y="6308725"/>
            <a:ext cx="1924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Первая «Репка»</a:t>
            </a:r>
          </a:p>
        </p:txBody>
      </p:sp>
      <p:sp>
        <p:nvSpPr>
          <p:cNvPr id="9225" name="Text Box 11"/>
          <p:cNvSpPr txBox="1">
            <a:spLocks noChangeArrowheads="1"/>
          </p:cNvSpPr>
          <p:nvPr/>
        </p:nvSpPr>
        <p:spPr bwMode="auto">
          <a:xfrm>
            <a:off x="4572000" y="3933825"/>
            <a:ext cx="825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семья</a:t>
            </a:r>
          </a:p>
        </p:txBody>
      </p:sp>
      <p:sp>
        <p:nvSpPr>
          <p:cNvPr id="9226" name="Text Box 12"/>
          <p:cNvSpPr txBox="1">
            <a:spLocks noChangeArrowheads="1"/>
          </p:cNvSpPr>
          <p:nvPr/>
        </p:nvSpPr>
        <p:spPr bwMode="auto">
          <a:xfrm>
            <a:off x="7143750" y="6329363"/>
            <a:ext cx="13160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«Колобок»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iso0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0"/>
            <a:ext cx="1428750" cy="895350"/>
          </a:xfrm>
          <a:noFill/>
        </p:spPr>
      </p:pic>
      <p:pic>
        <p:nvPicPr>
          <p:cNvPr id="10243" name="Picture 5" descr="iso08"/>
          <p:cNvPicPr>
            <a:picLocks noGrp="1" noChangeAspect="1" noChangeArrowheads="1"/>
          </p:cNvPicPr>
          <p:nvPr>
            <p:ph type="title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339975" y="260350"/>
            <a:ext cx="1428750" cy="752475"/>
          </a:xfrm>
          <a:noFill/>
        </p:spPr>
      </p:pic>
      <p:pic>
        <p:nvPicPr>
          <p:cNvPr id="10244" name="Picture 6" descr="iso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463" y="260350"/>
            <a:ext cx="1428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7" descr="iso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19925" y="0"/>
            <a:ext cx="1428750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8" descr="iso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0825" y="1989138"/>
            <a:ext cx="14287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9" descr="iso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8175" y="1989138"/>
            <a:ext cx="14287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10" descr="iso0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838" y="1989138"/>
            <a:ext cx="14287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11" descr="iso0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525" y="1628775"/>
            <a:ext cx="13430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12" descr="iso1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4076700"/>
            <a:ext cx="80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3" descr="iso1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84888" y="4076700"/>
            <a:ext cx="80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14" descr="iso16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96188" y="4076700"/>
            <a:ext cx="80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15" descr="iso0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750" y="1628775"/>
            <a:ext cx="8858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4" name="Text Box 16"/>
          <p:cNvSpPr txBox="1">
            <a:spLocks noChangeArrowheads="1"/>
          </p:cNvSpPr>
          <p:nvPr/>
        </p:nvSpPr>
        <p:spPr bwMode="auto">
          <a:xfrm>
            <a:off x="179388" y="3213100"/>
            <a:ext cx="914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033CC"/>
                </a:solidFill>
                <a:latin typeface="Comic Sans MS" pitchFamily="66" charset="0"/>
              </a:rPr>
              <a:t>Вытачивание цилиндра по максимальному диаметру матрешки, разметка и обточка внешней поверхности и внутренней полости, доводка изделия</a:t>
            </a:r>
          </a:p>
        </p:txBody>
      </p:sp>
      <p:sp>
        <p:nvSpPr>
          <p:cNvPr id="10255" name="Text Box 17"/>
          <p:cNvSpPr txBox="1">
            <a:spLocks noChangeArrowheads="1"/>
          </p:cNvSpPr>
          <p:nvPr/>
        </p:nvSpPr>
        <p:spPr bwMode="auto">
          <a:xfrm>
            <a:off x="5219700" y="5810250"/>
            <a:ext cx="2224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33CC"/>
                </a:solidFill>
                <a:latin typeface="Comic Sans MS" pitchFamily="66" charset="0"/>
              </a:rPr>
              <a:t>Роспись матрешки</a:t>
            </a:r>
          </a:p>
        </p:txBody>
      </p:sp>
      <p:pic>
        <p:nvPicPr>
          <p:cNvPr id="10256" name="Picture 18" descr="iso1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4213" y="3829050"/>
            <a:ext cx="19050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1469</Words>
  <Application>Microsoft Office PowerPoint</Application>
  <PresentationFormat>Екран (4:3)</PresentationFormat>
  <Paragraphs>65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РУССКАЯ МАТРЕШКА</vt:lpstr>
      <vt:lpstr>Как две радуги брови, Губы -маки, пунцовый наряд,  И румянцем свежие морковки Глянцевые щеки горят. </vt:lpstr>
      <vt:lpstr>Презентація PowerPoint</vt:lpstr>
      <vt:lpstr>Презентація PowerPoint</vt:lpstr>
      <vt:lpstr>Презентація PowerPoint</vt:lpstr>
      <vt:lpstr>Сергиев Посад</vt:lpstr>
      <vt:lpstr>Презентація PowerPoint</vt:lpstr>
      <vt:lpstr>Презентація PowerPoint</vt:lpstr>
      <vt:lpstr>Презентація PowerPoint</vt:lpstr>
      <vt:lpstr>Презентація PowerPoint</vt:lpstr>
      <vt:lpstr>Семеновская матрешка</vt:lpstr>
      <vt:lpstr>Полховская матрешка</vt:lpstr>
    </vt:vector>
  </TitlesOfParts>
  <Company>dom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МАТРЕШКА</dc:title>
  <dc:creator>belenki</dc:creator>
  <cp:lastModifiedBy>LEGION</cp:lastModifiedBy>
  <cp:revision>10</cp:revision>
  <dcterms:created xsi:type="dcterms:W3CDTF">2007-01-01T11:54:34Z</dcterms:created>
  <dcterms:modified xsi:type="dcterms:W3CDTF">2015-03-31T08:35:40Z</dcterms:modified>
</cp:coreProperties>
</file>