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0" r:id="rId2"/>
    <p:sldId id="256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0D409-EBAB-4037-9D3F-06024C796FA1}" type="datetimeFigureOut">
              <a:rPr lang="uk-UA" smtClean="0"/>
              <a:t>23.04.2015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E6CE0-52EC-410D-B5B6-03ECFD2E76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266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B%D0%B0%D0%BD%D0%B5%D1%82%D0%B0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A1%D0%BE%D0%BB%D0%BD%D1%86%D0%B5" TargetMode="External"/><Relationship Id="rId5" Type="http://schemas.openxmlformats.org/officeDocument/2006/relationships/hyperlink" Target="http://ru.wikipedia.org/wiki/%D0%A1%D0%BE%D0%BB%D0%BD%D0%B5%D1%87%D0%BD%D0%B0%D1%8F_%D1%81%D0%B8%D1%81%D1%82%D0%B5%D0%BC%D0%B0" TargetMode="External"/><Relationship Id="rId4" Type="http://schemas.openxmlformats.org/officeDocument/2006/relationships/hyperlink" Target="http://ru.wikipedia.org/wiki/%D0%9D%D0%B5%D0%B1%D0%B5%D1%81%D0%BD%D0%BE%D0%B5_%D1%82%D0%B5%D0%BB%D0%BE" TargetMode="External"/></Relationships>
</file>

<file path=ppt/notesSlides/_rels/notes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1%81%D1%82%D0%B5%D1%80%D0%BE%D0%B8%D0%B4" TargetMode="External"/><Relationship Id="rId3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7" Type="http://schemas.openxmlformats.org/officeDocument/2006/relationships/hyperlink" Target="http://ru.wikipedia.org/wiki/%D0%9A%D0%BE%D0%BC%D0%B5%D1%82%D0%B0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C%D0%B5%D1%82%D0%B5%D0%BE%D1%80%D0%BD%D0%BE%D0%B5_%D1%82%D0%B5%D0%BB%D0%BE" TargetMode="External"/><Relationship Id="rId5" Type="http://schemas.openxmlformats.org/officeDocument/2006/relationships/hyperlink" Target="http://ru.wikipedia.org/wiki/%D0%97%D0%B5%D0%BC%D0%BB%D1%8F" TargetMode="External"/><Relationship Id="rId4" Type="http://schemas.openxmlformats.org/officeDocument/2006/relationships/hyperlink" Target="http://ru.wikipedia.org/wiki/%D0%90%D1%82%D0%BC%D0%BE%D1%81%D1%84%D0%B5%D1%80%D0%B0_%D0%97%D0%B5%D0%BC%D0%BB%D0%B8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2%D0%BC%D0%BE%D1%81%D1%84%D0%B5%D1%80%D0%B0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0"/>
                <a:solidFill>
                  <a:srgbClr val="00B0F0"/>
                </a:solidFill>
                <a:effectLst>
                  <a:reflection blurRad="6350" stA="53000" endA="300" endPos="35500" dir="5400000" sy="-90000" algn="bl" rotWithShape="0"/>
                </a:effectLst>
                <a:latin typeface="Cambria Math" pitchFamily="18" charset="0"/>
                <a:ea typeface="Cambria Math" pitchFamily="18" charset="0"/>
              </a:rPr>
              <a:t>Небесные   «гости»</a:t>
            </a:r>
            <a:endParaRPr lang="ru-RU" sz="1200" b="1" dirty="0" smtClean="0">
              <a:ln w="0"/>
              <a:solidFill>
                <a:srgbClr val="00B0F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0487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Туманность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7217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Cambria Math" pitchFamily="18" charset="0"/>
                <a:ea typeface="Cambria Math" pitchFamily="18" charset="0"/>
              </a:rPr>
              <a:t>Небесные   «гости»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3058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ЗВЕЗДЫ, </a:t>
            </a:r>
            <a:r>
              <a:rPr lang="ru-RU" sz="1200" dirty="0" smtClean="0"/>
              <a:t>горячие светящиеся небесные тела, подобные Солнцу. Звезды различаются по размеру, температуре и яркости.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1377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Звезды образуются из больших скоплений газа в космосе.   Цвет  звёзд  зависит  от  температуры.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Самые  горячие -  белого  и  голубого цвета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7291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err="1" smtClean="0">
                <a:solidFill>
                  <a:srgbClr val="002060"/>
                </a:solidFill>
              </a:rPr>
              <a:t>Астеро́ид</a:t>
            </a:r>
            <a:r>
              <a:rPr lang="ru-RU" sz="1800" dirty="0" smtClean="0"/>
              <a:t> —</a:t>
            </a:r>
            <a:r>
              <a:rPr lang="ru-RU" dirty="0" smtClean="0"/>
              <a:t> </a:t>
            </a:r>
            <a:r>
              <a:rPr lang="ru-RU" sz="1200" dirty="0" smtClean="0"/>
              <a:t>небольшое </a:t>
            </a:r>
            <a:r>
              <a:rPr lang="ru-RU" sz="1200" dirty="0" err="1" smtClean="0">
                <a:hlinkClick r:id="rId3" tooltip="Планета"/>
              </a:rPr>
              <a:t>планетоподобное</a:t>
            </a:r>
            <a:r>
              <a:rPr lang="ru-RU" sz="1200" dirty="0" smtClean="0"/>
              <a:t> </a:t>
            </a:r>
            <a:r>
              <a:rPr lang="ru-RU" sz="1200" dirty="0" smtClean="0">
                <a:hlinkClick r:id="rId4" tooltip="Небесное тело"/>
              </a:rPr>
              <a:t>небесное тело</a:t>
            </a:r>
            <a:r>
              <a:rPr lang="ru-RU" sz="1200" dirty="0" smtClean="0"/>
              <a:t> </a:t>
            </a:r>
            <a:r>
              <a:rPr lang="ru-RU" sz="1200" dirty="0" smtClean="0">
                <a:hlinkClick r:id="rId5" tooltip="Солнечная система"/>
              </a:rPr>
              <a:t>Солнечной системы</a:t>
            </a:r>
            <a:r>
              <a:rPr lang="ru-RU" sz="1200" dirty="0" smtClean="0"/>
              <a:t>, движущееся по орбите вокруг </a:t>
            </a:r>
            <a:r>
              <a:rPr lang="ru-RU" sz="1200" dirty="0" smtClean="0">
                <a:hlinkClick r:id="rId6" tooltip="Солнце"/>
              </a:rPr>
              <a:t>Солнца</a:t>
            </a:r>
            <a:r>
              <a:rPr lang="ru-RU" sz="1200" dirty="0" smtClean="0"/>
              <a:t>. Астероиды, известные также как </a:t>
            </a:r>
            <a:r>
              <a:rPr lang="ru-RU" sz="1200" b="1" dirty="0" smtClean="0"/>
              <a:t>малые планеты</a:t>
            </a:r>
            <a:r>
              <a:rPr lang="ru-RU" sz="1200" dirty="0" smtClean="0"/>
              <a:t>.</a:t>
            </a:r>
          </a:p>
          <a:p>
            <a:r>
              <a:rPr lang="ru-RU" sz="1200" dirty="0" smtClean="0"/>
              <a:t>        Астероиды - это </a:t>
            </a:r>
            <a:r>
              <a:rPr lang="ru-RU" sz="1200" dirty="0" smtClean="0">
                <a:solidFill>
                  <a:srgbClr val="C00000"/>
                </a:solidFill>
              </a:rPr>
              <a:t>твердые каменистые тела.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6073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err="1" smtClean="0">
                <a:solidFill>
                  <a:srgbClr val="C00000"/>
                </a:solidFill>
              </a:rPr>
              <a:t>Метео́р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smtClean="0"/>
              <a:t>(</a:t>
            </a:r>
            <a:r>
              <a:rPr lang="ru-RU" sz="1200" dirty="0" smtClean="0">
                <a:hlinkClick r:id="rId3" tooltip="Древнегреческий язык"/>
              </a:rPr>
              <a:t>др.-греч.</a:t>
            </a:r>
            <a:r>
              <a:rPr lang="ru-RU" sz="1200" dirty="0" smtClean="0"/>
              <a:t> </a:t>
            </a:r>
            <a:r>
              <a:rPr lang="ru-RU" sz="1200" dirty="0" err="1" smtClean="0"/>
              <a:t>μετέωρος</a:t>
            </a:r>
            <a:r>
              <a:rPr lang="ru-RU" sz="1200" dirty="0" smtClean="0"/>
              <a:t>, «небесный»), «падающая звезда» — явление, возникающее при сгорании в </a:t>
            </a:r>
            <a:r>
              <a:rPr lang="ru-RU" sz="1200" dirty="0" smtClean="0">
                <a:hlinkClick r:id="rId4" tooltip="Атмосфера Земли"/>
              </a:rPr>
              <a:t>атмосфере</a:t>
            </a:r>
            <a:r>
              <a:rPr lang="ru-RU" sz="1200" dirty="0" smtClean="0"/>
              <a:t> </a:t>
            </a:r>
            <a:r>
              <a:rPr lang="ru-RU" sz="1200" dirty="0" smtClean="0">
                <a:hlinkClick r:id="rId5" tooltip="Земля"/>
              </a:rPr>
              <a:t>Земли</a:t>
            </a:r>
            <a:r>
              <a:rPr lang="ru-RU" sz="1200" dirty="0" smtClean="0"/>
              <a:t> мелких </a:t>
            </a:r>
            <a:r>
              <a:rPr lang="ru-RU" sz="1200" dirty="0" smtClean="0">
                <a:hlinkClick r:id="rId6" tooltip="Метеорное тело"/>
              </a:rPr>
              <a:t>метеорных тел</a:t>
            </a:r>
            <a:r>
              <a:rPr lang="ru-RU" sz="1200" dirty="0" smtClean="0"/>
              <a:t> (например, осколков </a:t>
            </a:r>
            <a:r>
              <a:rPr lang="ru-RU" sz="1200" dirty="0" smtClean="0">
                <a:hlinkClick r:id="rId7" tooltip="Комета"/>
              </a:rPr>
              <a:t>комет</a:t>
            </a:r>
            <a:r>
              <a:rPr lang="ru-RU" sz="1200" dirty="0" smtClean="0"/>
              <a:t> или </a:t>
            </a:r>
            <a:r>
              <a:rPr lang="ru-RU" sz="1200" dirty="0" smtClean="0">
                <a:hlinkClick r:id="rId8" tooltip="Астероид"/>
              </a:rPr>
              <a:t>астероидов</a:t>
            </a:r>
            <a:r>
              <a:rPr lang="ru-RU" sz="1200" dirty="0" smtClean="0"/>
              <a:t>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4784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Метеоры, которые ярче самых ярких планет, часто называют </a:t>
            </a:r>
            <a:r>
              <a:rPr lang="ru-RU" sz="1200" dirty="0" smtClean="0">
                <a:solidFill>
                  <a:srgbClr val="C00000"/>
                </a:solidFill>
              </a:rPr>
              <a:t>болидами.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9875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Cambria Math" pitchFamily="18" charset="0"/>
                <a:ea typeface="Cambria Math" pitchFamily="18" charset="0"/>
              </a:rPr>
              <a:t>Твёрдое тело космического происхождения, упавшее на поверхность Земли, называется            </a:t>
            </a:r>
            <a:r>
              <a:rPr lang="ru-RU" sz="2000" dirty="0" smtClean="0">
                <a:solidFill>
                  <a:srgbClr val="C00000"/>
                </a:solidFill>
              </a:rPr>
              <a:t>метеоритом.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0429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3300"/>
                </a:solidFill>
              </a:rPr>
              <a:t>метеор и  болид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66FF"/>
                </a:solidFill>
              </a:rPr>
              <a:t>Метеоры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Небесное тело, пролетающее сквозь </a:t>
            </a:r>
            <a:r>
              <a:rPr lang="ru-RU" sz="1200" dirty="0" smtClean="0">
                <a:solidFill>
                  <a:srgbClr val="00B0F0"/>
                </a:solidFill>
                <a:hlinkClick r:id="rId3" tooltip="Атмосфера"/>
              </a:rPr>
              <a:t>атмосферу</a:t>
            </a:r>
            <a:r>
              <a:rPr lang="ru-RU" sz="1200" dirty="0" smtClean="0">
                <a:solidFill>
                  <a:srgbClr val="00B0F0"/>
                </a:solidFill>
              </a:rPr>
              <a:t> Земли </a:t>
            </a:r>
            <a:r>
              <a:rPr lang="ru-RU" sz="1200" dirty="0" smtClean="0"/>
              <a:t>и оставляющее в ней </a:t>
            </a:r>
            <a:r>
              <a:rPr lang="ru-RU" sz="1200" b="1" dirty="0" smtClean="0">
                <a:solidFill>
                  <a:srgbClr val="CC3300"/>
                </a:solidFill>
              </a:rPr>
              <a:t>яркий светящийся след.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Твёрдое</a:t>
            </a:r>
            <a:r>
              <a:rPr lang="ru-RU" sz="1200" dirty="0" smtClean="0"/>
              <a:t> тело космического происхождения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6CE0-52EC-410D-B5B6-03ECFD2E76EC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5940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FF658-021E-4D3C-A8DD-E2F9D56460D5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26BF4-684A-4F54-A24F-C3EB29963B06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58570-F2ED-42AA-994C-56C451708B6E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4DAB4-33A4-43FE-BE6C-AF73D795A027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079F-6754-4F14-B821-840AB5274BBD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445CD-D495-4D1B-83C9-9A5EABF47D1B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1C796-B774-4907-909B-B98D79D438A1}" type="datetime1">
              <a:rPr lang="ru-RU" smtClean="0"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62C8-E596-4027-BFC6-3C30F2182DA2}" type="datetime1">
              <a:rPr lang="ru-RU" smtClean="0"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3FF8-B85D-456A-A3EA-38D80F114C4A}" type="datetime1">
              <a:rPr lang="ru-RU" smtClean="0"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7B50-9D25-48C3-993D-FAEA3E7DA027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E35F-1FB5-4F93-B1FF-13D7199172C7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63FCA-806E-4156-AB0C-6192E6B932AC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5F5D2-CDB2-4E9A-949E-AE92DEE71041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2%D0%BC%D0%BE%D1%81%D1%84%D0%B5%D1%80%D0%B0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B%D0%B0%D0%BD%D0%B5%D1%82%D0%B0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0%BE%D0%BB%D0%BD%D1%86%D0%B5" TargetMode="External"/><Relationship Id="rId5" Type="http://schemas.openxmlformats.org/officeDocument/2006/relationships/hyperlink" Target="http://ru.wikipedia.org/wiki/%D0%A1%D0%BE%D0%BB%D0%BD%D0%B5%D1%87%D0%BD%D0%B0%D1%8F_%D1%81%D0%B8%D1%81%D1%82%D0%B5%D0%BC%D0%B0" TargetMode="External"/><Relationship Id="rId4" Type="http://schemas.openxmlformats.org/officeDocument/2006/relationships/hyperlink" Target="http://ru.wikipedia.org/wiki/%D0%9D%D0%B5%D0%B1%D0%B5%D1%81%D0%BD%D0%BE%D0%B5_%D1%82%D0%B5%D0%BB%D0%B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1%81%D1%82%D0%B5%D1%80%D0%BE%D0%B8%D0%B4" TargetMode="External"/><Relationship Id="rId3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7" Type="http://schemas.openxmlformats.org/officeDocument/2006/relationships/hyperlink" Target="http://ru.wikipedia.org/wiki/%D0%9A%D0%BE%D0%BC%D0%B5%D1%82%D0%B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C%D0%B5%D1%82%D0%B5%D0%BE%D1%80%D0%BD%D0%BE%D0%B5_%D1%82%D0%B5%D0%BB%D0%BE" TargetMode="External"/><Relationship Id="rId5" Type="http://schemas.openxmlformats.org/officeDocument/2006/relationships/hyperlink" Target="http://ru.wikipedia.org/wiki/%D0%97%D0%B5%D0%BC%D0%BB%D1%8F" TargetMode="External"/><Relationship Id="rId4" Type="http://schemas.openxmlformats.org/officeDocument/2006/relationships/hyperlink" Target="http://ru.wikipedia.org/wiki/%D0%90%D1%82%D0%BC%D0%BE%D1%81%D1%84%D0%B5%D1%80%D0%B0_%D0%97%D0%B5%D0%BC%D0%BB%D0%B8" TargetMode="Externa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>
                <a:ln w="0"/>
                <a:solidFill>
                  <a:srgbClr val="00B0F0"/>
                </a:solidFill>
                <a:effectLst>
                  <a:reflection blurRad="6350" stA="53000" endA="300" endPos="35500" dir="5400000" sy="-90000" algn="bl" rotWithShape="0"/>
                </a:effectLst>
                <a:latin typeface="Cambria Math" pitchFamily="18" charset="0"/>
                <a:ea typeface="Cambria Math" pitchFamily="18" charset="0"/>
              </a:rPr>
              <a:t>Небесные   «гости»</a:t>
            </a:r>
            <a:endParaRPr lang="ru-RU" sz="9600" b="1" dirty="0">
              <a:ln w="0"/>
              <a:solidFill>
                <a:srgbClr val="00B0F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5220072" y="5157192"/>
            <a:ext cx="3786188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 eaLnBrk="1" hangingPunct="1"/>
            <a:r>
              <a:rPr lang="ru-RU" alt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Малиновская </a:t>
            </a:r>
          </a:p>
          <a:p>
            <a:pPr algn="ctr" eaLnBrk="1" hangingPunct="1"/>
            <a:r>
              <a:rPr lang="ru-RU" alt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Ирина Борисовна</a:t>
            </a:r>
          </a:p>
          <a:p>
            <a:pPr algn="ctr" eaLnBrk="1" hangingPunct="1"/>
            <a:r>
              <a:rPr lang="ru-RU" alt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ctr" eaLnBrk="1" hangingPunct="1"/>
            <a:r>
              <a:rPr lang="ru-RU" alt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начальных классов </a:t>
            </a:r>
          </a:p>
          <a:p>
            <a:pPr algn="ctr" eaLnBrk="1" hangingPunct="1"/>
            <a:r>
              <a:rPr lang="ru-RU" altLang="ru-RU" sz="16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СОШ №375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57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4214842" cy="769441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3300"/>
                </a:solidFill>
              </a:rPr>
              <a:t>метеор и  болид</a:t>
            </a:r>
            <a:endParaRPr lang="ru-RU" sz="4400" dirty="0">
              <a:solidFill>
                <a:srgbClr val="FF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357430"/>
            <a:ext cx="4643470" cy="341632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Небесное тело, пролетающее сквозь </a:t>
            </a:r>
            <a:r>
              <a:rPr lang="ru-RU" sz="3600" dirty="0" smtClean="0">
                <a:solidFill>
                  <a:srgbClr val="00B0F0"/>
                </a:solidFill>
                <a:hlinkClick r:id="rId3" tooltip="Атмосфера"/>
              </a:rPr>
              <a:t>атмосферу</a:t>
            </a:r>
            <a:r>
              <a:rPr lang="ru-RU" sz="3600" dirty="0" smtClean="0">
                <a:solidFill>
                  <a:srgbClr val="00B0F0"/>
                </a:solidFill>
              </a:rPr>
              <a:t> Земли </a:t>
            </a:r>
            <a:r>
              <a:rPr lang="ru-RU" sz="3600" dirty="0" smtClean="0"/>
              <a:t>и оставляющее в ней </a:t>
            </a:r>
            <a:r>
              <a:rPr lang="ru-RU" sz="3600" b="1" dirty="0" smtClean="0">
                <a:solidFill>
                  <a:srgbClr val="CC3300"/>
                </a:solidFill>
              </a:rPr>
              <a:t>яркий светящийся след.</a:t>
            </a:r>
            <a:endParaRPr lang="ru-RU" sz="3600" b="1" dirty="0">
              <a:solidFill>
                <a:srgbClr val="CC33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143108" y="1785926"/>
            <a:ext cx="857256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924375" y="500041"/>
            <a:ext cx="2500330" cy="769441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66FF"/>
                </a:solidFill>
              </a:rPr>
              <a:t>Метеоры</a:t>
            </a:r>
            <a:endParaRPr lang="ru-RU" sz="4400" b="1" dirty="0">
              <a:solidFill>
                <a:srgbClr val="0066FF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6822297" y="1750207"/>
            <a:ext cx="78581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00694" y="2357430"/>
            <a:ext cx="3429024" cy="1754326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Твёрдое</a:t>
            </a:r>
            <a:r>
              <a:rPr lang="ru-RU" sz="3600" dirty="0" smtClean="0"/>
              <a:t> тело космического происхождения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786190"/>
            <a:ext cx="37147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2786058"/>
            <a:ext cx="369017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89"/>
            <a:ext cx="8358246" cy="615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428860" y="6334780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ТУМАННОСТЬ</a:t>
            </a:r>
            <a:endParaRPr lang="ru-RU" sz="2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Небесные   «гости»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32842"/>
            <a:ext cx="8501122" cy="548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285728"/>
            <a:ext cx="8358246" cy="138499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З</a:t>
            </a:r>
            <a:r>
              <a:rPr lang="ru-RU" sz="2800" b="1" dirty="0" smtClean="0">
                <a:solidFill>
                  <a:srgbClr val="C00000"/>
                </a:solidFill>
              </a:rPr>
              <a:t>ВЕЗДЫ, </a:t>
            </a:r>
            <a:r>
              <a:rPr lang="ru-RU" sz="2800" dirty="0" smtClean="0"/>
              <a:t>горячие светящиеся небесные тела, подобные Солнцу. Звезды различаются по размеру, температуре и яркости.</a:t>
            </a:r>
            <a:endParaRPr lang="ru-RU" sz="2800" dirty="0"/>
          </a:p>
        </p:txBody>
      </p:sp>
      <p:pic>
        <p:nvPicPr>
          <p:cNvPr id="4" name="Рисунок 3" descr="star_loggi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785926"/>
            <a:ext cx="8572560" cy="4929222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</a:t>
            </a:r>
            <a:r>
              <a:rPr lang="ru-RU" sz="28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Звезды образуются из больших скоплений газа в космосе.   Цвет  звёзд  зависит  от  температуры.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Самые  горячие -  белого  и  </a:t>
            </a:r>
            <a:r>
              <a:rPr lang="ru-RU" sz="28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голубого</a:t>
            </a:r>
            <a:r>
              <a:rPr lang="ru-RU" sz="28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цвета</a:t>
            </a:r>
            <a:endParaRPr lang="ru-RU" sz="28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828680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</a:rPr>
              <a:t>Астеро́ид</a:t>
            </a:r>
            <a:r>
              <a:rPr lang="ru-RU" sz="3600" dirty="0" smtClean="0"/>
              <a:t> —</a:t>
            </a:r>
            <a:r>
              <a:rPr lang="ru-RU" dirty="0" smtClean="0"/>
              <a:t> </a:t>
            </a:r>
            <a:r>
              <a:rPr lang="ru-RU" sz="2400" dirty="0" smtClean="0"/>
              <a:t>небольшое </a:t>
            </a:r>
            <a:r>
              <a:rPr lang="ru-RU" sz="2400" dirty="0" err="1" smtClean="0">
                <a:hlinkClick r:id="rId3" tooltip="Планета"/>
              </a:rPr>
              <a:t>планетоподобное</a:t>
            </a:r>
            <a:r>
              <a:rPr lang="ru-RU" sz="2400" dirty="0" smtClean="0"/>
              <a:t> </a:t>
            </a:r>
            <a:r>
              <a:rPr lang="ru-RU" sz="2400" dirty="0" smtClean="0">
                <a:hlinkClick r:id="rId4" tooltip="Небесное тело"/>
              </a:rPr>
              <a:t>небесное тело</a:t>
            </a:r>
            <a:r>
              <a:rPr lang="ru-RU" sz="2400" dirty="0" smtClean="0"/>
              <a:t> </a:t>
            </a:r>
            <a:r>
              <a:rPr lang="ru-RU" sz="2400" dirty="0" smtClean="0">
                <a:hlinkClick r:id="rId5" tooltip="Солнечная система"/>
              </a:rPr>
              <a:t>Солнечной системы</a:t>
            </a:r>
            <a:r>
              <a:rPr lang="ru-RU" sz="2400" dirty="0" smtClean="0"/>
              <a:t>, движущееся по орбите вокруг </a:t>
            </a:r>
            <a:r>
              <a:rPr lang="ru-RU" sz="2400" dirty="0" smtClean="0">
                <a:hlinkClick r:id="rId6" tooltip="Солнце"/>
              </a:rPr>
              <a:t>Солнца</a:t>
            </a:r>
            <a:r>
              <a:rPr lang="ru-RU" sz="2400" dirty="0" smtClean="0"/>
              <a:t>. Астероиды, известные также как </a:t>
            </a:r>
            <a:r>
              <a:rPr lang="ru-RU" sz="2400" b="1" dirty="0" smtClean="0"/>
              <a:t>малые планеты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Астероиды - это </a:t>
            </a:r>
            <a:r>
              <a:rPr lang="ru-RU" sz="2400" dirty="0" smtClean="0">
                <a:solidFill>
                  <a:srgbClr val="C00000"/>
                </a:solidFill>
              </a:rPr>
              <a:t>твердые каменистые тела.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00166" y="1928802"/>
            <a:ext cx="5857916" cy="4737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286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</a:rPr>
              <a:t>Метео́р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(</a:t>
            </a:r>
            <a:r>
              <a:rPr lang="ru-RU" sz="2800" dirty="0" err="1" smtClean="0">
                <a:hlinkClick r:id="rId3" tooltip="Древнегреческий язык"/>
              </a:rPr>
              <a:t>др.-греч</a:t>
            </a:r>
            <a:r>
              <a:rPr lang="ru-RU" sz="2800" dirty="0" smtClean="0">
                <a:hlinkClick r:id="rId3" tooltip="Древнегреческий язык"/>
              </a:rPr>
              <a:t>.</a:t>
            </a:r>
            <a:r>
              <a:rPr lang="ru-RU" sz="2800" dirty="0" smtClean="0"/>
              <a:t> </a:t>
            </a:r>
            <a:r>
              <a:rPr lang="ru-RU" sz="2800" dirty="0" err="1"/>
              <a:t>μετέωρος</a:t>
            </a:r>
            <a:r>
              <a:rPr lang="ru-RU" sz="2800" dirty="0" err="1" smtClean="0"/>
              <a:t>, </a:t>
            </a:r>
            <a:r>
              <a:rPr lang="ru-RU" sz="2800" dirty="0" smtClean="0"/>
              <a:t>«небесный»), «падающая звезда» — явление, возникающее при сгорании в </a:t>
            </a:r>
            <a:r>
              <a:rPr lang="ru-RU" sz="2800" dirty="0" smtClean="0">
                <a:hlinkClick r:id="rId4" tooltip="Атмосфера Земли"/>
              </a:rPr>
              <a:t>атмосфере</a:t>
            </a:r>
            <a:r>
              <a:rPr lang="ru-RU" sz="2800" dirty="0" smtClean="0"/>
              <a:t> </a:t>
            </a:r>
            <a:r>
              <a:rPr lang="ru-RU" sz="2800" dirty="0" smtClean="0">
                <a:hlinkClick r:id="rId5" tooltip="Земля"/>
              </a:rPr>
              <a:t>Земли</a:t>
            </a:r>
            <a:r>
              <a:rPr lang="ru-RU" sz="2800" dirty="0" smtClean="0"/>
              <a:t> мелких </a:t>
            </a:r>
            <a:r>
              <a:rPr lang="ru-RU" sz="2800" dirty="0" smtClean="0">
                <a:hlinkClick r:id="rId6" tooltip="Метеорное тело"/>
              </a:rPr>
              <a:t>метеорных тел</a:t>
            </a:r>
            <a:r>
              <a:rPr lang="ru-RU" sz="2800" dirty="0" smtClean="0"/>
              <a:t> (например, осколков </a:t>
            </a:r>
            <a:r>
              <a:rPr lang="ru-RU" sz="2800" dirty="0" smtClean="0">
                <a:hlinkClick r:id="rId7" tooltip="Комета"/>
              </a:rPr>
              <a:t>комет</a:t>
            </a:r>
            <a:r>
              <a:rPr lang="ru-RU" sz="2800" dirty="0" smtClean="0"/>
              <a:t> или </a:t>
            </a:r>
            <a:r>
              <a:rPr lang="ru-RU" sz="2800" dirty="0" smtClean="0">
                <a:hlinkClick r:id="rId8" tooltip="Астероид"/>
              </a:rPr>
              <a:t>астероидов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71604" y="2214554"/>
            <a:ext cx="550072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493756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86248"/>
            <a:ext cx="7143800" cy="10772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Метеоры, которые ярче самых ярких планет, часто называют </a:t>
            </a:r>
            <a:r>
              <a:rPr lang="ru-RU" sz="3200" dirty="0" smtClean="0">
                <a:solidFill>
                  <a:srgbClr val="C00000"/>
                </a:solidFill>
              </a:rPr>
              <a:t>болидами. 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857364"/>
            <a:ext cx="685804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85728"/>
            <a:ext cx="544027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71472" y="4572008"/>
            <a:ext cx="83582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Твёрдое тело космического происхождения, упавшее на поверхность Земли, называется            </a:t>
            </a:r>
            <a:r>
              <a:rPr lang="ru-RU" sz="4800" dirty="0" smtClean="0">
                <a:solidFill>
                  <a:srgbClr val="C00000"/>
                </a:solidFill>
              </a:rPr>
              <a:t>метеоритом.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306</Words>
  <Application>Microsoft Office PowerPoint</Application>
  <PresentationFormat>Екран (4:3)</PresentationFormat>
  <Paragraphs>57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Небесные   «гости»</vt:lpstr>
      <vt:lpstr>Небесные   «гости»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_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ЗВЁЗДНОЕ  НЕБО</dc:title>
  <dc:creator>Silencer</dc:creator>
  <cp:lastModifiedBy>LEGION2</cp:lastModifiedBy>
  <cp:revision>20</cp:revision>
  <dcterms:created xsi:type="dcterms:W3CDTF">2010-11-13T15:53:01Z</dcterms:created>
  <dcterms:modified xsi:type="dcterms:W3CDTF">2015-04-23T07:06:50Z</dcterms:modified>
</cp:coreProperties>
</file>