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71" r:id="rId13"/>
    <p:sldId id="268" r:id="rId14"/>
    <p:sldId id="269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7E2D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>
      <p:cViewPr>
        <p:scale>
          <a:sx n="50" d="100"/>
          <a:sy n="50" d="100"/>
        </p:scale>
        <p:origin x="-2268" y="-12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18243-2443-46CC-A239-93F8B045094E}" type="datetimeFigureOut">
              <a:rPr lang="uk-UA" smtClean="0"/>
              <a:t>23.04.2015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65C09-6A52-4FDC-AC82-DFC214A8845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4446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147E2D"/>
                </a:solidFill>
                <a:latin typeface="Times New Roman" pitchFamily="18" charset="0"/>
                <a:cs typeface="Times New Roman" pitchFamily="18" charset="0"/>
              </a:rPr>
              <a:t>Презентация на тему</a:t>
            </a:r>
            <a:r>
              <a:rPr lang="en-US" sz="1200" b="1" dirty="0" smtClean="0">
                <a:solidFill>
                  <a:srgbClr val="147E2D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b="1" dirty="0" smtClean="0">
                <a:solidFill>
                  <a:srgbClr val="147E2D"/>
                </a:solidFill>
                <a:latin typeface="Times New Roman" pitchFamily="18" charset="0"/>
                <a:cs typeface="Times New Roman" pitchFamily="18" charset="0"/>
              </a:rPr>
              <a:t>Растительный мир  мелких водоёмов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5859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1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Тростник </a:t>
            </a:r>
            <a:br>
              <a:rPr lang="ru-RU" altLang="ru-RU" sz="1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1200" b="1" i="1" dirty="0" smtClean="0">
                <a:solidFill>
                  <a:srgbClr val="00B050"/>
                </a:solidFill>
                <a:cs typeface="Times New Roman" pitchFamily="18" charset="0"/>
              </a:rPr>
              <a:t>Это растение иногда ошибочно называют «камыш». </a:t>
            </a:r>
            <a:r>
              <a:rPr lang="ru-RU" altLang="ru-RU" sz="1200" b="1" i="1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r>
              <a:rPr lang="ru-RU" altLang="ru-RU" sz="1200" b="1" i="1" dirty="0" smtClean="0">
                <a:solidFill>
                  <a:srgbClr val="00B050"/>
                </a:solidFill>
                <a:cs typeface="Times New Roman" pitchFamily="18" charset="0"/>
              </a:rPr>
              <a:t>Он растет в низинных болотах, на сырых лугах, по берегам водоемов, озер. Может существовать на засоленных почвах</a:t>
            </a:r>
            <a:endParaRPr lang="ru-RU" sz="1200" b="1" i="1" dirty="0" smtClean="0">
              <a:solidFill>
                <a:srgbClr val="00B050"/>
              </a:solidFill>
            </a:endParaRPr>
          </a:p>
          <a:p>
            <a:pPr eaLnBrk="1" hangingPunct="1"/>
            <a:endParaRPr lang="ru-RU" altLang="ru-RU" sz="1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52502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 altLang="ru-RU" sz="1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Листья плотные тёмно-зелёные, жёсткие, по краю шероховатые. Стебель</a:t>
            </a:r>
            <a:endParaRPr lang="en-US" altLang="ru-RU" sz="12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1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заканчивается крупной (до 30 см), развесистой, густой метёлкой, с тёмно-буроватыми или фиолетовыми колосками. Цветёт с июля по сентябрь.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33904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147E2D"/>
                </a:solidFill>
                <a:latin typeface="+mn-lt"/>
              </a:rPr>
              <a:t>Где ещё можно использовать тростник?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82104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200" b="1" dirty="0" smtClean="0">
                <a:solidFill>
                  <a:srgbClr val="00B050"/>
                </a:solidFill>
                <a:cs typeface="Times New Roman" pitchFamily="18" charset="0"/>
              </a:rPr>
              <a:t>     Кода наступали неурожайные годы побеги тростник ели в сыром виде, их использовали для заправки супов, а из высушенных на солнце корневищ делали муку</a:t>
            </a:r>
            <a:r>
              <a:rPr lang="ru-RU" sz="1200" dirty="0" smtClean="0">
                <a:cs typeface="Times New Roman" pitchFamily="18" charset="0"/>
              </a:rPr>
              <a:t>. </a:t>
            </a: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31131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Широко известно хозяйственное значение тростника. </a:t>
            </a:r>
            <a:r>
              <a:rPr lang="en-US" altLang="ru-RU" sz="1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en-US" altLang="ru-RU" sz="1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1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С давних времен он используется для покрытия крыш, </a:t>
            </a:r>
            <a:r>
              <a:rPr lang="en-US" altLang="ru-RU" sz="1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en-US" altLang="ru-RU" sz="1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1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изготовления щитов и заборов</a:t>
            </a:r>
            <a:endParaRPr lang="ru-RU" sz="1200" b="1" dirty="0" smtClean="0">
              <a:solidFill>
                <a:srgbClr val="00B050"/>
              </a:solidFill>
              <a:latin typeface="+mn-lt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15012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</a:t>
            </a:r>
            <a:r>
              <a:rPr lang="en-US" sz="12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1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3302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Лотос  каспийский</a:t>
            </a:r>
            <a:endParaRPr lang="en-US" sz="12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solidFill>
                  <a:srgbClr val="00B050"/>
                </a:solidFill>
              </a:rPr>
              <a:t>На территории России лотос встречается в трех местах: по берегам Каспийского моря в дельте Волги , на Дальнем Востоке и в Кубанских лиманах.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B050"/>
                </a:solidFill>
              </a:rPr>
              <a:t>Основное отличие  каспийского лотоса  от других  видов  заключается в том, что его лепестки имеют желтовато-белую окраску, а концы их розовые. </a:t>
            </a:r>
            <a:endParaRPr lang="ru-RU" sz="1200" dirty="0" smtClean="0"/>
          </a:p>
          <a:p>
            <a:pPr algn="ctr"/>
            <a:endParaRPr lang="ru-RU" sz="1200" b="1" dirty="0" smtClean="0">
              <a:solidFill>
                <a:srgbClr val="00B05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8155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ru-RU" sz="1200" b="1" dirty="0" smtClean="0">
                <a:solidFill>
                  <a:srgbClr val="00B050"/>
                </a:solidFill>
              </a:rPr>
              <a:t>Центр цветка составляют многочисленные ярко-желтые тычинки и широкое обратноконическое цветоложе. Цветки обладают несильным, но приятным ароматом. </a:t>
            </a:r>
            <a:endParaRPr lang="en-US" sz="1200" b="1" dirty="0" smtClean="0">
              <a:solidFill>
                <a:srgbClr val="00B05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B050"/>
                </a:solidFill>
              </a:rPr>
              <a:t>Семена лотоса – оригинальный продукт, по форме и вкусу напоминающий орехи. Из них готовят разнообразные сладости. К примеру, в китайской кухне готовят семена лотоса в сахаре</a:t>
            </a:r>
          </a:p>
          <a:p>
            <a:pPr fontAlgn="base"/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8970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B050"/>
                </a:solidFill>
              </a:rPr>
              <a:t>Многие исследователи утверждают </a:t>
            </a:r>
            <a:r>
              <a:rPr lang="ru-RU" sz="1200" b="1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, что лотос был завезен странствующими купцами, или монахами-буддистами </a:t>
            </a:r>
            <a:r>
              <a:rPr lang="ru-RU" sz="1200" b="1" dirty="0" smtClean="0">
                <a:solidFill>
                  <a:srgbClr val="00B050"/>
                </a:solidFill>
              </a:rPr>
              <a:t>из</a:t>
            </a:r>
            <a:r>
              <a:rPr lang="ru-RU" sz="1200" b="1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 Калмыкии, Высказывалось даже мнение, что лотос занесли на Каспий перелетные птицы. </a:t>
            </a:r>
            <a:endParaRPr lang="ru-RU" sz="1200" b="1" dirty="0" smtClean="0">
              <a:solidFill>
                <a:srgbClr val="00B05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4679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B050"/>
                </a:solidFill>
                <a:latin typeface="+mn-lt"/>
              </a:rPr>
              <a:t> Лотос рос ещё во времена  динозавров. При  раскопках  египетских  пирамид были найдены семена  лотоса. Эти семена были   посажены и прекрасно выросли. Возраст семян  насчитывал более трёх тысяч лет. </a:t>
            </a:r>
            <a:br>
              <a:rPr lang="ru-RU" sz="1200" b="1" dirty="0" smtClean="0">
                <a:solidFill>
                  <a:srgbClr val="00B050"/>
                </a:solidFill>
                <a:latin typeface="+mn-lt"/>
              </a:rPr>
            </a:br>
            <a:r>
              <a:rPr lang="ru-RU" sz="1200" b="1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1200" b="1" dirty="0" smtClean="0">
                <a:solidFill>
                  <a:srgbClr val="00B050"/>
                </a:solidFill>
                <a:latin typeface="+mn-lt"/>
              </a:rPr>
            </a:br>
            <a:endParaRPr lang="ru-RU" sz="1200" b="1" dirty="0" smtClean="0">
              <a:solidFill>
                <a:srgbClr val="00B050"/>
              </a:solidFill>
              <a:latin typeface="+mn-lt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0082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Microsoft Uighur" pitchFamily="2" charset="-78"/>
              </a:rPr>
              <a:t>Кувшинки</a:t>
            </a:r>
            <a:endParaRPr lang="ru-RU" sz="1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Microsoft Uighur" pitchFamily="2" charset="-78"/>
            </a:endParaRPr>
          </a:p>
          <a:p>
            <a:r>
              <a:rPr lang="ru-RU" sz="1200" b="1" dirty="0" smtClean="0">
                <a:solidFill>
                  <a:srgbClr val="00B050"/>
                </a:solidFill>
              </a:rPr>
              <a:t>Лилия водяная (кувшинка белая) занесена в Красную книгу и охраняется законом, т.к. их количество сокращается с каждым годом. Цветут эти цветки очень долго, по сравнению с остальными цветущими растениями, с мая по август. Раскрываются рано утром, и глубоко вечером закрываются. 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0570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B050"/>
                </a:solidFill>
              </a:rPr>
              <a:t>Незабываемое и потрясающее зрелище можно увидеть на рассвете, когда эти белоснежные цветки появляются из воды- из самой глубины водоема что-то поднимается, потом оказывается бутон, который в считанные минуты превращается в прекрасный цветок. И так каждый: один, за ним другой, один….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7160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B050"/>
                </a:solidFill>
              </a:rPr>
              <a:t>Удивительно, что бутоны кувшинки всплывают перед восходом солнца, а открываются сразу, едва  первый солнечный луч коснется воды. Они за день меняют свое местоположение, поэтому один и тот же цветок не сможете найти на одном и том же месте- они следуют за передвижениями солнца, при этом поворачиваясь головкой к солнечным лучам. Лишь в полдень все лепестки раскрыты полностью.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0183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200" b="1" spc="-150" dirty="0" smtClean="0">
                <a:solidFill>
                  <a:srgbClr val="00B050"/>
                </a:solidFill>
                <a:cs typeface="Times New Roman" pitchFamily="18" charset="0"/>
              </a:rPr>
              <a:t>Цветение кувшинок начинается в мае-июне и продолжается иногда до первых заморозков, пик цветения приходится на июль-август. В это время водоемы бывают покрыты плавающими на поверхности красивыми широкими листьями величиной 20-25 см, округлыми в очертании и с глубоким вырезом у основания, и снежно-белыми цветками с тонким ароматом, достигающими 10, а иногда даже 15 см в диаметре. </a:t>
            </a:r>
          </a:p>
          <a:p>
            <a:endParaRPr lang="ru-RU" sz="1200" spc="-15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65C09-6A52-4FDC-AC82-DFC214A8845A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6089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09DAE-0E2B-4740-9BE9-6AE0187F51C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296FA-AC3C-4155-AB1C-059D5EDE4CF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1D96A-B881-4A8F-B1C6-C4721FFEC48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50DC2-0724-4C70-903E-762145103AA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6CCD7-C88D-4E5E-9F93-EC0BB65D7DD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471D5F-2E70-447C-A4A5-D4E555BDC1D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F16CF-B341-435C-BD24-22A857B827B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4F226-CF5E-419B-92C1-24562C3D39F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2FE13-F005-430B-B100-CFADDA993AF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88E64-469A-4923-B06B-F601602E705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A2058-4FBD-48B7-BEEB-23BE85DBB42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08DA1A-4912-4B38-97C4-5FA7E38C1594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encrypted-tbn2.gstatic.com/images?q=tbn:ANd9GcSqlHvFqSXbuJqzqD5gBebhUuKlNjmkopuvAF1PwqZMYK-qBfj3" TargetMode="External"/><Relationship Id="rId13" Type="http://schemas.openxmlformats.org/officeDocument/2006/relationships/hyperlink" Target="http://img-fotki.yandex.ru/get/3101/koloss-rodoss.2/0_1bb4a_460fa81f_XL" TargetMode="External"/><Relationship Id="rId18" Type="http://schemas.openxmlformats.org/officeDocument/2006/relationships/hyperlink" Target="http://www.plantarium.ru/dat/plants/1/174/212174_51b464ab.jpg" TargetMode="External"/><Relationship Id="rId3" Type="http://schemas.openxmlformats.org/officeDocument/2006/relationships/hyperlink" Target="http://flower.onego.ru/voda/nelumbo.html" TargetMode="External"/><Relationship Id="rId7" Type="http://schemas.openxmlformats.org/officeDocument/2006/relationships/hyperlink" Target="https://encrypted-tbn1.gstatic.com/images?q=tbn:ANd9GcRz0A_z2pB5AAmcldVS7btt9HVLKWr26WrumQ8EuUl2yf1AiEnQLg" TargetMode="External"/><Relationship Id="rId12" Type="http://schemas.openxmlformats.org/officeDocument/2006/relationships/hyperlink" Target="http://img-fotki.yandex.ru/get/3614/batjanja69.17/0_14625_8392043c_XL" TargetMode="External"/><Relationship Id="rId17" Type="http://schemas.openxmlformats.org/officeDocument/2006/relationships/hyperlink" Target="http://flower.onego.ru/voda/ena_6557.jpg" TargetMode="External"/><Relationship Id="rId2" Type="http://schemas.openxmlformats.org/officeDocument/2006/relationships/notesSlide" Target="../notesSlides/notesSlide15.xml"/><Relationship Id="rId16" Type="http://schemas.openxmlformats.org/officeDocument/2006/relationships/hyperlink" Target="http://flower.onego.ru/voda/enc_261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crypted-bn3.gstatic.com/images?q=tbn:ANd9GcQ0S1TI0l6D50Elef9QvkNGVbIjSSe4kd32Fn1TZXvM6hD8V6KR" TargetMode="External"/><Relationship Id="rId11" Type="http://schemas.openxmlformats.org/officeDocument/2006/relationships/hyperlink" Target="http://www.stihi.ru/pics/2009/11/17/4221.jpg" TargetMode="External"/><Relationship Id="rId5" Type="http://schemas.openxmlformats.org/officeDocument/2006/relationships/hyperlink" Target="http://img1.liveinternet.ru/images/attach/c/0/47/434/47434943_1250109771_4fefe3fbt58cdffe9f3db690.jpg" TargetMode="External"/><Relationship Id="rId15" Type="http://schemas.openxmlformats.org/officeDocument/2006/relationships/hyperlink" Target="http://flower.onego.ru/voda/phragmit.html" TargetMode="External"/><Relationship Id="rId10" Type="http://schemas.openxmlformats.org/officeDocument/2006/relationships/hyperlink" Target="https://ru.wikipedia.org/wiki/&#1050;&#1091;&#1074;&#1096;&#1080;&#1085;&#1082;&#1072;_&#1073;&#1077;&#1083;&#1072;&#1103;" TargetMode="External"/><Relationship Id="rId19" Type="http://schemas.openxmlformats.org/officeDocument/2006/relationships/hyperlink" Target="http://www.plantarium.ru/dat/plants/0/085/267085_9245540d.jpg" TargetMode="External"/><Relationship Id="rId4" Type="http://schemas.openxmlformats.org/officeDocument/2006/relationships/hyperlink" Target="https://lady.mail.ru/product/lotos/" TargetMode="External"/><Relationship Id="rId9" Type="http://schemas.openxmlformats.org/officeDocument/2006/relationships/hyperlink" Target="http://www.baby.ru/community/view/125580/forum/post/80957364/" TargetMode="External"/><Relationship Id="rId14" Type="http://schemas.openxmlformats.org/officeDocument/2006/relationships/hyperlink" Target="http://img-fotki.yandex.ru/get/3508/smithiantha.f/0_2b7ac_533aceb6_XL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147E2D"/>
                </a:solidFill>
                <a:latin typeface="Times New Roman" pitchFamily="18" charset="0"/>
                <a:cs typeface="Times New Roman" pitchFamily="18" charset="0"/>
              </a:rPr>
              <a:t>Презентация на тему</a:t>
            </a:r>
            <a:r>
              <a:rPr lang="en-US" sz="4000" b="1" dirty="0" smtClean="0">
                <a:solidFill>
                  <a:srgbClr val="147E2D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000" b="1" dirty="0" smtClean="0">
                <a:solidFill>
                  <a:srgbClr val="147E2D"/>
                </a:solidFill>
                <a:latin typeface="Times New Roman" pitchFamily="18" charset="0"/>
                <a:cs typeface="Times New Roman" pitchFamily="18" charset="0"/>
              </a:rPr>
              <a:t>Растительный мир  мелких водоёмов</a:t>
            </a:r>
            <a:endParaRPr lang="ru-RU" sz="4000" b="1" dirty="0">
              <a:solidFill>
                <a:srgbClr val="147E2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54" y="5812713"/>
            <a:ext cx="7358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МБОУ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Наримановского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СОШ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№5 г. Астрахань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alt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Тростник </a:t>
            </a:r>
            <a:br>
              <a:rPr lang="ru-RU" alt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85736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2800" b="1" i="1" dirty="0" smtClean="0">
                <a:solidFill>
                  <a:srgbClr val="00B050"/>
                </a:solidFill>
                <a:cs typeface="Times New Roman" pitchFamily="18" charset="0"/>
              </a:rPr>
              <a:t>Это растение иногда ошибочно называют «камыш». </a:t>
            </a:r>
            <a:r>
              <a:rPr lang="ru-RU" altLang="ru-RU" sz="2800" b="1" i="1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r>
              <a:rPr lang="ru-RU" altLang="ru-RU" sz="2800" b="1" i="1" dirty="0" smtClean="0">
                <a:solidFill>
                  <a:srgbClr val="00B050"/>
                </a:solidFill>
                <a:cs typeface="Times New Roman" pitchFamily="18" charset="0"/>
              </a:rPr>
              <a:t>Он растет в низинных болотах, на сырых лугах, по берегам водоемов, озер. Может существовать на засоленных почвах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8" name="Picture 8" descr="tafel_065_smal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1571612"/>
            <a:ext cx="2344737" cy="3097213"/>
          </a:xfrm>
          <a:prstGeom prst="rect">
            <a:avLst/>
          </a:prstGeom>
          <a:noFill/>
          <a:ln w="38100">
            <a:solidFill>
              <a:srgbClr val="000080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9070" y="3775896"/>
            <a:ext cx="7215206" cy="2758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Листья плотные тёмно-зелёные, жёсткие, по краю шероховатые. Стебель</a:t>
            </a:r>
            <a:endParaRPr lang="en-US" altLang="ru-RU" sz="2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заканчивается крупной (до 30 см), развесистой, густой метёлкой, с тёмно-буроватыми или фиолетовыми колосками. Цветёт с июля по сентябрь.</a:t>
            </a:r>
          </a:p>
        </p:txBody>
      </p:sp>
      <p:pic>
        <p:nvPicPr>
          <p:cNvPr id="6" name="Picture 12" descr="gallery_1_8_25063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428604"/>
            <a:ext cx="6000792" cy="3031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785794"/>
            <a:ext cx="4329114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147E2D"/>
                </a:solidFill>
                <a:latin typeface="+mn-lt"/>
              </a:rPr>
              <a:t>Где ещё можно использовать тростник?</a:t>
            </a:r>
            <a:endParaRPr lang="ru-RU" sz="2800" b="1" dirty="0">
              <a:solidFill>
                <a:srgbClr val="147E2D"/>
              </a:solidFill>
              <a:latin typeface="+mn-lt"/>
            </a:endParaRPr>
          </a:p>
        </p:txBody>
      </p:sp>
      <p:pic>
        <p:nvPicPr>
          <p:cNvPr id="4098" name="Picture 2" descr="C:\Users\Apec\Desktop\0_712b6_6c586413_X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85728"/>
            <a:ext cx="4038600" cy="2715959"/>
          </a:xfrm>
          <a:prstGeom prst="rect">
            <a:avLst/>
          </a:prstGeom>
          <a:noFill/>
        </p:spPr>
      </p:pic>
      <p:pic>
        <p:nvPicPr>
          <p:cNvPr id="4100" name="Picture 4" descr="C:\Users\Apec\Desktop\0_712b4_4b1c9dea_X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3143248"/>
            <a:ext cx="4429156" cy="343535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85728"/>
            <a:ext cx="4038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  <a:cs typeface="Times New Roman" pitchFamily="18" charset="0"/>
              </a:rPr>
              <a:t>     Кода наступали неурожайные годы побеги тростник ели в сыром виде, их использовали для заправки супов, а из высушенных на солнце корневищ делали муку</a:t>
            </a:r>
            <a:r>
              <a:rPr lang="ru-RU" sz="2800" dirty="0" smtClean="0">
                <a:cs typeface="Times New Roman" pitchFamily="18" charset="0"/>
              </a:rPr>
              <a:t>. </a:t>
            </a:r>
          </a:p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857628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Молодые растения используют для кормления лошадей и </a:t>
            </a:r>
            <a:r>
              <a:rPr lang="en-US" altLang="ru-RU" sz="2800" b="1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/>
            </a:r>
            <a:br>
              <a:rPr lang="en-US" altLang="ru-RU" sz="2800" b="1" dirty="0" smtClean="0">
                <a:solidFill>
                  <a:srgbClr val="00B050"/>
                </a:solidFill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крупного рогатого скота, а также изготавливают корм в виде гранул.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8" name="Picture 2" descr="C:\Users\Apec\Desktop\Открытое занятие\2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857232"/>
            <a:ext cx="3214710" cy="2909741"/>
          </a:xfrm>
          <a:prstGeom prst="rect">
            <a:avLst/>
          </a:prstGeom>
          <a:noFill/>
        </p:spPr>
      </p:pic>
      <p:pic>
        <p:nvPicPr>
          <p:cNvPr id="9" name="Picture 2" descr="C:\Users\Apec\Desktop\green_reed.f7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857628"/>
            <a:ext cx="3571875" cy="23812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85918" y="3929066"/>
            <a:ext cx="5143504" cy="2428892"/>
          </a:xfrm>
        </p:spPr>
        <p:txBody>
          <a:bodyPr>
            <a:noAutofit/>
          </a:bodyPr>
          <a:lstStyle/>
          <a:p>
            <a:r>
              <a:rPr lang="ru-RU" altLang="ru-RU" sz="28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Широко известно хозяйственное значение тростника. </a:t>
            </a:r>
            <a:r>
              <a:rPr lang="en-US" altLang="ru-RU" sz="28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en-US" altLang="ru-RU" sz="28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С давних времен он используется для покрытия крыш, </a:t>
            </a:r>
            <a:r>
              <a:rPr lang="en-US" altLang="ru-RU" sz="28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en-US" altLang="ru-RU" sz="28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изготовления щитов и заборов</a:t>
            </a:r>
            <a:endParaRPr lang="ru-RU" sz="28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5" name="Picture 2" descr="C:\Users\Apec\Desktop\646a68b3cb3a6a70fc50ff22a86bedc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0524" y="509653"/>
            <a:ext cx="4038600" cy="28479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3" descr="C:\Users\Apec\Desktop\c79b7444ac76d14d86833cd973e67ba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48242" y="710040"/>
            <a:ext cx="4038600" cy="2861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</a:t>
            </a: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71480"/>
            <a:ext cx="8501122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400" dirty="0"/>
              <a:t>С</a:t>
            </a:r>
            <a:r>
              <a:rPr lang="ru-RU" sz="1400" dirty="0" smtClean="0"/>
              <a:t>татья </a:t>
            </a:r>
            <a:r>
              <a:rPr lang="en-US" sz="1400" dirty="0" smtClean="0"/>
              <a:t>“</a:t>
            </a:r>
            <a:r>
              <a:rPr lang="ru-RU" sz="1400" dirty="0" smtClean="0"/>
              <a:t>Лотос Каспийский</a:t>
            </a:r>
            <a:r>
              <a:rPr lang="en-US" sz="1400" dirty="0" smtClean="0"/>
              <a:t>”</a:t>
            </a:r>
            <a:r>
              <a:rPr lang="ru-RU" sz="1400" dirty="0" smtClean="0"/>
              <a:t> </a:t>
            </a:r>
          </a:p>
          <a:p>
            <a:pPr marL="342900" indent="-342900"/>
            <a:r>
              <a:rPr lang="en-US" sz="1400" dirty="0" smtClean="0">
                <a:hlinkClick r:id="rId3"/>
              </a:rPr>
              <a:t>http://flower.onego.ru/voda/nelumbo.html</a:t>
            </a:r>
            <a:endParaRPr lang="ru-RU" sz="1400" dirty="0" smtClean="0"/>
          </a:p>
          <a:p>
            <a:pPr marL="342900" indent="-342900"/>
            <a:r>
              <a:rPr lang="ru-RU" sz="1400" dirty="0" smtClean="0"/>
              <a:t>2. Статья </a:t>
            </a:r>
            <a:r>
              <a:rPr lang="en-US" sz="1400" dirty="0" smtClean="0"/>
              <a:t>“</a:t>
            </a:r>
            <a:r>
              <a:rPr lang="ru-RU" sz="1400" dirty="0" smtClean="0"/>
              <a:t>История лотоса</a:t>
            </a:r>
            <a:r>
              <a:rPr lang="en-US" sz="1400" dirty="0" smtClean="0"/>
              <a:t>”</a:t>
            </a:r>
            <a:endParaRPr lang="ru-RU" sz="1400" dirty="0" smtClean="0"/>
          </a:p>
          <a:p>
            <a:pPr marL="342900" indent="-342900"/>
            <a:r>
              <a:rPr lang="en-US" sz="1400" dirty="0" smtClean="0">
                <a:hlinkClick r:id="rId4"/>
              </a:rPr>
              <a:t>https://lady.mail.ru/product/lotos/</a:t>
            </a:r>
            <a:r>
              <a:rPr lang="ru-RU" sz="1400" dirty="0" smtClean="0"/>
              <a:t> </a:t>
            </a:r>
          </a:p>
          <a:p>
            <a:pPr marL="342900" indent="-342900"/>
            <a:r>
              <a:rPr lang="ru-RU" sz="1400" dirty="0" smtClean="0"/>
              <a:t>3. Изображение лотоса </a:t>
            </a:r>
          </a:p>
          <a:p>
            <a:pPr marL="342900" indent="-342900"/>
            <a:r>
              <a:rPr lang="en-US" sz="1400" dirty="0" smtClean="0">
                <a:hlinkClick r:id="rId5"/>
              </a:rPr>
              <a:t>http://img1.liveinternet.ru/images/attach/c/0//47/434/47434943_1250109771_4fefe3fbt58cdffe9f3db690.jpg</a:t>
            </a:r>
            <a:r>
              <a:rPr lang="ru-RU" sz="1400" dirty="0" smtClean="0"/>
              <a:t>  </a:t>
            </a:r>
          </a:p>
          <a:p>
            <a:pPr marL="342900" indent="-342900"/>
            <a:r>
              <a:rPr lang="en-US" sz="1400" dirty="0" smtClean="0">
                <a:hlinkClick r:id="rId6"/>
              </a:rPr>
              <a:t>https://encrypted-bn3.gstatic.com/images?q=tbn:ANd9GcQ0S1TI0l6D50Elef9QvkNGVbIjSSe4kd32Fn1TZXvM6hD8V6KR</a:t>
            </a:r>
            <a:r>
              <a:rPr lang="ru-RU" sz="1400" dirty="0" smtClean="0"/>
              <a:t> </a:t>
            </a:r>
            <a:endParaRPr lang="en-US" sz="1400" dirty="0" smtClean="0"/>
          </a:p>
          <a:p>
            <a:pPr marL="342900" indent="-342900"/>
            <a:r>
              <a:rPr lang="en-US" sz="1400" dirty="0" smtClean="0">
                <a:hlinkClick r:id="rId7"/>
              </a:rPr>
              <a:t>https://encrypted-tbn1.gstatic.com/images?q=tbn:ANd9GcRz0A_z2pB5AAmcldVS7btt9HVLKWr26WrumQ8EuUl2yf1AiEnQLg</a:t>
            </a:r>
            <a:r>
              <a:rPr lang="en-US" sz="1400" dirty="0" smtClean="0"/>
              <a:t> </a:t>
            </a:r>
          </a:p>
          <a:p>
            <a:pPr marL="342900" indent="-342900"/>
            <a:r>
              <a:rPr lang="en-US" sz="1400" dirty="0" smtClean="0">
                <a:hlinkClick r:id="rId8"/>
              </a:rPr>
              <a:t>https://encrypted-tbn2.gstatic.com/images?q=tbn:ANd9GcSqlHvFqSXbuJqzqD5gBebhUuKlNjmkopuvAF1PwqZMYK-qBfj3</a:t>
            </a:r>
            <a:r>
              <a:rPr lang="en-US" sz="1400" dirty="0" smtClean="0"/>
              <a:t>  </a:t>
            </a:r>
          </a:p>
          <a:p>
            <a:pPr marL="342900" indent="-342900"/>
            <a:r>
              <a:rPr lang="en-US" sz="1400" dirty="0" smtClean="0"/>
              <a:t>4.</a:t>
            </a:r>
            <a:r>
              <a:rPr lang="ru-RU" sz="1400" dirty="0" smtClean="0"/>
              <a:t> Статья </a:t>
            </a:r>
            <a:r>
              <a:rPr lang="en-US" sz="1400" dirty="0" smtClean="0"/>
              <a:t>“</a:t>
            </a:r>
            <a:r>
              <a:rPr lang="ru-RU" sz="1400" dirty="0" smtClean="0"/>
              <a:t>Кувшинка -сказочная царица вод</a:t>
            </a:r>
            <a:r>
              <a:rPr lang="en-US" sz="1400" dirty="0" smtClean="0"/>
              <a:t>”</a:t>
            </a:r>
            <a:endParaRPr lang="ru-RU" sz="1400" dirty="0" smtClean="0"/>
          </a:p>
          <a:p>
            <a:pPr marL="342900" indent="-342900"/>
            <a:r>
              <a:rPr lang="en-US" sz="1400" dirty="0" smtClean="0">
                <a:hlinkClick r:id="rId9"/>
              </a:rPr>
              <a:t>http://www.baby.ru/community/view/125580/forum/post/80957364/</a:t>
            </a:r>
            <a:r>
              <a:rPr lang="ru-RU" sz="1400" dirty="0" smtClean="0"/>
              <a:t> </a:t>
            </a:r>
            <a:endParaRPr lang="en-US" sz="1400" dirty="0" smtClean="0"/>
          </a:p>
          <a:p>
            <a:pPr marL="342900" indent="-342900"/>
            <a:r>
              <a:rPr lang="ru-RU" sz="1400" dirty="0" smtClean="0"/>
              <a:t> 5. Изображение кувшинок</a:t>
            </a:r>
            <a:r>
              <a:rPr lang="en-US" sz="1400" dirty="0" smtClean="0"/>
              <a:t>:</a:t>
            </a:r>
            <a:endParaRPr lang="ru-RU" sz="1400" dirty="0" smtClean="0"/>
          </a:p>
          <a:p>
            <a:pPr marL="342900" indent="-342900"/>
            <a:r>
              <a:rPr lang="en-US" sz="1400" dirty="0" smtClean="0">
                <a:hlinkClick r:id="rId10"/>
              </a:rPr>
              <a:t>https://ru.wikipedia.org/wiki/</a:t>
            </a:r>
            <a:r>
              <a:rPr lang="ru-RU" sz="1400" dirty="0" err="1" smtClean="0">
                <a:hlinkClick r:id="rId10"/>
              </a:rPr>
              <a:t>Кувшинка_белая#</a:t>
            </a:r>
            <a:r>
              <a:rPr lang="en-US" sz="1400" dirty="0" err="1" smtClean="0">
                <a:hlinkClick r:id="rId10"/>
              </a:rPr>
              <a:t>mediaviewer</a:t>
            </a:r>
            <a:r>
              <a:rPr lang="en-US" sz="1400" dirty="0" smtClean="0">
                <a:hlinkClick r:id="rId10"/>
              </a:rPr>
              <a:t>/File:Nymphaea_alba_26-8-2007_15-13-19.JPG</a:t>
            </a:r>
            <a:r>
              <a:rPr lang="ru-RU" sz="1400" dirty="0" smtClean="0"/>
              <a:t> </a:t>
            </a:r>
          </a:p>
          <a:p>
            <a:pPr marL="342900" indent="-342900"/>
            <a:r>
              <a:rPr lang="en-US" sz="1400" dirty="0" smtClean="0">
                <a:hlinkClick r:id="rId11"/>
              </a:rPr>
              <a:t>http://www.stihi.ru/pics/2009/11/17/4221.jpg</a:t>
            </a:r>
            <a:r>
              <a:rPr lang="ru-RU" sz="1400" dirty="0" smtClean="0"/>
              <a:t> </a:t>
            </a:r>
          </a:p>
          <a:p>
            <a:pPr marL="342900" indent="-342900"/>
            <a:r>
              <a:rPr lang="en-US" sz="1400" dirty="0" smtClean="0">
                <a:hlinkClick r:id="rId12"/>
              </a:rPr>
              <a:t>http://img-fotki.yandex.ru/get/3614/batjanja69.17/0_14625_8392043c_XL</a:t>
            </a:r>
            <a:r>
              <a:rPr lang="ru-RU" sz="1400" dirty="0" smtClean="0"/>
              <a:t> </a:t>
            </a:r>
          </a:p>
          <a:p>
            <a:pPr marL="342900" indent="-342900"/>
            <a:r>
              <a:rPr lang="en-US" sz="1400" dirty="0" smtClean="0">
                <a:hlinkClick r:id="rId13"/>
              </a:rPr>
              <a:t>http://img-fotki.yandex.ru/get/3101/koloss-rodoss.2/0_1bb4a_460fa81f_XL</a:t>
            </a:r>
            <a:r>
              <a:rPr lang="ru-RU" sz="1400" dirty="0" smtClean="0"/>
              <a:t> </a:t>
            </a:r>
          </a:p>
          <a:p>
            <a:pPr marL="342900" indent="-342900"/>
            <a:r>
              <a:rPr lang="en-US" sz="1400" dirty="0" smtClean="0">
                <a:hlinkClick r:id="rId14"/>
              </a:rPr>
              <a:t>http://img-fotki.yandex.ru/get/3508/smithiantha.f/0_2b7ac_533aceb6_XL.jpg</a:t>
            </a:r>
            <a:r>
              <a:rPr lang="ru-RU" sz="1400" dirty="0" smtClean="0"/>
              <a:t> </a:t>
            </a:r>
          </a:p>
          <a:p>
            <a:pPr marL="342900" indent="-342900"/>
            <a:r>
              <a:rPr lang="ru-RU" sz="1400" dirty="0" smtClean="0"/>
              <a:t>6. Статья </a:t>
            </a:r>
            <a:r>
              <a:rPr lang="en-US" sz="1400" dirty="0" smtClean="0"/>
              <a:t>“</a:t>
            </a:r>
            <a:r>
              <a:rPr lang="ru-RU" sz="1400" dirty="0" smtClean="0"/>
              <a:t>Тростник</a:t>
            </a:r>
            <a:r>
              <a:rPr lang="en-US" sz="1400" dirty="0" smtClean="0"/>
              <a:t>’</a:t>
            </a:r>
            <a:endParaRPr lang="ru-RU" sz="1400" dirty="0" smtClean="0"/>
          </a:p>
          <a:p>
            <a:pPr marL="342900" indent="-342900"/>
            <a:r>
              <a:rPr lang="en-US" sz="1400" dirty="0" smtClean="0">
                <a:hlinkClick r:id="rId15"/>
              </a:rPr>
              <a:t>http://flower.onego.ru/voda/phragmit.html</a:t>
            </a:r>
            <a:r>
              <a:rPr lang="ru-RU" sz="1400" dirty="0" smtClean="0"/>
              <a:t> </a:t>
            </a:r>
          </a:p>
          <a:p>
            <a:pPr marL="342900" indent="-342900"/>
            <a:r>
              <a:rPr lang="ru-RU" sz="1400" dirty="0" smtClean="0"/>
              <a:t>7. Изображения тростника </a:t>
            </a:r>
          </a:p>
          <a:p>
            <a:pPr marL="342900" indent="-342900"/>
            <a:r>
              <a:rPr lang="en-US" sz="1400" dirty="0" smtClean="0">
                <a:hlinkClick r:id="rId16"/>
              </a:rPr>
              <a:t>http://flower.onego.ru/voda/enc_2611.jpg</a:t>
            </a:r>
            <a:endParaRPr lang="ru-RU" sz="1400" dirty="0" smtClean="0"/>
          </a:p>
          <a:p>
            <a:pPr marL="342900" indent="-342900"/>
            <a:r>
              <a:rPr lang="en-US" sz="1400" dirty="0" smtClean="0">
                <a:hlinkClick r:id="rId17"/>
              </a:rPr>
              <a:t>http://flower.onego.ru/voda/ena_6557.jpg</a:t>
            </a:r>
            <a:endParaRPr lang="ru-RU" sz="1400" dirty="0" smtClean="0"/>
          </a:p>
          <a:p>
            <a:pPr marL="342900" indent="-342900"/>
            <a:r>
              <a:rPr lang="en-US" sz="1400" dirty="0" smtClean="0">
                <a:hlinkClick r:id="rId18"/>
              </a:rPr>
              <a:t>http://www.plantarium.ru/dat/plants/1/174/212174_51b464ab.jpg</a:t>
            </a:r>
            <a:endParaRPr lang="ru-RU" sz="1400" dirty="0" smtClean="0"/>
          </a:p>
          <a:p>
            <a:pPr marL="342900" indent="-342900"/>
            <a:r>
              <a:rPr lang="en-US" sz="1400" dirty="0" smtClean="0">
                <a:hlinkClick r:id="rId19"/>
              </a:rPr>
              <a:t>http://www.plantarium.ru/dat/plants/0/085/267085_9245540d.jpg</a:t>
            </a:r>
            <a:r>
              <a:rPr lang="ru-RU" sz="1400" dirty="0" smtClean="0"/>
              <a:t> </a:t>
            </a:r>
            <a:endParaRPr lang="en-US" sz="1400" dirty="0" smtClean="0"/>
          </a:p>
          <a:p>
            <a:pPr marL="342900" indent="-342900"/>
            <a:endParaRPr lang="ru-RU" sz="1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71736" y="357166"/>
            <a:ext cx="4248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Лотос  каспийский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:\26.09\3 группа растения\Гоша лотос\лотос\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3643338" cy="3122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071934" y="928670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</a:rPr>
              <a:t>На территории России лотос встречается в трех местах: по берегам Каспийского моря в дельте Волги </a:t>
            </a:r>
            <a:r>
              <a:rPr lang="ru-RU" sz="2800" b="1" dirty="0" smtClean="0">
                <a:solidFill>
                  <a:srgbClr val="00B050"/>
                </a:solidFill>
              </a:rPr>
              <a:t>, </a:t>
            </a:r>
            <a:r>
              <a:rPr lang="ru-RU" sz="2800" b="1" dirty="0">
                <a:solidFill>
                  <a:srgbClr val="00B050"/>
                </a:solidFill>
              </a:rPr>
              <a:t>на Дальнем Востоке и в Кубанских </a:t>
            </a:r>
            <a:r>
              <a:rPr lang="ru-RU" sz="2800" b="1" dirty="0" smtClean="0">
                <a:solidFill>
                  <a:srgbClr val="00B050"/>
                </a:solidFill>
              </a:rPr>
              <a:t>лиманах.</a:t>
            </a:r>
          </a:p>
          <a:p>
            <a:pPr algn="ctr"/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4572008"/>
            <a:ext cx="69294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Основное отличие  каспийского лотоса  от других  видов  заключается в том, что его лепестки имеют желтовато-белую окраску, а концы их </a:t>
            </a:r>
            <a:r>
              <a:rPr lang="ru-RU" sz="2800" b="1" dirty="0" err="1" smtClean="0">
                <a:solidFill>
                  <a:srgbClr val="00B050"/>
                </a:solidFill>
              </a:rPr>
              <a:t>розовые</a:t>
            </a:r>
            <a:r>
              <a:rPr lang="ru-RU" sz="2800" b="1" dirty="0" smtClean="0">
                <a:solidFill>
                  <a:srgbClr val="00B050"/>
                </a:solidFill>
              </a:rPr>
              <a:t>. </a:t>
            </a:r>
            <a:endParaRPr lang="ru-RU" sz="28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:\26.09\3 группа растения\Гоша лотос\лотос\лотос 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143380"/>
            <a:ext cx="3238501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1\Desktop\ddtgwxfh_481g237xvdb_b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605" y="214290"/>
            <a:ext cx="3286113" cy="22860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42844" y="173062"/>
            <a:ext cx="59293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solidFill>
                  <a:srgbClr val="00B050"/>
                </a:solidFill>
              </a:rPr>
              <a:t>Центр цветка составляют многочисленные ярко-желтые тычинки и широкое обратноконическое цветоложе. Цветки обладают несильным, но приятным ароматом. 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2928934"/>
            <a:ext cx="4857784" cy="3643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Семена лотоса – оригинальный продукт, по форме и вкусу напоминающий </a:t>
            </a:r>
            <a:r>
              <a:rPr lang="ru-RU" sz="2800" b="1" dirty="0" smtClean="0">
                <a:solidFill>
                  <a:srgbClr val="00B050"/>
                </a:solidFill>
              </a:rPr>
              <a:t>орехи. Из </a:t>
            </a:r>
            <a:r>
              <a:rPr lang="ru-RU" sz="2800" b="1" dirty="0">
                <a:solidFill>
                  <a:srgbClr val="00B050"/>
                </a:solidFill>
              </a:rPr>
              <a:t>них готовят разнообразные сладости. К примеру, в китайской кухне готовят семена лотоса в сахаре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Многие исследователи утверждают </a:t>
            </a:r>
            <a:r>
              <a:rPr lang="ru-RU" sz="28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, что </a:t>
            </a:r>
            <a:r>
              <a:rPr lang="ru-RU" sz="28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лотос был завезен </a:t>
            </a:r>
            <a:r>
              <a:rPr lang="ru-RU" sz="28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странствующими </a:t>
            </a:r>
            <a:r>
              <a:rPr lang="ru-RU" sz="28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купцами, или монахами-буддистами </a:t>
            </a:r>
            <a:r>
              <a:rPr lang="ru-RU" sz="2800" b="1" dirty="0" smtClean="0">
                <a:solidFill>
                  <a:srgbClr val="00B050"/>
                </a:solidFill>
              </a:rPr>
              <a:t>из</a:t>
            </a:r>
            <a:r>
              <a:rPr lang="ru-RU" sz="28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Калмыкии, Высказывалось </a:t>
            </a:r>
            <a:r>
              <a:rPr lang="ru-RU" sz="28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даже мнение, что лотос </a:t>
            </a:r>
            <a:r>
              <a:rPr lang="ru-RU" sz="28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занесли </a:t>
            </a:r>
            <a:r>
              <a:rPr lang="ru-RU" sz="2800" b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на Каспий перелетные птицы. 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G:\26.09\Гоша лотос\лотос\пол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3357562"/>
            <a:ext cx="4572000" cy="31546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429684" cy="2428892"/>
          </a:xfrm>
        </p:spPr>
        <p:txBody>
          <a:bodyPr/>
          <a:lstStyle/>
          <a:p>
            <a:pPr algn="l"/>
            <a:r>
              <a:rPr lang="ru-RU" sz="2800" b="1" dirty="0">
                <a:solidFill>
                  <a:srgbClr val="00B050"/>
                </a:solidFill>
                <a:latin typeface="+mn-lt"/>
              </a:rPr>
              <a:t> Лотос рос ещё во </a:t>
            </a:r>
            <a:r>
              <a:rPr lang="ru-RU" sz="2800" b="1" dirty="0" smtClean="0">
                <a:solidFill>
                  <a:srgbClr val="00B050"/>
                </a:solidFill>
                <a:latin typeface="+mn-lt"/>
              </a:rPr>
              <a:t>времена  </a:t>
            </a:r>
            <a:r>
              <a:rPr lang="ru-RU" sz="2800" b="1" dirty="0">
                <a:solidFill>
                  <a:srgbClr val="00B050"/>
                </a:solidFill>
                <a:latin typeface="+mn-lt"/>
              </a:rPr>
              <a:t>динозавров</a:t>
            </a:r>
            <a:r>
              <a:rPr lang="ru-RU" sz="2800" b="1" dirty="0" smtClean="0">
                <a:solidFill>
                  <a:srgbClr val="00B050"/>
                </a:solidFill>
                <a:latin typeface="+mn-lt"/>
              </a:rPr>
              <a:t>. </a:t>
            </a:r>
            <a:r>
              <a:rPr lang="ru-RU" sz="2800" b="1" dirty="0">
                <a:solidFill>
                  <a:srgbClr val="00B050"/>
                </a:solidFill>
                <a:latin typeface="+mn-lt"/>
              </a:rPr>
              <a:t>При  раскопках  </a:t>
            </a:r>
            <a:r>
              <a:rPr lang="ru-RU" sz="2800" b="1" dirty="0" smtClean="0">
                <a:solidFill>
                  <a:srgbClr val="00B050"/>
                </a:solidFill>
                <a:latin typeface="+mn-lt"/>
              </a:rPr>
              <a:t>египетских  пирамид были </a:t>
            </a:r>
            <a:r>
              <a:rPr lang="ru-RU" sz="2800" b="1" dirty="0">
                <a:solidFill>
                  <a:srgbClr val="00B050"/>
                </a:solidFill>
                <a:latin typeface="+mn-lt"/>
              </a:rPr>
              <a:t>найдены </a:t>
            </a:r>
            <a:r>
              <a:rPr lang="ru-RU" sz="2800" b="1" dirty="0" smtClean="0">
                <a:solidFill>
                  <a:srgbClr val="00B050"/>
                </a:solidFill>
                <a:latin typeface="+mn-lt"/>
              </a:rPr>
              <a:t>семена  </a:t>
            </a:r>
            <a:r>
              <a:rPr lang="ru-RU" sz="2800" b="1" dirty="0">
                <a:solidFill>
                  <a:srgbClr val="00B050"/>
                </a:solidFill>
                <a:latin typeface="+mn-lt"/>
              </a:rPr>
              <a:t>лотоса. Эти семена </a:t>
            </a:r>
            <a:r>
              <a:rPr lang="ru-RU" sz="2800" b="1" dirty="0" smtClean="0">
                <a:solidFill>
                  <a:srgbClr val="00B050"/>
                </a:solidFill>
                <a:latin typeface="+mn-lt"/>
              </a:rPr>
              <a:t>были   </a:t>
            </a:r>
            <a:r>
              <a:rPr lang="ru-RU" sz="2800" b="1" dirty="0">
                <a:solidFill>
                  <a:srgbClr val="00B050"/>
                </a:solidFill>
                <a:latin typeface="+mn-lt"/>
              </a:rPr>
              <a:t>посажены и прекрасно выросли. Возраст семян  насчитывал более трёх тысяч лет. </a:t>
            </a:r>
            <a:br>
              <a:rPr lang="ru-RU" sz="2800" b="1" dirty="0">
                <a:solidFill>
                  <a:srgbClr val="00B050"/>
                </a:solidFill>
                <a:latin typeface="+mn-lt"/>
              </a:rPr>
            </a:br>
            <a:r>
              <a:rPr lang="ru-RU" sz="2800" b="1" dirty="0">
                <a:solidFill>
                  <a:srgbClr val="00B050"/>
                </a:solidFill>
                <a:latin typeface="+mn-lt"/>
              </a:rPr>
              <a:t/>
            </a:r>
            <a:br>
              <a:rPr lang="ru-RU" sz="2800" b="1" dirty="0">
                <a:solidFill>
                  <a:srgbClr val="00B050"/>
                </a:solidFill>
                <a:latin typeface="+mn-lt"/>
              </a:rPr>
            </a:br>
            <a:endParaRPr lang="ru-RU" sz="28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2050" name="Picture 2" descr="C:\Users\1\Desktop\47434943_1250109771_4fefe3fbt58cdffe9f3db6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2357430"/>
            <a:ext cx="4267724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857356" y="5401591"/>
            <a:ext cx="6286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-150" dirty="0" smtClean="0">
                <a:solidFill>
                  <a:srgbClr val="00B050"/>
                </a:solidFill>
                <a:cs typeface="Times New Roman" pitchFamily="18" charset="0"/>
              </a:rPr>
              <a:t>Это растение, занесённое в </a:t>
            </a:r>
            <a:r>
              <a:rPr lang="ru-RU" sz="2800" b="1" spc="-150" dirty="0" smtClean="0">
                <a:solidFill>
                  <a:srgbClr val="FF0000"/>
                </a:solidFill>
                <a:cs typeface="Times New Roman" pitchFamily="18" charset="0"/>
              </a:rPr>
              <a:t>Красную книгу</a:t>
            </a:r>
            <a:r>
              <a:rPr lang="ru-RU" sz="2800" b="1" spc="-150" dirty="0" smtClean="0">
                <a:solidFill>
                  <a:srgbClr val="00B050"/>
                </a:solidFill>
                <a:cs typeface="Times New Roman" pitchFamily="18" charset="0"/>
              </a:rPr>
              <a:t>,  и срывать его запрещёно!</a:t>
            </a:r>
            <a:r>
              <a:rPr lang="ru-RU" sz="2800" spc="-150" dirty="0" smtClean="0">
                <a:cs typeface="Times New Roman" pitchFamily="18" charset="0"/>
              </a:rPr>
              <a:t/>
            </a:r>
            <a:br>
              <a:rPr lang="ru-RU" sz="2800" spc="-150" dirty="0" smtClean="0">
                <a:cs typeface="Times New Roman" pitchFamily="18" charset="0"/>
              </a:rPr>
            </a:br>
            <a:endParaRPr lang="ru-RU" sz="2800" spc="-150" dirty="0"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Microsoft Uighur" pitchFamily="2" charset="-78"/>
              </a:rPr>
              <a:t>Кувшинки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Microsoft Uighur" pitchFamily="2" charset="-7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714356"/>
            <a:ext cx="750097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Лилия водяная (кувшинка белая) занесена в Красную книгу и охраняется законом, т.к. их количество сокращается с каждым годом. Цветут эти цветки очень долго, по сравнению с остальными цветущими растениями, с мая по август. Раскрываются рано утром, и глубоко вечером закрываются. 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" name="Picture 4" descr="C:\Users\1\Desktop\0_1bb4a_460fa81f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3786190"/>
            <a:ext cx="3714776" cy="2786082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00174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Незабываемое и потрясающее зрелище можно увидеть на рассвете, когда эти белоснежные цветки появляются из воды- из самой глубины водоема что-то поднимается, потом оказывается бутон, который в считанные минуты превращается в прекрасный цветок. И так каждый: один, за ним другой, один….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1\Desktop\47434943_1250109771_4fefe3fbt58cdffe9f3db6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72" y="3643314"/>
            <a:ext cx="4643430" cy="2956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736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Удивительно, что бутоны кувшинки всплывают перед восходом солнца, а открываются сразу, едва  первый солнечный луч коснется воды. Они за день меняют свое местоположение, поэтому один и тот же цветок не сможете найти на одном и том же месте- они следуют за передвижениями солнца, при этом поворачиваясь головкой к солнечным лучам. Лишь в полдень все лепестки раскрыты полностью. 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Картинки по запросу кувшинка описание для де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643314"/>
            <a:ext cx="2928958" cy="22627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Картинки по запросу кувшинка описание для дет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714752"/>
            <a:ext cx="2305050" cy="1990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800" b="1" spc="-150" dirty="0" smtClean="0">
                <a:solidFill>
                  <a:srgbClr val="00B050"/>
                </a:solidFill>
                <a:cs typeface="Times New Roman" pitchFamily="18" charset="0"/>
              </a:rPr>
              <a:t>Цветение кувшинок начинается в мае-июне и продолжается иногда до первых заморозков, пик цветения приходится на июль-август. В это время водоемы бывают покрыты плавающими на поверхности красивыми широкими листьями величиной 20-25 см, округлыми в очертании и с глубоким вырезом у основания, и снежно-белыми цветками с тонким ароматом, достигающими 10, а иногда даже 15 см в диаметре. </a:t>
            </a:r>
          </a:p>
          <a:p>
            <a:endParaRPr lang="ru-RU" sz="2800" spc="-150" dirty="0"/>
          </a:p>
        </p:txBody>
      </p:sp>
      <p:sp>
        <p:nvSpPr>
          <p:cNvPr id="2050" name="AutoShape 2" descr="Картинки по запросу цветение кувши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Картинки по запросу цветение кувши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" name="AutoShape 7" descr="Картинки по запросу цветение кувши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7" name="AutoShape 9" descr="Картинки по запросу цветение кувши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C:\Users\1\Desktop\загруженное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143380"/>
            <a:ext cx="2895603" cy="2168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ekol_02</Template>
  <TotalTime>123</TotalTime>
  <Words>1038</Words>
  <Application>Microsoft Office PowerPoint</Application>
  <PresentationFormat>Екран (4:3)</PresentationFormat>
  <Paragraphs>103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День Победы_06</vt:lpstr>
      <vt:lpstr>Презентация на тему: Растительный мир  мелких водоёмов</vt:lpstr>
      <vt:lpstr>Презентація PowerPoint</vt:lpstr>
      <vt:lpstr>Презентація PowerPoint</vt:lpstr>
      <vt:lpstr>Многие исследователи утверждают , что лотос был завезен странствующими купцами, или монахами-буддистами из Калмыкии, Высказывалось даже мнение, что лотос занесли на Каспий перелетные птицы. </vt:lpstr>
      <vt:lpstr> Лотос рос ещё во времена  динозавров. При  раскопках  египетских  пирамид были найдены семена  лотоса. Эти семена были   посажены и прекрасно выросли. Возраст семян  насчитывал более трёх тысяч лет.   </vt:lpstr>
      <vt:lpstr>Кувшинки</vt:lpstr>
      <vt:lpstr>Незабываемое и потрясающее зрелище можно увидеть на рассвете, когда эти белоснежные цветки появляются из воды- из самой глубины водоема что-то поднимается, потом оказывается бутон, который в считанные минуты превращается в прекрасный цветок. И так каждый: один, за ним другой, один….</vt:lpstr>
      <vt:lpstr>Удивительно, что бутоны кувшинки всплывают перед восходом солнца, а открываются сразу, едва  первый солнечный луч коснется воды. Они за день меняют свое местоположение, поэтому один и тот же цветок не сможете найти на одном и том же месте- они следуют за передвижениями солнца, при этом поворачиваясь головкой к солнечным лучам. Лишь в полдень все лепестки раскрыты полностью. </vt:lpstr>
      <vt:lpstr>Презентація PowerPoint</vt:lpstr>
      <vt:lpstr>Тростник   </vt:lpstr>
      <vt:lpstr>Презентація PowerPoint</vt:lpstr>
      <vt:lpstr>Где ещё можно использовать тростник?</vt:lpstr>
      <vt:lpstr>Презентація PowerPoint</vt:lpstr>
      <vt:lpstr>Широко известно хозяйственное значение тростника.  С давних времен он используется для покрытия крыш,  изготовления щитов и заборов</vt:lpstr>
      <vt:lpstr>Источники: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Растительный мир  мелких водоёмов</dc:title>
  <dc:creator>1</dc:creator>
  <cp:lastModifiedBy>LEGION2</cp:lastModifiedBy>
  <cp:revision>24</cp:revision>
  <dcterms:created xsi:type="dcterms:W3CDTF">2015-03-07T17:40:11Z</dcterms:created>
  <dcterms:modified xsi:type="dcterms:W3CDTF">2015-04-23T08:17:43Z</dcterms:modified>
</cp:coreProperties>
</file>