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64" r:id="rId3"/>
    <p:sldId id="265" r:id="rId4"/>
    <p:sldId id="266" r:id="rId5"/>
    <p:sldId id="267" r:id="rId6"/>
    <p:sldId id="270" r:id="rId7"/>
    <p:sldId id="269" r:id="rId8"/>
    <p:sldId id="259" r:id="rId9"/>
    <p:sldId id="262" r:id="rId10"/>
    <p:sldId id="271" r:id="rId11"/>
    <p:sldId id="260" r:id="rId12"/>
    <p:sldId id="263" r:id="rId13"/>
    <p:sldId id="261" r:id="rId14"/>
    <p:sldId id="258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69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2A7EA-60F9-49FD-A4B2-F52ADABA12BC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8C8AD-D9F4-4D40-BC76-B07E71C67FE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3047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dclub.ru/img/work/catalog/a_4024_3758.jpg" TargetMode="External"/><Relationship Id="rId3" Type="http://schemas.openxmlformats.org/officeDocument/2006/relationships/hyperlink" Target="http://lechenie-simptomy.ru/wp-content/uploads/2013/01/nefroptoz.jpg" TargetMode="External"/><Relationship Id="rId7" Type="http://schemas.openxmlformats.org/officeDocument/2006/relationships/hyperlink" Target="http://&#1087;&#1086;&#1087;&#1091;&#1083;&#1103;&#1088;&#1085;&#1072;&#1103;-&#1084;&#1077;&#1076;&#1080;&#1094;&#1080;&#1085;&#1072;.&#1088;&#1092;/wp-content/uploads/2013/09/pochka-660x600.jpg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cdn01.ru/files/users/images/db/87/db8761d31605cbd148ae6a7982eed7ca.jpg" TargetMode="External"/><Relationship Id="rId11" Type="http://schemas.openxmlformats.org/officeDocument/2006/relationships/hyperlink" Target="http://100rona.com/wp-content/uploads/2013/04/%D0%BB%D0%B8%D0%BC%D1%81%D0%BA%D0%B0%D1%8F-%D1%84%D0%B0%D1%81%D0%BE%D0%BB%D1%8C.jpg" TargetMode="External"/><Relationship Id="rId5" Type="http://schemas.openxmlformats.org/officeDocument/2006/relationships/hyperlink" Target="http://www.bladdercancer.su/netcat_files/Image/urinarybladder.jpg" TargetMode="External"/><Relationship Id="rId10" Type="http://schemas.openxmlformats.org/officeDocument/2006/relationships/hyperlink" Target="http://fitfan.ru/uploads/posts/2013-11/1385377324_pryamaya-kishka.jpg" TargetMode="External"/><Relationship Id="rId4" Type="http://schemas.openxmlformats.org/officeDocument/2006/relationships/hyperlink" Target="http://www.sibvaleo.info/published/publicdata/SIBVALMAG/attachments/SC/products_pictures/document_2269_pochka.jpg" TargetMode="External"/><Relationship Id="rId9" Type="http://schemas.openxmlformats.org/officeDocument/2006/relationships/hyperlink" Target="http://www.blackcancer.ru/img/skin.png" TargetMode="External"/></Relationships>
</file>

<file path=ppt/notesSlides/_rels/notes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.povar.ru/uploads/70/d1/2b/7b/chashka_chainaya-14357.jpg" TargetMode="External"/><Relationship Id="rId3" Type="http://schemas.openxmlformats.org/officeDocument/2006/relationships/hyperlink" Target="http://vmede.org/sait/content/Anatomija_sapin_2/4_files/mb4_004.jpeg" TargetMode="External"/><Relationship Id="rId7" Type="http://schemas.openxmlformats.org/officeDocument/2006/relationships/hyperlink" Target="http://images.kancburo.ru/goods/11588.jpg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filearchive.cnews.ru/img/zoom/2012/09/13/apple_iphone5.jpg" TargetMode="External"/><Relationship Id="rId11" Type="http://schemas.openxmlformats.org/officeDocument/2006/relationships/hyperlink" Target="http://www.neboleem.net/images/stories1/anatomija/mochetochnik.jpg" TargetMode="External"/><Relationship Id="rId5" Type="http://schemas.openxmlformats.org/officeDocument/2006/relationships/hyperlink" Target="http://kitaimedic.ru/img/heart.gif" TargetMode="External"/><Relationship Id="rId10" Type="http://schemas.openxmlformats.org/officeDocument/2006/relationships/hyperlink" Target="http://dic.academic.ru/pictures/bse/jpg/0286043831.jpg" TargetMode="External"/><Relationship Id="rId4" Type="http://schemas.openxmlformats.org/officeDocument/2006/relationships/hyperlink" Target="http://amazingwoman.ru/wp-content/uploads/2013/05/%D0%B3%D1%80%D0%B5%D1%86%D0%BA%D0%B8%D0%B9_%D0%BE%D1%80%D0%B5%D1%852.jpg" TargetMode="External"/><Relationship Id="rId9" Type="http://schemas.openxmlformats.org/officeDocument/2006/relationships/hyperlink" Target="https://encrypted-tbn1.gstatic.com/images?q=tbn:ANd9GcRLLeZIYaZjRpBPzx_CbLnY5UR1fB7LZx1JZkamIqvGzLX0rF6D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Как почки удаляют из организма вредные вещества</a:t>
            </a:r>
          </a:p>
          <a:p>
            <a:endParaRPr lang="ru-RU" sz="12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/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урок окружающего мира, 4 класс,</a:t>
            </a:r>
            <a:b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УМК «ПНШ»</a:t>
            </a:r>
            <a:endParaRPr lang="en-US" sz="1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Автор: Головач Елена Петровна,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учитель начальных классов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МБОУ СОШ № 14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г. Выборга</a:t>
            </a:r>
          </a:p>
          <a:p>
            <a:pPr algn="ctr"/>
            <a:r>
              <a:rPr lang="ru-RU" sz="1000" dirty="0" smtClean="0"/>
              <a:t/>
            </a:r>
            <a:br>
              <a:rPr lang="ru-RU" sz="1000" dirty="0" smtClean="0"/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6893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Мочеточники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Мочеточники представляют собой соединительнотканную трубку диаметром 6 - 15 мм, длиной 25-30 см. Соединяют почки с мочевым пузырём.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4137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Мочевой пузырь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/>
              <a:t>Изнутри мочевой пузырь покрыт слизистой оболочкой, которая собрана в складки при пустом мочевом пузыре. Складки расправляются, когда мочевой пузырь наполняется.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9852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Вместительность мочевого пузыря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Мочевой пузырь может растягиваться и сжиматься.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4566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Схема мочевыделительной системы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Почка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Мочеточник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Мочевой пузырь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Мочеиспускательный канал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276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tx2"/>
                </a:solidFill>
              </a:rPr>
              <a:t>Источники изображений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US" dirty="0" smtClean="0">
                <a:hlinkClick r:id="rId3"/>
              </a:rPr>
              <a:t>http://lechenie-simptomy.ru/wp-content/uploads/2013/01/nefroptoz.jpg</a:t>
            </a:r>
            <a:r>
              <a:rPr lang="en-US" dirty="0" smtClean="0"/>
              <a:t> </a:t>
            </a:r>
            <a:r>
              <a:rPr lang="ru-RU" dirty="0" smtClean="0"/>
              <a:t>- схема мочевой системы</a:t>
            </a:r>
          </a:p>
          <a:p>
            <a:r>
              <a:rPr lang="en-US" dirty="0" smtClean="0">
                <a:hlinkClick r:id="rId4"/>
              </a:rPr>
              <a:t>http://www.sibvaleo.info/published/publicdata/SIBVALMAG/attachments/SC/products_pictures/document_2269_pochka.jpg</a:t>
            </a:r>
            <a:r>
              <a:rPr lang="ru-RU" dirty="0" smtClean="0"/>
              <a:t> - почка в разрезе</a:t>
            </a:r>
          </a:p>
          <a:p>
            <a:r>
              <a:rPr lang="en-US" dirty="0" smtClean="0">
                <a:hlinkClick r:id="rId5"/>
              </a:rPr>
              <a:t>http://www.bladdercancer.su/netcat_files/Image/urinarybladder.jpg</a:t>
            </a:r>
            <a:r>
              <a:rPr lang="ru-RU" dirty="0" smtClean="0"/>
              <a:t> - мочевой пузырь</a:t>
            </a:r>
          </a:p>
          <a:p>
            <a:r>
              <a:rPr lang="en-US" dirty="0" smtClean="0">
                <a:hlinkClick r:id="rId6"/>
              </a:rPr>
              <a:t>http://cdn01.ru/files/users/images/db/87/db8761d31605cbd148ae6a7982eed7ca.jpg</a:t>
            </a:r>
            <a:endParaRPr lang="ru-RU" dirty="0" smtClean="0"/>
          </a:p>
          <a:p>
            <a:r>
              <a:rPr lang="ru-RU" dirty="0" smtClean="0"/>
              <a:t> - роль почек</a:t>
            </a:r>
          </a:p>
          <a:p>
            <a:r>
              <a:rPr lang="en-US" dirty="0" smtClean="0">
                <a:hlinkClick r:id="rId7"/>
              </a:rPr>
              <a:t>http://</a:t>
            </a:r>
            <a:r>
              <a:rPr lang="ru-RU" dirty="0" smtClean="0">
                <a:hlinkClick r:id="rId7"/>
              </a:rPr>
              <a:t>популярная-</a:t>
            </a:r>
            <a:r>
              <a:rPr lang="ru-RU" dirty="0" err="1" smtClean="0">
                <a:hlinkClick r:id="rId7"/>
              </a:rPr>
              <a:t>медицина.рф</a:t>
            </a:r>
            <a:r>
              <a:rPr lang="ru-RU" dirty="0" smtClean="0">
                <a:hlinkClick r:id="rId7"/>
              </a:rPr>
              <a:t>/</a:t>
            </a:r>
            <a:r>
              <a:rPr lang="en-US" dirty="0" err="1" smtClean="0">
                <a:hlinkClick r:id="rId7"/>
              </a:rPr>
              <a:t>wp</a:t>
            </a:r>
            <a:r>
              <a:rPr lang="en-US" dirty="0" smtClean="0">
                <a:hlinkClick r:id="rId7"/>
              </a:rPr>
              <a:t>-content/uploads/2013/09/pochka-660x600.jpg</a:t>
            </a:r>
            <a:endParaRPr lang="ru-RU" dirty="0" smtClean="0"/>
          </a:p>
          <a:p>
            <a:r>
              <a:rPr lang="ru-RU" dirty="0" smtClean="0"/>
              <a:t> - почка в разрезе (отдельно)</a:t>
            </a:r>
          </a:p>
          <a:p>
            <a:r>
              <a:rPr lang="en-US" dirty="0" smtClean="0">
                <a:hlinkClick r:id="rId8"/>
              </a:rPr>
              <a:t>http://www.medclub.ru/img/work/catalog/a_4024_3758.jpg</a:t>
            </a:r>
            <a:r>
              <a:rPr lang="ru-RU" dirty="0" smtClean="0"/>
              <a:t> - лёгкие</a:t>
            </a:r>
          </a:p>
          <a:p>
            <a:r>
              <a:rPr lang="en-US" dirty="0" smtClean="0">
                <a:hlinkClick r:id="rId9"/>
              </a:rPr>
              <a:t>http://www.blackcancer.ru/img/skin.png</a:t>
            </a:r>
            <a:r>
              <a:rPr lang="ru-RU" dirty="0" smtClean="0"/>
              <a:t> - кожа</a:t>
            </a:r>
          </a:p>
          <a:p>
            <a:r>
              <a:rPr lang="en-US" dirty="0" smtClean="0">
                <a:hlinkClick r:id="rId10"/>
              </a:rPr>
              <a:t>http://fitfan.ru/uploads/posts/2013-11/1385377324_pryamaya-kishka.jpg</a:t>
            </a:r>
            <a:r>
              <a:rPr lang="ru-RU" dirty="0" smtClean="0"/>
              <a:t> - прямая кишка</a:t>
            </a:r>
          </a:p>
          <a:p>
            <a:r>
              <a:rPr lang="en-US" dirty="0" smtClean="0">
                <a:hlinkClick r:id="rId11"/>
              </a:rPr>
              <a:t>http://100rona.com/wp-content/uploads/2013/04/%D0%BB%D0%B8%D0%BC%D1%81%D0%BA%D0%B0%D1%8F-%D1%84%D0%B0%D1%81%D0%BE%D0%BB%D1%8C.jpg</a:t>
            </a:r>
            <a:r>
              <a:rPr lang="ru-RU" dirty="0" smtClean="0"/>
              <a:t> – семена фасоли</a:t>
            </a:r>
          </a:p>
          <a:p>
            <a:endParaRPr lang="ru-RU" sz="1200" b="1" dirty="0">
              <a:solidFill>
                <a:schemeClr val="tx2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021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http://vmede.org/sait/content/Anatomija_sapin_2/4_files/mb4_004.jpeg</a:t>
            </a:r>
            <a:r>
              <a:rPr lang="ru-RU" dirty="0" smtClean="0"/>
              <a:t> - почка с кровеносными сосудами</a:t>
            </a:r>
          </a:p>
          <a:p>
            <a:r>
              <a:rPr lang="en-US" dirty="0" smtClean="0">
                <a:hlinkClick r:id="rId4"/>
              </a:rPr>
              <a:t>http://amazingwoman.ru/wp-content/uploads/2013/05/%D0%B3%D1%80%D0%B5%D1%86%D0%BA%D0%B8%D0%B9_%D0%BE%D1%80%D0%B5%D1%852.jpg</a:t>
            </a:r>
            <a:r>
              <a:rPr lang="en-US" dirty="0" smtClean="0"/>
              <a:t> </a:t>
            </a:r>
            <a:r>
              <a:rPr lang="ru-RU" dirty="0" smtClean="0"/>
              <a:t>– грецкий орех</a:t>
            </a:r>
          </a:p>
          <a:p>
            <a:r>
              <a:rPr lang="en-US" dirty="0" smtClean="0">
                <a:hlinkClick r:id="rId5"/>
              </a:rPr>
              <a:t>http://kitaimedic.ru/img/heart.gif</a:t>
            </a:r>
            <a:r>
              <a:rPr lang="ru-RU" dirty="0" smtClean="0"/>
              <a:t> - расположение почек по отношению к печени</a:t>
            </a:r>
          </a:p>
          <a:p>
            <a:r>
              <a:rPr lang="en-US" dirty="0" smtClean="0">
                <a:hlinkClick r:id="rId6"/>
              </a:rPr>
              <a:t>http://filearchive.cnews.ru/img/zoom/2012/09/13/apple_iphone5.jpg</a:t>
            </a:r>
            <a:r>
              <a:rPr lang="ru-RU" dirty="0" smtClean="0"/>
              <a:t> - </a:t>
            </a:r>
            <a:r>
              <a:rPr lang="ru-RU" dirty="0" err="1" smtClean="0"/>
              <a:t>Айфон</a:t>
            </a:r>
            <a:r>
              <a:rPr lang="ru-RU" dirty="0" smtClean="0"/>
              <a:t> 5</a:t>
            </a:r>
          </a:p>
          <a:p>
            <a:r>
              <a:rPr lang="en-US" dirty="0" smtClean="0">
                <a:hlinkClick r:id="rId7"/>
              </a:rPr>
              <a:t>http://images.kancburo.ru/goods/11588.jpg</a:t>
            </a:r>
            <a:r>
              <a:rPr lang="ru-RU" dirty="0" smtClean="0"/>
              <a:t> - шариковая ручка</a:t>
            </a:r>
          </a:p>
          <a:p>
            <a:r>
              <a:rPr lang="en-US" dirty="0" smtClean="0">
                <a:hlinkClick r:id="rId8"/>
              </a:rPr>
              <a:t>http://img.povar.ru/uploads/70/d1/2b/7b/chashka_chainaya-14357.jpg</a:t>
            </a:r>
            <a:r>
              <a:rPr lang="ru-RU" dirty="0" smtClean="0"/>
              <a:t> - чашка чая</a:t>
            </a:r>
          </a:p>
          <a:p>
            <a:r>
              <a:rPr lang="en-US" dirty="0" smtClean="0">
                <a:hlinkClick r:id="rId9"/>
              </a:rPr>
              <a:t>https://encrypted-tbn1.gstatic.com/images?q=tbn:ANd9GcRLLeZIYaZjRpBPzx_CbLnY5UR1fB7LZx1JZkamIqvGzLX0rF6D</a:t>
            </a:r>
            <a:r>
              <a:rPr lang="en-US" dirty="0" smtClean="0"/>
              <a:t> </a:t>
            </a:r>
            <a:r>
              <a:rPr lang="ru-RU" dirty="0" smtClean="0"/>
              <a:t>– мочевой пузырь </a:t>
            </a:r>
          </a:p>
          <a:p>
            <a:r>
              <a:rPr lang="en-US" dirty="0" smtClean="0">
                <a:hlinkClick r:id="rId10"/>
              </a:rPr>
              <a:t>http://dic.academic.ru/pictures/bse/jpg/0286043831.jpg</a:t>
            </a:r>
            <a:r>
              <a:rPr lang="ru-RU" dirty="0" smtClean="0"/>
              <a:t> - размеры почки</a:t>
            </a:r>
          </a:p>
          <a:p>
            <a:r>
              <a:rPr lang="en-US" dirty="0" smtClean="0">
                <a:hlinkClick r:id="rId11"/>
              </a:rPr>
              <a:t>http://www.neboleem.net/images/stories1/anatomija/mochetochnik.jpg</a:t>
            </a:r>
            <a:r>
              <a:rPr lang="ru-RU" dirty="0" smtClean="0"/>
              <a:t> - вид мочеточника, мочевого пузыря и почки сбоку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1655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Удаление вредных веществ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234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tx2"/>
                </a:solidFill>
              </a:rPr>
              <a:t>Вопросы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1200" b="1" i="1" u="sng" dirty="0" smtClean="0">
                <a:solidFill>
                  <a:srgbClr val="002060"/>
                </a:solidFill>
              </a:rPr>
              <a:t>1 – </a:t>
            </a:r>
            <a:r>
              <a:rPr lang="ru-RU" sz="1200" b="1" i="1" u="sng" dirty="0" err="1" smtClean="0">
                <a:solidFill>
                  <a:srgbClr val="002060"/>
                </a:solidFill>
              </a:rPr>
              <a:t>ый</a:t>
            </a:r>
            <a:r>
              <a:rPr lang="ru-RU" sz="1200" b="1" i="1" u="sng" dirty="0" smtClean="0">
                <a:solidFill>
                  <a:srgbClr val="002060"/>
                </a:solidFill>
              </a:rPr>
              <a:t> ряд</a:t>
            </a:r>
          </a:p>
          <a:p>
            <a:r>
              <a:rPr lang="ru-RU" sz="1200" b="1" i="1" dirty="0" smtClean="0">
                <a:solidFill>
                  <a:srgbClr val="002060"/>
                </a:solidFill>
              </a:rPr>
              <a:t>	</a:t>
            </a:r>
            <a:r>
              <a:rPr lang="ru-RU" sz="1200" b="1" dirty="0" smtClean="0">
                <a:solidFill>
                  <a:srgbClr val="FF0000"/>
                </a:solidFill>
              </a:rPr>
              <a:t>Каковы главные органы, образующие и выделяющие мочу, на что похожи почки; какова  роль почек?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</a:p>
          <a:p>
            <a:pPr lvl="0" algn="ctr"/>
            <a:r>
              <a:rPr lang="ru-RU" sz="1200" b="1" i="1" u="sng" dirty="0" smtClean="0">
                <a:solidFill>
                  <a:srgbClr val="FF0000"/>
                </a:solidFill>
              </a:rPr>
              <a:t>2 – ой ряд </a:t>
            </a:r>
          </a:p>
          <a:p>
            <a:pPr lvl="0"/>
            <a:r>
              <a:rPr lang="ru-RU" sz="1200" b="1" i="1" dirty="0" smtClean="0">
                <a:solidFill>
                  <a:srgbClr val="FF0000"/>
                </a:solidFill>
              </a:rPr>
              <a:t>	</a:t>
            </a:r>
            <a:r>
              <a:rPr lang="ru-RU" sz="1200" b="1" dirty="0" smtClean="0">
                <a:solidFill>
                  <a:srgbClr val="002060"/>
                </a:solidFill>
              </a:rPr>
              <a:t>Через какие органы вода удаляется из организма в небольшом количестве;  как удаляется основная часть воды? </a:t>
            </a:r>
            <a:r>
              <a:rPr lang="en-US" sz="1200" b="1" dirty="0" smtClean="0">
                <a:solidFill>
                  <a:srgbClr val="002060"/>
                </a:solidFill>
              </a:rPr>
              <a:t> </a:t>
            </a:r>
          </a:p>
          <a:p>
            <a:pPr lvl="0" algn="ctr"/>
            <a:r>
              <a:rPr lang="ru-RU" sz="1200" b="1" i="1" u="sng" dirty="0" smtClean="0">
                <a:solidFill>
                  <a:srgbClr val="002060"/>
                </a:solidFill>
              </a:rPr>
              <a:t>3 –</a:t>
            </a:r>
            <a:r>
              <a:rPr lang="ru-RU" sz="1200" b="1" i="1" u="sng" dirty="0" err="1" smtClean="0">
                <a:solidFill>
                  <a:srgbClr val="002060"/>
                </a:solidFill>
              </a:rPr>
              <a:t>ий</a:t>
            </a:r>
            <a:r>
              <a:rPr lang="ru-RU" sz="1200" b="1" i="1" u="sng" dirty="0" smtClean="0">
                <a:solidFill>
                  <a:srgbClr val="002060"/>
                </a:solidFill>
              </a:rPr>
              <a:t> ряд </a:t>
            </a:r>
          </a:p>
          <a:p>
            <a:pPr lvl="0"/>
            <a:r>
              <a:rPr lang="ru-RU" sz="1200" b="1" i="1" dirty="0" smtClean="0">
                <a:solidFill>
                  <a:srgbClr val="002060"/>
                </a:solidFill>
              </a:rPr>
              <a:t>	</a:t>
            </a:r>
            <a:r>
              <a:rPr lang="ru-RU" sz="1200" b="1" dirty="0" smtClean="0">
                <a:solidFill>
                  <a:srgbClr val="FF0000"/>
                </a:solidFill>
              </a:rPr>
              <a:t>Как связаны кровеносная система и почки? 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endParaRPr lang="ru-RU" sz="1200" b="1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000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rgbClr val="1F497D"/>
                </a:solidFill>
                <a:latin typeface="+mn-lt"/>
                <a:ea typeface="+mn-ea"/>
                <a:cs typeface="+mn-cs"/>
              </a:rPr>
              <a:t>Удаление воды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75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Почки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Удаление вредных веществ из крови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2856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Размеры почек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Размеры одной почки составляют примерно 11,5-12,5 см в длину, 5-6 см в ширину.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1559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tx2"/>
                </a:solidFill>
              </a:rPr>
              <a:t>Расположение почек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Правая почка  расположена несколько ниже, поскольку сверху она граничит с печенью.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113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Связь почек с кровеносной системой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6581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Роль мочевыделительной системы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C8AD-D9F4-4D40-BC76-B07E71C67FE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6373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8BCA6-8095-4442-9A24-F6479CCB82C1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9C49E-3496-4FB9-BFA7-E78DFF71F501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C42C-8107-4C0D-8982-9A59BA42C1E7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7A47-A11A-4961-B043-166A6FC0221C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C6F25-6DC0-4F4F-AD98-9D6AF1FE40CE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2DBF-BF05-4C52-A640-77C7425451D5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07BFC-2C63-49DE-B3D6-AAD2A63F5E73}" type="datetime1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3D48B-CBCE-4014-948C-F32394ED24CA}" type="datetime1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37E1-98F8-48BF-ABF7-C89F54A1933A}" type="datetime1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17F8-52E7-4274-A5C9-D7FCCF8E0FEF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78BBC-8D26-43A2-8D26-511FFB33D226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D98EE-A16D-4788-934C-CB2EDFA86D85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dclub.ru/img/work/catalog/a_4024_3758.jpg" TargetMode="External"/><Relationship Id="rId3" Type="http://schemas.openxmlformats.org/officeDocument/2006/relationships/hyperlink" Target="http://lechenie-simptomy.ru/wp-content/uploads/2013/01/nefroptoz.jpg" TargetMode="External"/><Relationship Id="rId7" Type="http://schemas.openxmlformats.org/officeDocument/2006/relationships/hyperlink" Target="http://&#1087;&#1086;&#1087;&#1091;&#1083;&#1103;&#1088;&#1085;&#1072;&#1103;-&#1084;&#1077;&#1076;&#1080;&#1094;&#1080;&#1085;&#1072;.&#1088;&#1092;/wp-content/uploads/2013/09/pochka-660x600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dn01.ru/files/users/images/db/87/db8761d31605cbd148ae6a7982eed7ca.jpg" TargetMode="External"/><Relationship Id="rId11" Type="http://schemas.openxmlformats.org/officeDocument/2006/relationships/hyperlink" Target="http://100rona.com/wp-content/uploads/2013/04/%D0%BB%D0%B8%D0%BC%D1%81%D0%BA%D0%B0%D1%8F-%D1%84%D0%B0%D1%81%D0%BE%D0%BB%D1%8C.jpg" TargetMode="External"/><Relationship Id="rId5" Type="http://schemas.openxmlformats.org/officeDocument/2006/relationships/hyperlink" Target="http://www.bladdercancer.su/netcat_files/Image/urinarybladder.jpg" TargetMode="External"/><Relationship Id="rId10" Type="http://schemas.openxmlformats.org/officeDocument/2006/relationships/hyperlink" Target="http://fitfan.ru/uploads/posts/2013-11/1385377324_pryamaya-kishka.jpg" TargetMode="External"/><Relationship Id="rId4" Type="http://schemas.openxmlformats.org/officeDocument/2006/relationships/hyperlink" Target="http://www.sibvaleo.info/published/publicdata/SIBVALMAG/attachments/SC/products_pictures/document_2269_pochka.jpg" TargetMode="External"/><Relationship Id="rId9" Type="http://schemas.openxmlformats.org/officeDocument/2006/relationships/hyperlink" Target="http://www.blackcancer.ru/img/skin.pn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.povar.ru/uploads/70/d1/2b/7b/chashka_chainaya-14357.jpg" TargetMode="External"/><Relationship Id="rId3" Type="http://schemas.openxmlformats.org/officeDocument/2006/relationships/hyperlink" Target="http://vmede.org/sait/content/Anatomija_sapin_2/4_files/mb4_004.jpeg" TargetMode="External"/><Relationship Id="rId7" Type="http://schemas.openxmlformats.org/officeDocument/2006/relationships/hyperlink" Target="http://images.kancburo.ru/goods/11588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ilearchive.cnews.ru/img/zoom/2012/09/13/apple_iphone5.jpg" TargetMode="External"/><Relationship Id="rId11" Type="http://schemas.openxmlformats.org/officeDocument/2006/relationships/hyperlink" Target="http://www.neboleem.net/images/stories1/anatomija/mochetochnik.jpg" TargetMode="External"/><Relationship Id="rId5" Type="http://schemas.openxmlformats.org/officeDocument/2006/relationships/hyperlink" Target="http://kitaimedic.ru/img/heart.gif" TargetMode="External"/><Relationship Id="rId10" Type="http://schemas.openxmlformats.org/officeDocument/2006/relationships/hyperlink" Target="http://dic.academic.ru/pictures/bse/jpg/0286043831.jpg" TargetMode="External"/><Relationship Id="rId4" Type="http://schemas.openxmlformats.org/officeDocument/2006/relationships/hyperlink" Target="http://amazingwoman.ru/wp-content/uploads/2013/05/%D0%B3%D1%80%D0%B5%D1%86%D0%BA%D0%B8%D0%B9_%D0%BE%D1%80%D0%B5%D1%852.jpg" TargetMode="External"/><Relationship Id="rId9" Type="http://schemas.openxmlformats.org/officeDocument/2006/relationships/hyperlink" Target="https://encrypted-tbn1.gstatic.com/images?q=tbn:ANd9GcRLLeZIYaZjRpBPzx_CbLnY5UR1fB7LZx1JZkamIqvGzLX0rF6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5400" y="609600"/>
            <a:ext cx="71628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Как почки удаляют из организма вредные вещества</a:t>
            </a:r>
          </a:p>
          <a:p>
            <a:endParaRPr lang="ru-RU" sz="40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урок окружающего мира, 4 класс,</a:t>
            </a:r>
            <a:b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УМК «ПНШ»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643306" y="4868862"/>
            <a:ext cx="5357850" cy="1774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Автор: Головач Елена Петровна,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МБОУ СОШ № 14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г. Выборга</a:t>
            </a:r>
            <a:endParaRPr lang="ru-RU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286644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Мочеточники</a:t>
            </a:r>
            <a:endParaRPr lang="ru-RU" sz="4000" b="1" dirty="0">
              <a:solidFill>
                <a:schemeClr val="tx2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428728" y="5572140"/>
            <a:ext cx="6825450" cy="847713"/>
            <a:chOff x="1142976" y="2779135"/>
            <a:chExt cx="6825450" cy="847713"/>
          </a:xfrm>
        </p:grpSpPr>
        <p:pic>
          <p:nvPicPr>
            <p:cNvPr id="4" name="Picture 2" descr="http://images.kancburo.ru/goods/11588.jpg"/>
            <p:cNvPicPr>
              <a:picLocks noChangeAspect="1" noChangeArrowheads="1"/>
            </p:cNvPicPr>
            <p:nvPr/>
          </p:nvPicPr>
          <p:blipFill>
            <a:blip r:embed="rId3" cstate="print"/>
            <a:srcRect l="8846" r="21237"/>
            <a:stretch>
              <a:fillRect/>
            </a:stretch>
          </p:blipFill>
          <p:spPr bwMode="auto">
            <a:xfrm>
              <a:off x="4572000" y="2779135"/>
              <a:ext cx="3396426" cy="8477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7650" name="Picture 2" descr="http://images.kancburo.ru/goods/11588.jpg"/>
            <p:cNvPicPr>
              <a:picLocks noChangeAspect="1" noChangeArrowheads="1"/>
            </p:cNvPicPr>
            <p:nvPr/>
          </p:nvPicPr>
          <p:blipFill>
            <a:blip r:embed="rId3" cstate="print"/>
            <a:srcRect l="7851" r="21440"/>
            <a:stretch>
              <a:fillRect/>
            </a:stretch>
          </p:blipFill>
          <p:spPr bwMode="auto">
            <a:xfrm>
              <a:off x="1142976" y="2779135"/>
              <a:ext cx="3434893" cy="8477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286248" y="1714488"/>
            <a:ext cx="44291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	Мочеточники представляют собой соединительнотканную трубку диаметром 6 - 15 мм, длиной 25-30 см. Соединяют почки с мочевым пузырём.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170" name="Picture 2" descr="Мочеточник челове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642918"/>
            <a:ext cx="3000396" cy="4738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86116" y="4357694"/>
            <a:ext cx="2605009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мочеточник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2500298" y="3857628"/>
            <a:ext cx="785818" cy="642942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Мочевой пузырь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7410" name="Picture 2" descr="http://www.bladdercancer.su/netcat_files/Image/urinarybladder.jpg"/>
          <p:cNvPicPr>
            <a:picLocks noChangeAspect="1" noChangeArrowheads="1"/>
          </p:cNvPicPr>
          <p:nvPr/>
        </p:nvPicPr>
        <p:blipFill>
          <a:blip r:embed="rId3"/>
          <a:srcRect l="14925" t="7240" r="17910" b="12039"/>
          <a:stretch>
            <a:fillRect/>
          </a:stretch>
        </p:blipFill>
        <p:spPr bwMode="auto">
          <a:xfrm>
            <a:off x="928662" y="1000108"/>
            <a:ext cx="321471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amazingwoman.ru/wp-content/uploads/2013/05/%D0%B3%D1%80%D0%B5%D1%86%D0%BA%D0%B8%D0%B9_%D0%BE%D1%80%D0%B5%D1%852.jpg"/>
          <p:cNvPicPr>
            <a:picLocks noChangeAspect="1" noChangeArrowheads="1"/>
          </p:cNvPicPr>
          <p:nvPr/>
        </p:nvPicPr>
        <p:blipFill>
          <a:blip r:embed="rId4"/>
          <a:srcRect l="15000" t="13333" r="18749" b="4999"/>
          <a:stretch>
            <a:fillRect/>
          </a:stretch>
        </p:blipFill>
        <p:spPr bwMode="auto">
          <a:xfrm>
            <a:off x="4500562" y="1500174"/>
            <a:ext cx="378621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42910" y="5072074"/>
            <a:ext cx="80010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/>
              <a:t>	Изнутри мочевой пузырь покрыт слизистой оболочкой, которая собрана в складки при пустом мочевом пузыре. Складки расправляются, когда мочевой пузырь наполняется.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encrypted-tbn1.gstatic.com/images?q=tbn:ANd9GcRLLeZIYaZjRpBPzx_CbLnY5UR1fB7LZx1JZkamIqvGzLX0rF6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5429288" cy="3534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Вместительность мочевого пузыря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20482" name="AutoShape 2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://img.povar.ru/uploads/70/d1/2b/7b/chashka_chainaya-14357.jpg"/>
          <p:cNvPicPr>
            <a:picLocks noChangeAspect="1" noChangeArrowheads="1"/>
          </p:cNvPicPr>
          <p:nvPr/>
        </p:nvPicPr>
        <p:blipFill>
          <a:blip r:embed="rId4"/>
          <a:srcRect l="10222" r="8004" b="12726"/>
          <a:stretch>
            <a:fillRect/>
          </a:stretch>
        </p:blipFill>
        <p:spPr bwMode="auto">
          <a:xfrm>
            <a:off x="5072066" y="4000504"/>
            <a:ext cx="2857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img.povar.ru/uploads/70/d1/2b/7b/chashka_chainaya-14357.jpg"/>
          <p:cNvPicPr>
            <a:picLocks noChangeAspect="1" noChangeArrowheads="1"/>
          </p:cNvPicPr>
          <p:nvPr/>
        </p:nvPicPr>
        <p:blipFill>
          <a:blip r:embed="rId4"/>
          <a:srcRect l="12093" r="8177" b="12726"/>
          <a:stretch>
            <a:fillRect/>
          </a:stretch>
        </p:blipFill>
        <p:spPr bwMode="auto">
          <a:xfrm>
            <a:off x="6072198" y="1714488"/>
            <a:ext cx="278608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Хорда 10"/>
          <p:cNvSpPr/>
          <p:nvPr/>
        </p:nvSpPr>
        <p:spPr>
          <a:xfrm rot="16388115">
            <a:off x="2374499" y="2119487"/>
            <a:ext cx="1806683" cy="3318627"/>
          </a:xfrm>
          <a:prstGeom prst="chord">
            <a:avLst>
              <a:gd name="adj1" fmla="val 5171891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Хорда 11"/>
          <p:cNvSpPr/>
          <p:nvPr/>
        </p:nvSpPr>
        <p:spPr>
          <a:xfrm rot="16388115">
            <a:off x="1376010" y="1110520"/>
            <a:ext cx="3927795" cy="3612944"/>
          </a:xfrm>
          <a:prstGeom prst="chord">
            <a:avLst>
              <a:gd name="adj1" fmla="val 5171891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7158" y="5715016"/>
            <a:ext cx="4857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Мочевой пузырь может растягиваться и сжиматься.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19815 C -0.0651 -0.32014 -0.12934 -0.44213 -0.17917 -0.44606 C -0.22899 -0.45 -0.26736 -0.2956 -0.29965 -0.22245 C -0.33194 -0.14884 -0.35938 -0.04305 -0.37274 -0.00532 C -0.38611 0.03287 -0.38333 0.01875 -0.38038 0.00486 " pathEditMode="relative" ptsTypes="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57 -0.097 C 0.05607 -0.24514 0.06475 -0.39329 0.03594 -0.46459 C 0.00712 -0.53588 -0.06198 -0.55787 -0.12552 -0.52431 C -0.18906 -0.49075 -0.30834 -0.30625 -0.34479 -0.26274 " pathEditMode="relative" rAng="0" ptsTypes="aaaA"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-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Схема мочевыделительной системы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8436" name="Picture 4" descr="http://lechenie-simptomy.ru/wp-content/uploads/2013/01/nefroptoz.jpg"/>
          <p:cNvPicPr>
            <a:picLocks noChangeAspect="1" noChangeArrowheads="1"/>
          </p:cNvPicPr>
          <p:nvPr/>
        </p:nvPicPr>
        <p:blipFill>
          <a:blip r:embed="rId3"/>
          <a:srcRect l="29348"/>
          <a:stretch>
            <a:fillRect/>
          </a:stretch>
        </p:blipFill>
        <p:spPr bwMode="auto">
          <a:xfrm>
            <a:off x="4357686" y="857232"/>
            <a:ext cx="4643470" cy="489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5" name="Группа 24"/>
          <p:cNvGrpSpPr/>
          <p:nvPr/>
        </p:nvGrpSpPr>
        <p:grpSpPr>
          <a:xfrm>
            <a:off x="2643174" y="2000240"/>
            <a:ext cx="3293473" cy="646331"/>
            <a:chOff x="2643174" y="2000240"/>
            <a:chExt cx="3293473" cy="646331"/>
          </a:xfrm>
        </p:grpSpPr>
        <p:cxnSp>
          <p:nvCxnSpPr>
            <p:cNvPr id="10" name="Прямая со стрелкой 9"/>
            <p:cNvCxnSpPr/>
            <p:nvPr/>
          </p:nvCxnSpPr>
          <p:spPr>
            <a:xfrm>
              <a:off x="4079259" y="2309446"/>
              <a:ext cx="1857388" cy="1588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643174" y="2000240"/>
              <a:ext cx="1398716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Почка</a:t>
              </a:r>
              <a:endParaRPr lang="ru-RU" sz="3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196110" y="3218791"/>
            <a:ext cx="5099554" cy="646331"/>
            <a:chOff x="1196110" y="3212123"/>
            <a:chExt cx="5099554" cy="646331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3866772" y="3540369"/>
              <a:ext cx="2428892" cy="1588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96110" y="3212123"/>
              <a:ext cx="2680349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Мочеточник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865293" y="4314092"/>
            <a:ext cx="5788661" cy="646331"/>
            <a:chOff x="865293" y="4314092"/>
            <a:chExt cx="5788661" cy="646331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4439376" y="4945280"/>
              <a:ext cx="2214578" cy="1588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65293" y="4314092"/>
              <a:ext cx="3599062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Мочевой пузырь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85720" y="5429264"/>
            <a:ext cx="6500858" cy="1200329"/>
            <a:chOff x="285720" y="5429264"/>
            <a:chExt cx="6500858" cy="1200329"/>
          </a:xfrm>
        </p:grpSpPr>
        <p:cxnSp>
          <p:nvCxnSpPr>
            <p:cNvPr id="9" name="Прямая со стрелкой 8"/>
            <p:cNvCxnSpPr/>
            <p:nvPr/>
          </p:nvCxnSpPr>
          <p:spPr>
            <a:xfrm>
              <a:off x="4357686" y="5429264"/>
              <a:ext cx="2428892" cy="1588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5720" y="5429264"/>
              <a:ext cx="4572032" cy="1200329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Мочеиспускательный канал</a:t>
              </a:r>
            </a:p>
          </p:txBody>
        </p:sp>
      </p:grp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Источники изображений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82153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http://lechenie-simptomy.ru/wp-content/uploads/2013/01/nefroptoz.jpg</a:t>
            </a:r>
            <a:r>
              <a:rPr lang="en-US" dirty="0" smtClean="0"/>
              <a:t> </a:t>
            </a:r>
            <a:r>
              <a:rPr lang="ru-RU" dirty="0" smtClean="0"/>
              <a:t>- схема мочевой системы</a:t>
            </a:r>
          </a:p>
          <a:p>
            <a:r>
              <a:rPr lang="en-US" dirty="0" smtClean="0">
                <a:hlinkClick r:id="rId4"/>
              </a:rPr>
              <a:t>http://www.sibvaleo.info/published/publicdata/SIBVALMAG/attachments/SC/products_pictures/document_2269_pochka.jpg</a:t>
            </a:r>
            <a:r>
              <a:rPr lang="ru-RU" dirty="0" smtClean="0"/>
              <a:t> - почка в разрезе</a:t>
            </a:r>
          </a:p>
          <a:p>
            <a:r>
              <a:rPr lang="en-US" dirty="0" smtClean="0">
                <a:hlinkClick r:id="rId5"/>
              </a:rPr>
              <a:t>http://www.bladdercancer.su/netcat_files/Image/urinarybladder.jpg</a:t>
            </a:r>
            <a:r>
              <a:rPr lang="ru-RU" dirty="0" smtClean="0"/>
              <a:t> - мочевой пузырь</a:t>
            </a:r>
          </a:p>
          <a:p>
            <a:r>
              <a:rPr lang="en-US" dirty="0" smtClean="0">
                <a:hlinkClick r:id="rId6"/>
              </a:rPr>
              <a:t>http://cdn01.ru/files/users/images/db/87/db8761d31605cbd148ae6a7982eed7ca.jpg</a:t>
            </a:r>
            <a:endParaRPr lang="ru-RU" dirty="0" smtClean="0"/>
          </a:p>
          <a:p>
            <a:r>
              <a:rPr lang="ru-RU" dirty="0" smtClean="0"/>
              <a:t> - роль почек</a:t>
            </a:r>
          </a:p>
          <a:p>
            <a:r>
              <a:rPr lang="en-US" dirty="0" smtClean="0">
                <a:hlinkClick r:id="rId7"/>
              </a:rPr>
              <a:t>http://</a:t>
            </a:r>
            <a:r>
              <a:rPr lang="ru-RU" dirty="0" err="1" smtClean="0">
                <a:hlinkClick r:id="rId7"/>
              </a:rPr>
              <a:t>популярная-медицина.рф</a:t>
            </a:r>
            <a:r>
              <a:rPr lang="ru-RU" dirty="0" smtClean="0">
                <a:hlinkClick r:id="rId7"/>
              </a:rPr>
              <a:t>/</a:t>
            </a:r>
            <a:r>
              <a:rPr lang="en-US" dirty="0" err="1" smtClean="0">
                <a:hlinkClick r:id="rId7"/>
              </a:rPr>
              <a:t>wp</a:t>
            </a:r>
            <a:r>
              <a:rPr lang="en-US" dirty="0" smtClean="0">
                <a:hlinkClick r:id="rId7"/>
              </a:rPr>
              <a:t>-content/uploads/2013/09/pochka-660x600.jpg</a:t>
            </a:r>
            <a:endParaRPr lang="ru-RU" dirty="0" smtClean="0"/>
          </a:p>
          <a:p>
            <a:r>
              <a:rPr lang="ru-RU" dirty="0" smtClean="0"/>
              <a:t> - почка в разрезе (отдельно)</a:t>
            </a:r>
          </a:p>
          <a:p>
            <a:r>
              <a:rPr lang="en-US" dirty="0" smtClean="0">
                <a:hlinkClick r:id="rId8"/>
              </a:rPr>
              <a:t>http://www.medclub.ru/img/work/catalog/a_4024_3758.jpg</a:t>
            </a:r>
            <a:r>
              <a:rPr lang="ru-RU" dirty="0" smtClean="0"/>
              <a:t> - лёгкие</a:t>
            </a:r>
          </a:p>
          <a:p>
            <a:r>
              <a:rPr lang="en-US" dirty="0" smtClean="0">
                <a:hlinkClick r:id="rId9"/>
              </a:rPr>
              <a:t>http://www.blackcancer.ru/img/skin.png</a:t>
            </a:r>
            <a:r>
              <a:rPr lang="ru-RU" dirty="0" smtClean="0"/>
              <a:t> - кожа</a:t>
            </a:r>
          </a:p>
          <a:p>
            <a:r>
              <a:rPr lang="en-US" dirty="0" smtClean="0">
                <a:hlinkClick r:id="rId10"/>
              </a:rPr>
              <a:t>http://fitfan.ru/uploads/posts/2013-11/1385377324_pryamaya-kishka.jpg</a:t>
            </a:r>
            <a:r>
              <a:rPr lang="ru-RU" dirty="0" smtClean="0"/>
              <a:t> - прямая кишка</a:t>
            </a:r>
          </a:p>
          <a:p>
            <a:r>
              <a:rPr lang="en-US" dirty="0" smtClean="0">
                <a:hlinkClick r:id="rId11"/>
              </a:rPr>
              <a:t>http://100rona.com/wp-content/uploads/2013/04/%D0%BB%D0%B8%D0%BC%D1%81%D0%BA%D0%B0%D1%8F-%D1%84%D0%B0%D1%81%D0%BE%D0%BB%D1%8C.jpg</a:t>
            </a:r>
            <a:r>
              <a:rPr lang="ru-RU" dirty="0" smtClean="0"/>
              <a:t> – семена фасоли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Источники изображений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http://vmede.org/sait/content/Anatomija_sapin_2/4_files/mb4_004.jpeg</a:t>
            </a:r>
            <a:r>
              <a:rPr lang="ru-RU" dirty="0" smtClean="0"/>
              <a:t> - почка с кровеносными сосудами</a:t>
            </a:r>
          </a:p>
          <a:p>
            <a:r>
              <a:rPr lang="en-US" dirty="0" smtClean="0">
                <a:hlinkClick r:id="rId4"/>
              </a:rPr>
              <a:t>http://amazingwoman.ru/wp-content/uploads/2013/05/%D0%B3%D1%80%D0%B5%D1%86%D0%BA%D0%B8%D0%B9_%D0%BE%D1%80%D0%B5%D1%852.jpg</a:t>
            </a:r>
            <a:r>
              <a:rPr lang="en-US" dirty="0" smtClean="0"/>
              <a:t> </a:t>
            </a:r>
            <a:r>
              <a:rPr lang="ru-RU" dirty="0" smtClean="0"/>
              <a:t>– грецкий орех</a:t>
            </a:r>
          </a:p>
          <a:p>
            <a:r>
              <a:rPr lang="en-US" dirty="0" smtClean="0">
                <a:hlinkClick r:id="rId5"/>
              </a:rPr>
              <a:t>http://kitaimedic.ru/img/heart.gif</a:t>
            </a:r>
            <a:r>
              <a:rPr lang="ru-RU" dirty="0" smtClean="0"/>
              <a:t> - расположение почек по отношению к печени</a:t>
            </a:r>
          </a:p>
          <a:p>
            <a:r>
              <a:rPr lang="en-US" dirty="0" smtClean="0">
                <a:hlinkClick r:id="rId6"/>
              </a:rPr>
              <a:t>http://filearchive.cnews.ru/img/zoom/2012/09/13/apple_iphone5.jpg</a:t>
            </a:r>
            <a:r>
              <a:rPr lang="ru-RU" dirty="0" smtClean="0"/>
              <a:t> - </a:t>
            </a:r>
            <a:r>
              <a:rPr lang="ru-RU" dirty="0" err="1" smtClean="0"/>
              <a:t>Айфон</a:t>
            </a:r>
            <a:r>
              <a:rPr lang="ru-RU" dirty="0" smtClean="0"/>
              <a:t> 5</a:t>
            </a:r>
          </a:p>
          <a:p>
            <a:r>
              <a:rPr lang="en-US" dirty="0" smtClean="0">
                <a:hlinkClick r:id="rId7"/>
              </a:rPr>
              <a:t>http://images.kancburo.ru/goods/11588.jpg</a:t>
            </a:r>
            <a:r>
              <a:rPr lang="ru-RU" dirty="0" smtClean="0"/>
              <a:t> - шариковая ручка</a:t>
            </a:r>
          </a:p>
          <a:p>
            <a:r>
              <a:rPr lang="en-US" dirty="0" smtClean="0">
                <a:hlinkClick r:id="rId8"/>
              </a:rPr>
              <a:t>http://img.povar.ru/uploads/70/d1/2b/7b/chashka_chainaya-14357.jpg</a:t>
            </a:r>
            <a:r>
              <a:rPr lang="ru-RU" dirty="0" smtClean="0"/>
              <a:t> - чашка чая</a:t>
            </a:r>
          </a:p>
          <a:p>
            <a:r>
              <a:rPr lang="en-US" dirty="0" smtClean="0">
                <a:hlinkClick r:id="rId9"/>
              </a:rPr>
              <a:t>https://encrypted-tbn1.gstatic.com/images?q=tbn:ANd9GcRLLeZIYaZjRpBPzx_CbLnY5UR1fB7LZx1JZkamIqvGzLX0rF6D</a:t>
            </a:r>
            <a:r>
              <a:rPr lang="en-US" dirty="0" smtClean="0"/>
              <a:t> </a:t>
            </a:r>
            <a:r>
              <a:rPr lang="ru-RU" dirty="0" smtClean="0"/>
              <a:t>– мочевой пузырь </a:t>
            </a:r>
          </a:p>
          <a:p>
            <a:r>
              <a:rPr lang="en-US" dirty="0" smtClean="0">
                <a:hlinkClick r:id="rId10"/>
              </a:rPr>
              <a:t>http://dic.academic.ru/pictures/bse/jpg/0286043831.jpg</a:t>
            </a:r>
            <a:r>
              <a:rPr lang="ru-RU" dirty="0" smtClean="0"/>
              <a:t> - размеры почки</a:t>
            </a:r>
          </a:p>
          <a:p>
            <a:r>
              <a:rPr lang="en-US" dirty="0" smtClean="0">
                <a:hlinkClick r:id="rId11"/>
              </a:rPr>
              <a:t>http://www.neboleem.net/images/stories1/anatomija/mochetochnik.jpg</a:t>
            </a:r>
            <a:r>
              <a:rPr lang="ru-RU" dirty="0" smtClean="0"/>
              <a:t> - вид мочеточника, мочевого пузыря и почки сбоку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Удаление вредных веществ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www.medclub.ru/img/work/catalog/a_4024_37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071546"/>
            <a:ext cx="3599582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blackcancer.ru/img/ski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285860"/>
            <a:ext cx="5357850" cy="3750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fitfan.ru/uploads/posts/2013-11/1385377324_pryamaya-kish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1357298"/>
            <a:ext cx="4786346" cy="4458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3" name="Группа 22"/>
          <p:cNvGrpSpPr/>
          <p:nvPr/>
        </p:nvGrpSpPr>
        <p:grpSpPr>
          <a:xfrm>
            <a:off x="714348" y="4000505"/>
            <a:ext cx="3236848" cy="1932214"/>
            <a:chOff x="714348" y="4000505"/>
            <a:chExt cx="3236848" cy="1932214"/>
          </a:xfrm>
        </p:grpSpPr>
        <p:cxnSp>
          <p:nvCxnSpPr>
            <p:cNvPr id="7" name="Прямая со стрелкой 6"/>
            <p:cNvCxnSpPr/>
            <p:nvPr/>
          </p:nvCxnSpPr>
          <p:spPr>
            <a:xfrm rot="10800000" flipV="1">
              <a:off x="1499374" y="4000505"/>
              <a:ext cx="1572429" cy="1286675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14348" y="5286388"/>
              <a:ext cx="3236848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Углекислый газ</a:t>
              </a: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214810" y="4143380"/>
            <a:ext cx="1533859" cy="2003653"/>
            <a:chOff x="4214810" y="4143380"/>
            <a:chExt cx="1533859" cy="2003653"/>
          </a:xfrm>
        </p:grpSpPr>
        <p:cxnSp>
          <p:nvCxnSpPr>
            <p:cNvPr id="11" name="Прямая со стрелкой 10"/>
            <p:cNvCxnSpPr/>
            <p:nvPr/>
          </p:nvCxnSpPr>
          <p:spPr>
            <a:xfrm rot="16200000" flipH="1">
              <a:off x="4071934" y="4286256"/>
              <a:ext cx="1357322" cy="1071570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572000" y="5500702"/>
              <a:ext cx="1176669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Вода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929190" y="4857760"/>
            <a:ext cx="2988319" cy="1717901"/>
            <a:chOff x="4929190" y="4857760"/>
            <a:chExt cx="2988319" cy="1717901"/>
          </a:xfrm>
        </p:grpSpPr>
        <p:cxnSp>
          <p:nvCxnSpPr>
            <p:cNvPr id="10" name="Прямая со стрелкой 9"/>
            <p:cNvCxnSpPr/>
            <p:nvPr/>
          </p:nvCxnSpPr>
          <p:spPr>
            <a:xfrm rot="16200000" flipH="1">
              <a:off x="4964909" y="4893479"/>
              <a:ext cx="1071570" cy="1000132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929190" y="5929330"/>
              <a:ext cx="2988319" cy="646331"/>
            </a:xfrm>
            <a:prstGeom prst="rect">
              <a:avLst/>
            </a:prstGeom>
            <a:noFill/>
            <a:ln w="508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Остатки пищи</a:t>
              </a:r>
            </a:p>
          </p:txBody>
        </p: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Вопросы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80010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2060"/>
                </a:solidFill>
              </a:rPr>
              <a:t> 1 – </a:t>
            </a:r>
            <a:r>
              <a:rPr lang="ru-RU" sz="2800" b="1" i="1" u="sng" dirty="0" err="1" smtClean="0">
                <a:solidFill>
                  <a:srgbClr val="002060"/>
                </a:solidFill>
              </a:rPr>
              <a:t>ый</a:t>
            </a:r>
            <a:r>
              <a:rPr lang="ru-RU" sz="2800" b="1" i="1" u="sng" dirty="0" smtClean="0">
                <a:solidFill>
                  <a:srgbClr val="002060"/>
                </a:solidFill>
              </a:rPr>
              <a:t> ряд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FF0000"/>
                </a:solidFill>
              </a:rPr>
              <a:t>Каковы главные органы, образующие и выделяющие мочу, на что похожи почки; какова  роль почек?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85011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smtClean="0">
                <a:solidFill>
                  <a:srgbClr val="FF0000"/>
                </a:solidFill>
              </a:rPr>
              <a:t>2 – ой ряд </a:t>
            </a:r>
          </a:p>
          <a:p>
            <a:pPr lvl="0"/>
            <a:r>
              <a:rPr lang="ru-RU" sz="2800" b="1" i="1" dirty="0" smtClean="0">
                <a:solidFill>
                  <a:srgbClr val="FF0000"/>
                </a:solidFill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Через какие органы вода удаляется из организма в небольшом количестве;  как удаляется основная часть воды?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857760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smtClean="0">
                <a:solidFill>
                  <a:srgbClr val="002060"/>
                </a:solidFill>
              </a:rPr>
              <a:t>3 –</a:t>
            </a:r>
            <a:r>
              <a:rPr lang="ru-RU" sz="2800" b="1" i="1" u="sng" dirty="0" err="1" smtClean="0">
                <a:solidFill>
                  <a:srgbClr val="002060"/>
                </a:solidFill>
              </a:rPr>
              <a:t>ий</a:t>
            </a:r>
            <a:r>
              <a:rPr lang="ru-RU" sz="2800" b="1" i="1" u="sng" dirty="0" smtClean="0">
                <a:solidFill>
                  <a:srgbClr val="002060"/>
                </a:solidFill>
              </a:rPr>
              <a:t> ряд </a:t>
            </a:r>
          </a:p>
          <a:p>
            <a:pPr lvl="0"/>
            <a:r>
              <a:rPr lang="ru-RU" sz="2800" b="1" i="1" dirty="0" smtClean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FF0000"/>
                </a:solidFill>
              </a:rPr>
              <a:t>Как связаны кровеносная система и почки? 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00298" y="714356"/>
            <a:ext cx="4786346" cy="1143008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3428992" y="1928802"/>
            <a:ext cx="1928826" cy="3286148"/>
            <a:chOff x="3428992" y="1928802"/>
            <a:chExt cx="1928826" cy="3286148"/>
          </a:xfrm>
        </p:grpSpPr>
        <p:sp>
          <p:nvSpPr>
            <p:cNvPr id="5" name="Овал 4"/>
            <p:cNvSpPr/>
            <p:nvPr/>
          </p:nvSpPr>
          <p:spPr>
            <a:xfrm>
              <a:off x="3428992" y="3500438"/>
              <a:ext cx="1928826" cy="1714512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786182" y="3786190"/>
              <a:ext cx="1358064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b="1" dirty="0" smtClean="0">
                  <a:solidFill>
                    <a:srgbClr val="FF0000"/>
                  </a:solidFill>
                </a:rPr>
                <a:t>Через</a:t>
              </a:r>
            </a:p>
            <a:p>
              <a:r>
                <a:rPr lang="ru-RU" sz="3600" b="1" dirty="0" smtClean="0">
                  <a:solidFill>
                    <a:srgbClr val="FF0000"/>
                  </a:solidFill>
                </a:rPr>
                <a:t> рот</a:t>
              </a:r>
              <a:endParaRPr lang="ru-RU" sz="3600" dirty="0"/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rot="5400000">
              <a:off x="3786182" y="2714620"/>
              <a:ext cx="1572430" cy="794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6143636" y="1928802"/>
            <a:ext cx="2500330" cy="2662254"/>
            <a:chOff x="6143636" y="1928802"/>
            <a:chExt cx="2500330" cy="2662254"/>
          </a:xfrm>
        </p:grpSpPr>
        <p:sp>
          <p:nvSpPr>
            <p:cNvPr id="6" name="Овал 5"/>
            <p:cNvSpPr/>
            <p:nvPr/>
          </p:nvSpPr>
          <p:spPr>
            <a:xfrm>
              <a:off x="6429388" y="3000372"/>
              <a:ext cx="2071702" cy="1590684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572264" y="3500438"/>
              <a:ext cx="20717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600" b="1" dirty="0" smtClean="0">
                  <a:solidFill>
                    <a:srgbClr val="FF0000"/>
                  </a:solidFill>
                </a:rPr>
                <a:t>С мочой</a:t>
              </a:r>
              <a:endParaRPr lang="ru-RU" sz="3600" dirty="0"/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rot="16200000" flipH="1">
              <a:off x="6000760" y="2071678"/>
              <a:ext cx="1143008" cy="857256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571472" y="1785926"/>
            <a:ext cx="2071702" cy="2071702"/>
            <a:chOff x="571472" y="1714488"/>
            <a:chExt cx="2071702" cy="2071702"/>
          </a:xfrm>
        </p:grpSpPr>
        <p:sp>
          <p:nvSpPr>
            <p:cNvPr id="4" name="Овал 3"/>
            <p:cNvSpPr/>
            <p:nvPr/>
          </p:nvSpPr>
          <p:spPr>
            <a:xfrm>
              <a:off x="571472" y="2285992"/>
              <a:ext cx="2071702" cy="1500198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</a:rPr>
                <a:t>Через кожу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rot="10800000" flipV="1">
              <a:off x="1857356" y="1714488"/>
              <a:ext cx="642942" cy="571504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2643174" y="857232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b="1" dirty="0" smtClean="0">
                <a:solidFill>
                  <a:srgbClr val="1F497D"/>
                </a:solidFill>
                <a:ea typeface="+mj-ea"/>
                <a:cs typeface="+mj-cs"/>
              </a:rPr>
              <a:t>Удаление воды</a:t>
            </a:r>
            <a:endParaRPr lang="ru-RU" sz="4000" b="1" dirty="0">
              <a:solidFill>
                <a:srgbClr val="1F497D"/>
              </a:solidFill>
              <a:ea typeface="+mj-ea"/>
              <a:cs typeface="+mj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Почки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21506" name="Picture 2" descr="http://100rona.com/wp-content/uploads/2013/04/%D0%BB%D0%B8%D0%BC%D1%81%D0%BA%D0%B0%D1%8F-%D1%84%D0%B0%D1%81%D0%BE%D0%BB%D1%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4000528" cy="359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6" descr="http://xn----7sbbpetaslhhcmbq0c8czid.xn--p1ai/wp-content/uploads/2013/09/pochka-660x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68" y="1428736"/>
            <a:ext cx="4572032" cy="4156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0" name="Группа 9"/>
          <p:cNvGrpSpPr/>
          <p:nvPr/>
        </p:nvGrpSpPr>
        <p:grpSpPr>
          <a:xfrm>
            <a:off x="2857488" y="3500439"/>
            <a:ext cx="4071966" cy="2486212"/>
            <a:chOff x="3071802" y="4643447"/>
            <a:chExt cx="4071966" cy="2486212"/>
          </a:xfrm>
        </p:grpSpPr>
        <p:sp>
          <p:nvSpPr>
            <p:cNvPr id="5" name="TextBox 4"/>
            <p:cNvSpPr txBox="1"/>
            <p:nvPr/>
          </p:nvSpPr>
          <p:spPr>
            <a:xfrm>
              <a:off x="3071802" y="5929330"/>
              <a:ext cx="4071966" cy="1200329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tx2"/>
                  </a:solidFill>
                </a:rPr>
                <a:t>Удаление вредных веществ из крови</a:t>
              </a:r>
              <a:endParaRPr lang="ru-RU" sz="3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7" name="Прямая со стрелкой 6"/>
            <p:cNvCxnSpPr>
              <a:stCxn id="5" idx="0"/>
            </p:cNvCxnSpPr>
            <p:nvPr/>
          </p:nvCxnSpPr>
          <p:spPr>
            <a:xfrm rot="5400000" flipH="1" flipV="1">
              <a:off x="4875611" y="4875620"/>
              <a:ext cx="1285884" cy="821537"/>
            </a:xfrm>
            <a:prstGeom prst="straightConnector1">
              <a:avLst/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Размеры почек</a:t>
            </a:r>
            <a:endParaRPr lang="ru-RU" sz="4000" b="1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500166" y="1785926"/>
            <a:ext cx="5609436" cy="4291383"/>
            <a:chOff x="1357290" y="1785926"/>
            <a:chExt cx="5609436" cy="4291383"/>
          </a:xfrm>
        </p:grpSpPr>
        <p:pic>
          <p:nvPicPr>
            <p:cNvPr id="26628" name="Picture 4" descr="http://dic.academic.ru/pictures/bse/jpg/0286043831.jpg"/>
            <p:cNvPicPr>
              <a:picLocks noChangeAspect="1" noChangeArrowheads="1"/>
            </p:cNvPicPr>
            <p:nvPr/>
          </p:nvPicPr>
          <p:blipFill>
            <a:blip r:embed="rId3"/>
            <a:srcRect t="5556" r="5179" b="11111"/>
            <a:stretch>
              <a:fillRect/>
            </a:stretch>
          </p:blipFill>
          <p:spPr bwMode="auto">
            <a:xfrm>
              <a:off x="1357290" y="1785926"/>
              <a:ext cx="5572164" cy="42862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6626" name="Picture 2" descr="http://filearchive.cnews.ru/img/zoom/2012/09/13/apple_iphone5.jpg"/>
            <p:cNvPicPr>
              <a:picLocks noChangeAspect="1" noChangeArrowheads="1"/>
            </p:cNvPicPr>
            <p:nvPr/>
          </p:nvPicPr>
          <p:blipFill>
            <a:blip r:embed="rId4"/>
            <a:srcRect l="20290" r="18841"/>
            <a:stretch>
              <a:fillRect/>
            </a:stretch>
          </p:blipFill>
          <p:spPr bwMode="auto">
            <a:xfrm>
              <a:off x="4572000" y="2143116"/>
              <a:ext cx="2394726" cy="393419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6" name="Прямоугольник 5"/>
          <p:cNvSpPr/>
          <p:nvPr/>
        </p:nvSpPr>
        <p:spPr>
          <a:xfrm>
            <a:off x="857224" y="928670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400" dirty="0" smtClean="0"/>
              <a:t>Размеры одной почки составляют примерно 11,5-12,5 см в длину, 5-6 см в ширину.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Расположение почек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25602" name="Picture 2" descr="http://kitaimedic.ru/img/hear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142984"/>
            <a:ext cx="4711840" cy="4740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357422" y="4500570"/>
            <a:ext cx="4500594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8794" y="1500174"/>
            <a:ext cx="1609671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сердце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628" y="5643578"/>
            <a:ext cx="2666692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левая почка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00166" y="5643578"/>
            <a:ext cx="2857520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правая почка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7356" y="2786058"/>
            <a:ext cx="1601721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печень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00694" y="3143248"/>
            <a:ext cx="2208810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селезёнка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V="1">
            <a:off x="3428995" y="5214950"/>
            <a:ext cx="857255" cy="1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4607720" y="5250668"/>
            <a:ext cx="928694" cy="2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5214942" y="3786190"/>
            <a:ext cx="1143008" cy="571504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143240" y="3429000"/>
            <a:ext cx="892973" cy="500066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00430" y="2143116"/>
            <a:ext cx="1107288" cy="107157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143636" y="1071546"/>
            <a:ext cx="30003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Правая почка  расположена несколько ниже, поскольку сверху она граничит с печенью.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Связь почек с кровеносной системой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5364" name="AutoShape 4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http://megabook.ru/stream/mediapreview?Key=%d0%9f%d0%be%d1%87%d0%b5%d1%87%d0%bd%d0%b0%d1%8f%20%d0%bb%d0%be%d1%85%d0%b0%d0%bd%d0%ba%d0%b0%20(%d0%b2%d0%bd%d1%83%d1%82%d1%80%d0%b5%d0%bd%d0%bd%d0%b5%d0%b5%20%d1%81%d1%82%d1%80%d0%be%d0%b5%d0%bd%d0%b8%d0%b5%20%d0%bf%d0%be%d1%87%d0%ba%d0%b8%20%d1%87%d0%b5%d0%bb%d0%be%d0%b2%d0%b5%d0%ba%d0%b0)&amp;Width=654&amp;Height=654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http://vmede.org/sait/content/Anatomija_sapin_2/4_files/mb4_00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785926"/>
            <a:ext cx="5057775" cy="4038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6" name="Группа 35"/>
          <p:cNvGrpSpPr/>
          <p:nvPr/>
        </p:nvGrpSpPr>
        <p:grpSpPr>
          <a:xfrm>
            <a:off x="785786" y="1857364"/>
            <a:ext cx="5007892" cy="4366050"/>
            <a:chOff x="571472" y="1643050"/>
            <a:chExt cx="5007892" cy="4366050"/>
          </a:xfrm>
        </p:grpSpPr>
        <p:sp>
          <p:nvSpPr>
            <p:cNvPr id="29" name="Стрелка углом вверх 28"/>
            <p:cNvSpPr/>
            <p:nvPr/>
          </p:nvSpPr>
          <p:spPr>
            <a:xfrm rot="9939068">
              <a:off x="2716620" y="1643050"/>
              <a:ext cx="2862744" cy="376553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трелка углом вверх 27"/>
            <p:cNvSpPr/>
            <p:nvPr/>
          </p:nvSpPr>
          <p:spPr>
            <a:xfrm>
              <a:off x="571472" y="5509034"/>
              <a:ext cx="2286016" cy="500066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 стрелкой 29"/>
            <p:cNvCxnSpPr/>
            <p:nvPr/>
          </p:nvCxnSpPr>
          <p:spPr>
            <a:xfrm>
              <a:off x="2643174" y="4437464"/>
              <a:ext cx="1500201" cy="73026"/>
            </a:xfrm>
            <a:prstGeom prst="straightConnector1">
              <a:avLst/>
            </a:prstGeom>
            <a:ln w="1016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1706068" y="1872336"/>
            <a:ext cx="4193541" cy="4376176"/>
            <a:chOff x="1697656" y="1815870"/>
            <a:chExt cx="4193541" cy="4376176"/>
          </a:xfrm>
        </p:grpSpPr>
        <p:sp>
          <p:nvSpPr>
            <p:cNvPr id="18" name="Стрелка углом вверх 17"/>
            <p:cNvSpPr/>
            <p:nvPr/>
          </p:nvSpPr>
          <p:spPr>
            <a:xfrm rot="10640713">
              <a:off x="3563996" y="4455796"/>
              <a:ext cx="1160686" cy="401697"/>
            </a:xfrm>
            <a:prstGeom prst="bent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трелка углом вверх 18"/>
            <p:cNvSpPr/>
            <p:nvPr/>
          </p:nvSpPr>
          <p:spPr>
            <a:xfrm rot="1176021">
              <a:off x="3633228" y="5811949"/>
              <a:ext cx="2257969" cy="380097"/>
            </a:xfrm>
            <a:prstGeom prst="bent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трелка углом вверх 36"/>
            <p:cNvSpPr/>
            <p:nvPr/>
          </p:nvSpPr>
          <p:spPr>
            <a:xfrm rot="12789173">
              <a:off x="1697656" y="1815870"/>
              <a:ext cx="2257969" cy="380097"/>
            </a:xfrm>
            <a:prstGeom prst="bent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Роль мочевыделительной системы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9458" name="Picture 2" descr="http://cdn01.ru/files/users/images/db/87/db8761d31605cbd148ae6a7982eed7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071546"/>
            <a:ext cx="4357718" cy="5546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28992" y="1214422"/>
            <a:ext cx="1390124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почки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5857892"/>
            <a:ext cx="2857520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chemeClr val="tx2"/>
                </a:solidFill>
              </a:rPr>
              <a:t>моч</a:t>
            </a:r>
            <a:r>
              <a:rPr lang="ru-RU" sz="3600" b="1" dirty="0" smtClean="0">
                <a:solidFill>
                  <a:schemeClr val="tx2"/>
                </a:solidFill>
              </a:rPr>
              <a:t>. канал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3438" y="4000504"/>
            <a:ext cx="2605009" cy="646331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мочеточник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7290" y="4357694"/>
            <a:ext cx="2028119" cy="1200329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мочевой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 пузырь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3505" y="4929198"/>
            <a:ext cx="3643337" cy="1200329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Удаление мочи 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из организма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7818" y="2928934"/>
            <a:ext cx="3643338" cy="646331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Очищение крови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248880" y="5873262"/>
            <a:ext cx="1000132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4322761" y="2820983"/>
            <a:ext cx="150019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557</Words>
  <Application>Microsoft Office PowerPoint</Application>
  <PresentationFormat>Екран (4:3)</PresentationFormat>
  <Paragraphs>167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Тема Office</vt:lpstr>
      <vt:lpstr>Презентація PowerPoint</vt:lpstr>
      <vt:lpstr>Удаление вредных веществ</vt:lpstr>
      <vt:lpstr>Вопросы</vt:lpstr>
      <vt:lpstr>Презентація PowerPoint</vt:lpstr>
      <vt:lpstr>Почки</vt:lpstr>
      <vt:lpstr>Размеры почек</vt:lpstr>
      <vt:lpstr>Расположение почек</vt:lpstr>
      <vt:lpstr>Связь почек с кровеносной системой</vt:lpstr>
      <vt:lpstr>Роль мочевыделительной системы</vt:lpstr>
      <vt:lpstr>Мочеточники</vt:lpstr>
      <vt:lpstr>Мочевой пузырь</vt:lpstr>
      <vt:lpstr>Вместительность мочевого пузыря</vt:lpstr>
      <vt:lpstr>Схема мочевыделительной системы</vt:lpstr>
      <vt:lpstr>Источники изображений</vt:lpstr>
      <vt:lpstr>Источники изображений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LEGION2</cp:lastModifiedBy>
  <cp:revision>56</cp:revision>
  <dcterms:created xsi:type="dcterms:W3CDTF">2015-02-15T19:09:09Z</dcterms:created>
  <dcterms:modified xsi:type="dcterms:W3CDTF">2015-04-23T11:07:49Z</dcterms:modified>
</cp:coreProperties>
</file>