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6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59" r:id="rId9"/>
    <p:sldId id="267" r:id="rId10"/>
    <p:sldId id="268" r:id="rId11"/>
    <p:sldId id="269" r:id="rId12"/>
    <p:sldId id="264" r:id="rId13"/>
    <p:sldId id="265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8" autoAdjust="0"/>
    <p:restoredTop sz="63921" autoAdjust="0"/>
  </p:normalViewPr>
  <p:slideViewPr>
    <p:cSldViewPr>
      <p:cViewPr varScale="1">
        <p:scale>
          <a:sx n="72" d="100"/>
          <a:sy n="72" d="100"/>
        </p:scale>
        <p:origin x="-33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B1A7DB-7B7F-4F70-90DD-60C54868B94B}" type="datetimeFigureOut">
              <a:rPr lang="uk-UA" smtClean="0"/>
              <a:t>01.05.2015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0A83C4-D74F-49A0-BF2E-F422F42E926B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86956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Тема урока</a:t>
            </a:r>
            <a:br>
              <a:rPr lang="ru-RU" sz="1200" b="1" dirty="0" smtClean="0"/>
            </a:br>
            <a:r>
              <a:rPr lang="ru-RU" sz="1200" b="1" u="sng" dirty="0" smtClean="0"/>
              <a:t>«Ионная связь»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A83C4-D74F-49A0-BF2E-F422F42E926B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63845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Цель урока: </a:t>
            </a:r>
            <a:r>
              <a:rPr lang="ru-RU" sz="1200" b="1" u="sng" dirty="0" smtClean="0"/>
              <a:t>сформировать понятие об ионной связи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A83C4-D74F-49A0-BF2E-F422F42E926B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954821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 b="1" dirty="0" smtClean="0"/>
              <a:t>Задачи урока:</a:t>
            </a:r>
          </a:p>
          <a:p>
            <a:r>
              <a:rPr lang="ru-RU" sz="1200" b="1" dirty="0" smtClean="0"/>
              <a:t>Дать понятие о химической связи и об одном из ее видов – ионной связи, разъяснить природу металлических и неметаллических свойств;</a:t>
            </a:r>
          </a:p>
          <a:p>
            <a:r>
              <a:rPr lang="ru-RU" sz="1200" b="1" dirty="0" smtClean="0"/>
              <a:t>Научить составлять схемы образования и электронные формулы ионных соединений;</a:t>
            </a:r>
          </a:p>
          <a:p>
            <a:r>
              <a:rPr lang="ru-RU" sz="1200" b="1" dirty="0" smtClean="0"/>
              <a:t>Развивать логическое мышление.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A83C4-D74F-49A0-BF2E-F422F42E926B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40765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400" b="1" dirty="0" smtClean="0"/>
              <a:t>Проблемный вопрос:</a:t>
            </a:r>
          </a:p>
          <a:p>
            <a:r>
              <a:rPr lang="ru-RU" sz="1200" b="1" dirty="0" smtClean="0"/>
              <a:t>Как атомы могут принимать устойчивые электронные конфигурации?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A83C4-D74F-49A0-BF2E-F422F42E926B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17196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Ион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</a:rPr>
              <a:t> –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это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частица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образующаяся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в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результате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отдачи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или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принятия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электрона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</a:rPr>
              <a:t>.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A83C4-D74F-49A0-BF2E-F422F42E926B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78953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/>
              <a:t>Распределение ионов металлов </a:t>
            </a:r>
            <a:br>
              <a:rPr lang="ru-RU" b="1" dirty="0" smtClean="0"/>
            </a:br>
            <a:r>
              <a:rPr lang="ru-RU" b="1" dirty="0" smtClean="0"/>
              <a:t>в организме человека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A83C4-D74F-49A0-BF2E-F422F42E926B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547366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cs typeface="Arial" pitchFamily="34" charset="0"/>
              </a:rPr>
              <a:t>Путь к вершине</a:t>
            </a:r>
            <a:r>
              <a:rPr lang="ru-RU" sz="1200" b="1" dirty="0" smtClean="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cs typeface="Arial" pitchFamily="34" charset="0"/>
              </a:rPr>
              <a:t>химической пирамиды  –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cs typeface="Arial" pitchFamily="34" charset="0"/>
              </a:rPr>
              <a:t>ионная химическая</a:t>
            </a:r>
            <a:r>
              <a:rPr kumimoji="0" lang="ru-RU" sz="1200" b="1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cs typeface="Arial" pitchFamily="34" charset="0"/>
              </a:rPr>
              <a:t>связь в соединениях.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cs typeface="Arial" pitchFamily="34" charset="0"/>
              </a:rPr>
              <a:t>Напишите схемы образования связей в этих веществах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A83C4-D74F-49A0-BF2E-F422F42E926B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716216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Поиграйте в «крестики-нолики». Найдите выигрышный путь, который составляют вещества с ионной связью. Напишите схемы образования связи в этих веществах.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A83C4-D74F-49A0-BF2E-F422F42E926B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77060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593A5-8B30-448E-B91F-7FAFCE49C0A1}" type="datetime1">
              <a:rPr lang="ru-RU" smtClean="0"/>
              <a:t>01.05.2015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C7E294-A086-4FF0-9220-A04113F318F0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76B22-A5F6-4099-B6F0-B01C8E25120D}" type="datetime1">
              <a:rPr lang="ru-RU" smtClean="0"/>
              <a:t>01.05.2015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7E294-A086-4FF0-9220-A04113F318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6D82B-B480-46AA-8A96-8522A0D3CD61}" type="datetime1">
              <a:rPr lang="ru-RU" smtClean="0"/>
              <a:t>01.05.2015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7E294-A086-4FF0-9220-A04113F318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FC35CFD-799A-4C9E-8B0B-F17FB32BED04}" type="datetime1">
              <a:rPr lang="ru-RU" smtClean="0"/>
              <a:t>01.05.2015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9C7E294-A086-4FF0-9220-A04113F318F0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CDD3F-0E57-4AEF-A920-CA8D1D181450}" type="datetime1">
              <a:rPr lang="ru-RU" smtClean="0"/>
              <a:t>01.05.2015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7E294-A086-4FF0-9220-A04113F318F0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CDC76-5268-425A-8DD8-75D0A61E7A9A}" type="datetime1">
              <a:rPr lang="ru-RU" smtClean="0"/>
              <a:t>01.05.2015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7E294-A086-4FF0-9220-A04113F318F0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7E294-A086-4FF0-9220-A04113F318F0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F1427-16AA-4170-8A08-401AACD20742}" type="datetime1">
              <a:rPr lang="ru-RU" smtClean="0"/>
              <a:t>01.05.2015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59CDD-9EDB-46CF-AA62-924FA33E56F5}" type="datetime1">
              <a:rPr lang="ru-RU" smtClean="0"/>
              <a:t>01.05.2015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7E294-A086-4FF0-9220-A04113F318F0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37F03-5909-4016-AEFB-8321A651D6BE}" type="datetime1">
              <a:rPr lang="ru-RU" smtClean="0"/>
              <a:t>01.05.2015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7E294-A086-4FF0-9220-A04113F318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138622F-C611-45FA-9754-2024E5978A66}" type="datetime1">
              <a:rPr lang="ru-RU" smtClean="0"/>
              <a:t>01.05.2015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9C7E294-A086-4FF0-9220-A04113F318F0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4D41-5ABF-4F99-8591-431A4AE06990}" type="datetime1">
              <a:rPr lang="ru-RU" smtClean="0"/>
              <a:t>01.05.2015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C7E294-A086-4FF0-9220-A04113F318F0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CB92CFA-60BD-4282-A4FE-F7F19AA41F09}" type="datetime1">
              <a:rPr lang="ru-RU" smtClean="0"/>
              <a:t>01.05.2015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9C7E294-A086-4FF0-9220-A04113F318F0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Administrator\&#1056;&#1072;&#1073;&#1086;&#1095;&#1080;&#1081;%20&#1089;&#1090;&#1086;&#1083;\urok_ion\solvey.wmv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Administrator\&#1056;&#1072;&#1073;&#1086;&#1095;&#1080;&#1081;%20&#1089;&#1090;&#1086;&#1083;\urok_ion\&#1089;&#1074;&#1103;&#1079;&#1100;.wmv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786322"/>
            <a:ext cx="8305800" cy="56482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357430"/>
            <a:ext cx="8305800" cy="1981200"/>
          </a:xfrm>
        </p:spPr>
        <p:txBody>
          <a:bodyPr>
            <a:normAutofit fontScale="90000"/>
          </a:bodyPr>
          <a:lstStyle/>
          <a:p>
            <a:r>
              <a:rPr lang="ru-RU" sz="8000" b="1" dirty="0" smtClean="0"/>
              <a:t>Тема урока</a:t>
            </a:r>
            <a:br>
              <a:rPr lang="ru-RU" sz="8000" b="1" dirty="0" smtClean="0"/>
            </a:br>
            <a:r>
              <a:rPr lang="ru-RU" sz="8000" b="1" u="sng" dirty="0" smtClean="0"/>
              <a:t>«Ионная связь»</a:t>
            </a:r>
            <a:endParaRPr lang="ru-RU" sz="8000" b="1" u="sng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solvey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285852" y="428604"/>
            <a:ext cx="6715172" cy="6000792"/>
          </a:xfrm>
          <a:prstGeom prst="rect">
            <a:avLst/>
          </a:prstGeo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исунок8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71472" y="1524000"/>
            <a:ext cx="8072494" cy="497683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Распределение ионов металлов </a:t>
            </a:r>
            <a:br>
              <a:rPr lang="ru-RU" b="1" dirty="0" smtClean="0"/>
            </a:br>
            <a:r>
              <a:rPr lang="ru-RU" b="1" dirty="0" smtClean="0"/>
              <a:t>в организме человека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714356"/>
            <a:ext cx="8229600" cy="714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42910" y="4429132"/>
            <a:ext cx="763465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cs typeface="Arial" pitchFamily="34" charset="0"/>
              </a:rPr>
              <a:t>Путь к вершине</a:t>
            </a:r>
            <a:r>
              <a:rPr lang="ru-RU" sz="2400" b="1" dirty="0" smtClean="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cs typeface="Arial" pitchFamily="34" charset="0"/>
              </a:rPr>
              <a:t>химической пирамиды  –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cs typeface="Arial" pitchFamily="34" charset="0"/>
              </a:rPr>
              <a:t>ионная химическая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cs typeface="Arial" pitchFamily="34" charset="0"/>
              </a:rPr>
              <a:t>связь в соединениях.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cs typeface="Arial" pitchFamily="34" charset="0"/>
              </a:rPr>
              <a:t>Напишите схемы образования связей в этих веществах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868" y="2428868"/>
            <a:ext cx="1500188" cy="5000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</a:rPr>
              <a:t>Са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Cl</a:t>
            </a:r>
            <a:r>
              <a:rPr kumimoji="0" lang="en-US" sz="2000" b="1" i="0" u="none" strike="noStrike" cap="none" normalizeH="0" baseline="-2500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2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Прямоугольник 6"/>
          <p:cNvSpPr/>
          <p:nvPr/>
        </p:nvSpPr>
        <p:spPr>
          <a:xfrm>
            <a:off x="2857488" y="1928802"/>
            <a:ext cx="1500188" cy="5000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KCl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357688" y="1928813"/>
            <a:ext cx="1500187" cy="5000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H</a:t>
            </a:r>
            <a:r>
              <a:rPr kumimoji="0" lang="en-US" sz="2000" b="1" i="0" u="none" strike="noStrike" cap="none" normalizeH="0" baseline="-2500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2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71688" y="2428875"/>
            <a:ext cx="1500187" cy="5000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H</a:t>
            </a:r>
            <a:r>
              <a:rPr kumimoji="0" lang="en-US" sz="2000" b="1" i="0" u="none" strike="noStrike" cap="none" normalizeH="0" baseline="-2500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2</a:t>
            </a:r>
            <a:r>
              <a:rPr kumimoji="0" lang="en-US" sz="2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O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00430" y="1428736"/>
            <a:ext cx="1500188" cy="5000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NaF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72063" y="2428875"/>
            <a:ext cx="1500187" cy="5000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HF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786438" y="2928938"/>
            <a:ext cx="1500187" cy="5000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N</a:t>
            </a:r>
            <a:r>
              <a:rPr kumimoji="0" lang="en-US" sz="2000" b="1" i="0" u="none" strike="noStrike" cap="none" normalizeH="0" baseline="-2500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2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86250" y="2928938"/>
            <a:ext cx="1500188" cy="5000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Cl</a:t>
            </a:r>
            <a:r>
              <a:rPr kumimoji="0" lang="en-US" sz="2000" b="1" i="0" u="none" strike="noStrike" cap="none" normalizeH="0" baseline="-2500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2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786063" y="2928938"/>
            <a:ext cx="1500187" cy="5000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BaCl</a:t>
            </a:r>
            <a:r>
              <a:rPr kumimoji="0" lang="en-US" sz="2000" b="1" i="0" u="none" strike="noStrike" cap="none" normalizeH="0" baseline="-2500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2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285875" y="2928938"/>
            <a:ext cx="1500188" cy="5000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F</a:t>
            </a:r>
            <a:r>
              <a:rPr kumimoji="0" lang="en-US" sz="2000" b="1" i="0" u="none" strike="noStrike" cap="none" normalizeH="0" baseline="-2500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2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000792"/>
          </a:xfrm>
        </p:spPr>
        <p:txBody>
          <a:bodyPr/>
          <a:lstStyle/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Поиграйте в «крестики-нолики». Найдите выигрышный путь, который составляют вещества с ионной связью. Напишите схемы образования связи в этих веществах.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3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339975" y="4508500"/>
            <a:ext cx="1428750" cy="5715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</a:rPr>
              <a:t>Na</a:t>
            </a:r>
            <a:r>
              <a:rPr kumimoji="0" lang="en-US" sz="2400" b="1" i="0" u="none" strike="noStrike" cap="none" normalizeH="0" baseline="-2500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</a:rPr>
              <a:t>2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</a:rPr>
              <a:t>S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768725" y="4508500"/>
            <a:ext cx="1428750" cy="5715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</a:rPr>
              <a:t>CH</a:t>
            </a:r>
            <a:r>
              <a:rPr kumimoji="0" lang="en-US" sz="2400" b="1" i="0" u="none" strike="noStrike" cap="none" normalizeH="0" baseline="-2500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</a:rPr>
              <a:t>4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197475" y="4508500"/>
            <a:ext cx="1428750" cy="5715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</a:rPr>
              <a:t>Br</a:t>
            </a:r>
            <a:r>
              <a:rPr kumimoji="0" lang="en-US" sz="2400" b="1" i="0" u="none" strike="noStrike" cap="none" normalizeH="0" baseline="-2500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</a:rPr>
              <a:t>2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197475" y="5080000"/>
            <a:ext cx="1428750" cy="5715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</a:rPr>
              <a:t>NH</a:t>
            </a:r>
            <a:r>
              <a:rPr kumimoji="0" lang="en-US" sz="2400" b="1" i="0" u="none" strike="noStrike" cap="none" normalizeH="0" baseline="-2500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</a:rPr>
              <a:t>3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197475" y="5651500"/>
            <a:ext cx="1428750" cy="5715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</a:rPr>
              <a:t>MgO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768725" y="5080000"/>
            <a:ext cx="1428750" cy="5715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</a:rPr>
              <a:t>К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</a:rPr>
              <a:t>Br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768725" y="5651500"/>
            <a:ext cx="1428750" cy="5715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</a:rPr>
              <a:t>H</a:t>
            </a:r>
            <a:r>
              <a:rPr kumimoji="0" lang="en-US" sz="2400" b="1" i="0" u="none" strike="noStrike" cap="none" normalizeH="0" baseline="-2500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</a:rPr>
              <a:t>2</a:t>
            </a:r>
            <a:r>
              <a:rPr kumimoji="0" lang="en-US" sz="24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</a:rPr>
              <a:t>O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339975" y="5080000"/>
            <a:ext cx="1428750" cy="5715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</a:rPr>
              <a:t>PH</a:t>
            </a:r>
            <a:r>
              <a:rPr kumimoji="0" lang="en-US" sz="2400" b="1" i="0" u="none" strike="noStrike" cap="none" normalizeH="0" baseline="-2500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</a:rPr>
              <a:t>3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339975" y="5651500"/>
            <a:ext cx="1428750" cy="5715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</a:rPr>
              <a:t>O</a:t>
            </a:r>
            <a:r>
              <a:rPr kumimoji="0" lang="en-US" sz="2400" b="1" i="0" u="none" strike="noStrike" cap="none" normalizeH="0" baseline="-2500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</a:rPr>
              <a:t>2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исунок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285728"/>
            <a:ext cx="6858048" cy="628654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786454"/>
            <a:ext cx="8229600" cy="309546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133988"/>
          </a:xfrm>
        </p:spPr>
        <p:txBody>
          <a:bodyPr>
            <a:normAutofit/>
          </a:bodyPr>
          <a:lstStyle/>
          <a:p>
            <a:r>
              <a:rPr lang="ru-RU" sz="6600" b="1" dirty="0" smtClean="0"/>
              <a:t>Цель урока: </a:t>
            </a:r>
            <a:r>
              <a:rPr lang="ru-RU" sz="6600" b="1" u="sng" dirty="0" smtClean="0"/>
              <a:t>сформировать понятие об ионной связи</a:t>
            </a:r>
            <a:endParaRPr lang="ru-RU" sz="6600" b="1" u="sng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Дать понятие о химической связи и об одном из ее видов – ионной связи, разъяснить природу металлических и неметаллических свойств;</a:t>
            </a:r>
          </a:p>
          <a:p>
            <a:r>
              <a:rPr lang="ru-RU" sz="2800" b="1" dirty="0" smtClean="0"/>
              <a:t>Научить составлять схемы образования и электронные формулы ионных соединений;</a:t>
            </a:r>
          </a:p>
          <a:p>
            <a:r>
              <a:rPr lang="ru-RU" sz="2800" b="1" dirty="0" smtClean="0"/>
              <a:t>Развивать логическое мышление.</a:t>
            </a:r>
            <a:endParaRPr lang="ru-RU" sz="28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Задачи урока:</a:t>
            </a:r>
            <a:endParaRPr lang="ru-RU" sz="5400" b="1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14348" y="357166"/>
            <a:ext cx="7586658" cy="9334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вязь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42910" y="428604"/>
            <a:ext cx="7929618" cy="5929354"/>
          </a:xfrm>
          <a:prstGeom prst="rect">
            <a:avLst/>
          </a:prstGeo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881446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Как атомы могут принимать устойчивые электронные конфигурации?</a:t>
            </a:r>
            <a:endParaRPr lang="ru-RU" sz="48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Проблемный вопрос:</a:t>
            </a:r>
            <a:endParaRPr lang="ru-RU" sz="5400" b="1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5" name="Скругленный прямоугольник 74"/>
          <p:cNvSpPr/>
          <p:nvPr/>
        </p:nvSpPr>
        <p:spPr>
          <a:xfrm>
            <a:off x="642938" y="642938"/>
            <a:ext cx="7858125" cy="714375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Ион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</a:rPr>
              <a:t> –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это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частица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образующаяся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результате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отдачи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или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принятия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электрона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</a:rPr>
              <a:t>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6" name="TextBox 75"/>
          <p:cNvSpPr txBox="1">
            <a:spLocks noChangeArrowheads="1"/>
          </p:cNvSpPr>
          <p:nvPr/>
        </p:nvSpPr>
        <p:spPr bwMode="auto">
          <a:xfrm>
            <a:off x="857250" y="1643063"/>
            <a:ext cx="11207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Пример</a:t>
            </a: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: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7" name="TextBox 76"/>
          <p:cNvSpPr txBox="1">
            <a:spLocks noChangeArrowheads="1"/>
          </p:cNvSpPr>
          <p:nvPr/>
        </p:nvSpPr>
        <p:spPr bwMode="auto">
          <a:xfrm>
            <a:off x="2357438" y="1643063"/>
            <a:ext cx="56578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NaCl – </a:t>
            </a: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хлорид</a:t>
            </a: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натрия</a:t>
            </a: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(</a:t>
            </a: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поваренная</a:t>
            </a: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, </a:t>
            </a: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пищевая</a:t>
            </a: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соль</a:t>
            </a: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)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4" name="Группа 78"/>
          <p:cNvGrpSpPr>
            <a:grpSpLocks/>
          </p:cNvGrpSpPr>
          <p:nvPr/>
        </p:nvGrpSpPr>
        <p:grpSpPr bwMode="auto">
          <a:xfrm>
            <a:off x="571500" y="2773363"/>
            <a:ext cx="1644650" cy="798512"/>
            <a:chOff x="998517" y="4131241"/>
            <a:chExt cx="1644657" cy="797960"/>
          </a:xfrm>
        </p:grpSpPr>
        <p:sp>
          <p:nvSpPr>
            <p:cNvPr id="78" name="Дуга 77"/>
            <p:cNvSpPr/>
            <p:nvPr/>
          </p:nvSpPr>
          <p:spPr bwMode="auto">
            <a:xfrm>
              <a:off x="1757345" y="4189937"/>
              <a:ext cx="506415" cy="523513"/>
            </a:xfrm>
            <a:prstGeom prst="arc">
              <a:avLst>
                <a:gd name="adj1" fmla="val 17740311"/>
                <a:gd name="adj2" fmla="val 3560106"/>
              </a:avLst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79" name="TextBox 79"/>
            <p:cNvSpPr txBox="1">
              <a:spLocks noChangeArrowheads="1"/>
            </p:cNvSpPr>
            <p:nvPr/>
          </p:nvSpPr>
          <p:spPr bwMode="auto">
            <a:xfrm>
              <a:off x="1377730" y="4189951"/>
              <a:ext cx="649819" cy="4540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Na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80" name="TextBox 91"/>
            <p:cNvSpPr txBox="1">
              <a:spLocks noChangeArrowheads="1"/>
            </p:cNvSpPr>
            <p:nvPr/>
          </p:nvSpPr>
          <p:spPr bwMode="auto">
            <a:xfrm>
              <a:off x="998517" y="4559869"/>
              <a:ext cx="57740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+</a:t>
              </a:r>
              <a:r>
                <a:rPr kumimoji="0" 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11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81" name="TextBox 92"/>
            <p:cNvSpPr txBox="1">
              <a:spLocks noChangeArrowheads="1"/>
            </p:cNvSpPr>
            <p:nvPr/>
          </p:nvSpPr>
          <p:spPr bwMode="auto">
            <a:xfrm>
              <a:off x="1124921" y="4131241"/>
              <a:ext cx="40908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23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82" name="TextBox 97"/>
            <p:cNvSpPr txBox="1">
              <a:spLocks noChangeArrowheads="1"/>
            </p:cNvSpPr>
            <p:nvPr/>
          </p:nvSpPr>
          <p:spPr bwMode="auto">
            <a:xfrm>
              <a:off x="1820145" y="4139769"/>
              <a:ext cx="31130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</a:rPr>
                <a:t>0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99" name="Дуга 98"/>
            <p:cNvSpPr/>
            <p:nvPr/>
          </p:nvSpPr>
          <p:spPr bwMode="auto">
            <a:xfrm>
              <a:off x="1946259" y="4189937"/>
              <a:ext cx="508002" cy="523513"/>
            </a:xfrm>
            <a:prstGeom prst="arc">
              <a:avLst>
                <a:gd name="adj1" fmla="val 17740311"/>
                <a:gd name="adj2" fmla="val 3560106"/>
              </a:avLst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0" name="Дуга 99"/>
            <p:cNvSpPr/>
            <p:nvPr/>
          </p:nvSpPr>
          <p:spPr bwMode="auto">
            <a:xfrm>
              <a:off x="2136760" y="4189937"/>
              <a:ext cx="506414" cy="523513"/>
            </a:xfrm>
            <a:prstGeom prst="arc">
              <a:avLst>
                <a:gd name="adj1" fmla="val 17740311"/>
                <a:gd name="adj2" fmla="val 3560106"/>
              </a:avLst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85" name="TextBox 100"/>
            <p:cNvSpPr txBox="1">
              <a:spLocks noChangeArrowheads="1"/>
            </p:cNvSpPr>
            <p:nvPr/>
          </p:nvSpPr>
          <p:spPr bwMode="auto">
            <a:xfrm>
              <a:off x="2009752" y="4641572"/>
              <a:ext cx="249887" cy="216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2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86" name="TextBox 101"/>
            <p:cNvSpPr txBox="1">
              <a:spLocks noChangeArrowheads="1"/>
            </p:cNvSpPr>
            <p:nvPr/>
          </p:nvSpPr>
          <p:spPr bwMode="auto">
            <a:xfrm>
              <a:off x="2199358" y="4641572"/>
              <a:ext cx="249887" cy="216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8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87" name="TextBox 102"/>
            <p:cNvSpPr txBox="1">
              <a:spLocks noChangeArrowheads="1"/>
            </p:cNvSpPr>
            <p:nvPr/>
          </p:nvSpPr>
          <p:spPr bwMode="auto">
            <a:xfrm>
              <a:off x="2388965" y="4641572"/>
              <a:ext cx="249887" cy="216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1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104" name="TextBox 103"/>
          <p:cNvSpPr txBox="1">
            <a:spLocks noChangeArrowheads="1"/>
          </p:cNvSpPr>
          <p:nvPr/>
        </p:nvSpPr>
        <p:spPr bwMode="auto">
          <a:xfrm>
            <a:off x="2287588" y="2714625"/>
            <a:ext cx="5588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</a:rPr>
              <a:t>+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5" name="Группа 80"/>
          <p:cNvGrpSpPr>
            <a:grpSpLocks/>
          </p:cNvGrpSpPr>
          <p:nvPr/>
        </p:nvGrpSpPr>
        <p:grpSpPr bwMode="auto">
          <a:xfrm>
            <a:off x="2571750" y="2786063"/>
            <a:ext cx="1673225" cy="817562"/>
            <a:chOff x="2998781" y="4143380"/>
            <a:chExt cx="1672898" cy="818107"/>
          </a:xfrm>
        </p:grpSpPr>
        <p:sp>
          <p:nvSpPr>
            <p:cNvPr id="166" name="Дуга 165"/>
            <p:cNvSpPr/>
            <p:nvPr/>
          </p:nvSpPr>
          <p:spPr bwMode="auto">
            <a:xfrm>
              <a:off x="3757458" y="4202156"/>
              <a:ext cx="506314" cy="524224"/>
            </a:xfrm>
            <a:prstGeom prst="arc">
              <a:avLst>
                <a:gd name="adj1" fmla="val 17740311"/>
                <a:gd name="adj2" fmla="val 3560106"/>
              </a:avLst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91" name="TextBox 166"/>
            <p:cNvSpPr txBox="1">
              <a:spLocks noChangeArrowheads="1"/>
            </p:cNvSpPr>
            <p:nvPr/>
          </p:nvSpPr>
          <p:spPr bwMode="auto">
            <a:xfrm>
              <a:off x="3377994" y="4202090"/>
              <a:ext cx="567784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Cl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92" name="TextBox 167"/>
            <p:cNvSpPr txBox="1">
              <a:spLocks noChangeArrowheads="1"/>
            </p:cNvSpPr>
            <p:nvPr/>
          </p:nvSpPr>
          <p:spPr bwMode="auto">
            <a:xfrm>
              <a:off x="2998781" y="4572008"/>
              <a:ext cx="57740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+</a:t>
              </a:r>
              <a:r>
                <a:rPr kumimoji="0" 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17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93" name="TextBox 168"/>
            <p:cNvSpPr txBox="1">
              <a:spLocks noChangeArrowheads="1"/>
            </p:cNvSpPr>
            <p:nvPr/>
          </p:nvSpPr>
          <p:spPr bwMode="auto">
            <a:xfrm>
              <a:off x="3125185" y="4143380"/>
              <a:ext cx="40908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35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94" name="TextBox 169"/>
            <p:cNvSpPr txBox="1">
              <a:spLocks noChangeArrowheads="1"/>
            </p:cNvSpPr>
            <p:nvPr/>
          </p:nvSpPr>
          <p:spPr bwMode="auto">
            <a:xfrm>
              <a:off x="3820409" y="4151910"/>
              <a:ext cx="31130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</a:rPr>
                <a:t>0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71" name="Дуга 170"/>
            <p:cNvSpPr/>
            <p:nvPr/>
          </p:nvSpPr>
          <p:spPr bwMode="auto">
            <a:xfrm>
              <a:off x="3946334" y="4202156"/>
              <a:ext cx="507901" cy="524224"/>
            </a:xfrm>
            <a:prstGeom prst="arc">
              <a:avLst>
                <a:gd name="adj1" fmla="val 17740311"/>
                <a:gd name="adj2" fmla="val 3560106"/>
              </a:avLst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72" name="Дуга 171"/>
            <p:cNvSpPr/>
            <p:nvPr/>
          </p:nvSpPr>
          <p:spPr bwMode="auto">
            <a:xfrm>
              <a:off x="4136797" y="4202156"/>
              <a:ext cx="506313" cy="524224"/>
            </a:xfrm>
            <a:prstGeom prst="arc">
              <a:avLst>
                <a:gd name="adj1" fmla="val 17740311"/>
                <a:gd name="adj2" fmla="val 3560106"/>
              </a:avLst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97" name="TextBox 172"/>
            <p:cNvSpPr txBox="1">
              <a:spLocks noChangeArrowheads="1"/>
            </p:cNvSpPr>
            <p:nvPr/>
          </p:nvSpPr>
          <p:spPr bwMode="auto">
            <a:xfrm>
              <a:off x="4010016" y="4653711"/>
              <a:ext cx="249887" cy="216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2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98" name="TextBox 173"/>
            <p:cNvSpPr txBox="1">
              <a:spLocks noChangeArrowheads="1"/>
            </p:cNvSpPr>
            <p:nvPr/>
          </p:nvSpPr>
          <p:spPr bwMode="auto">
            <a:xfrm>
              <a:off x="4199622" y="4653711"/>
              <a:ext cx="249887" cy="216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8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99" name="TextBox 174"/>
            <p:cNvSpPr txBox="1">
              <a:spLocks noChangeArrowheads="1"/>
            </p:cNvSpPr>
            <p:nvPr/>
          </p:nvSpPr>
          <p:spPr bwMode="auto">
            <a:xfrm>
              <a:off x="4389229" y="4653710"/>
              <a:ext cx="28245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7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cxnSp>
        <p:nvCxnSpPr>
          <p:cNvPr id="203" name="Прямая со стрелкой 202"/>
          <p:cNvCxnSpPr/>
          <p:nvPr/>
        </p:nvCxnSpPr>
        <p:spPr>
          <a:xfrm>
            <a:off x="4359275" y="3141663"/>
            <a:ext cx="642938" cy="1587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Прямая соединительная линия 205"/>
          <p:cNvCxnSpPr/>
          <p:nvPr/>
        </p:nvCxnSpPr>
        <p:spPr>
          <a:xfrm rot="5400000">
            <a:off x="1824037" y="3821113"/>
            <a:ext cx="500063" cy="1588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Прямая соединительная линия 207"/>
          <p:cNvCxnSpPr/>
          <p:nvPr/>
        </p:nvCxnSpPr>
        <p:spPr>
          <a:xfrm flipV="1">
            <a:off x="2073275" y="4071938"/>
            <a:ext cx="2000250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Прямая со стрелкой 214"/>
          <p:cNvCxnSpPr/>
          <p:nvPr/>
        </p:nvCxnSpPr>
        <p:spPr>
          <a:xfrm rot="5400000" flipH="1" flipV="1">
            <a:off x="3824287" y="3821113"/>
            <a:ext cx="500063" cy="1588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9" name="Овал 218"/>
          <p:cNvSpPr/>
          <p:nvPr/>
        </p:nvSpPr>
        <p:spPr>
          <a:xfrm>
            <a:off x="2001838" y="3571875"/>
            <a:ext cx="142875" cy="142875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6" name="Группа 83"/>
          <p:cNvGrpSpPr>
            <a:grpSpLocks/>
          </p:cNvGrpSpPr>
          <p:nvPr/>
        </p:nvGrpSpPr>
        <p:grpSpPr bwMode="auto">
          <a:xfrm>
            <a:off x="1001713" y="4559300"/>
            <a:ext cx="5967412" cy="801688"/>
            <a:chOff x="1428728" y="5917188"/>
            <a:chExt cx="5966824" cy="801349"/>
          </a:xfrm>
        </p:grpSpPr>
        <p:sp>
          <p:nvSpPr>
            <p:cNvPr id="3106" name="TextBox 219"/>
            <p:cNvSpPr txBox="1">
              <a:spLocks noChangeArrowheads="1"/>
            </p:cNvSpPr>
            <p:nvPr/>
          </p:nvSpPr>
          <p:spPr bwMode="auto">
            <a:xfrm>
              <a:off x="1428728" y="6046832"/>
              <a:ext cx="649819" cy="4540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Na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07" name="TextBox 220"/>
            <p:cNvSpPr txBox="1">
              <a:spLocks noChangeArrowheads="1"/>
            </p:cNvSpPr>
            <p:nvPr/>
          </p:nvSpPr>
          <p:spPr bwMode="auto">
            <a:xfrm>
              <a:off x="1928794" y="5917188"/>
              <a:ext cx="31130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</a:rPr>
                <a:t>0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08" name="TextBox 222"/>
            <p:cNvSpPr txBox="1">
              <a:spLocks noChangeArrowheads="1"/>
            </p:cNvSpPr>
            <p:nvPr/>
          </p:nvSpPr>
          <p:spPr bwMode="auto">
            <a:xfrm>
              <a:off x="3357554" y="6068817"/>
              <a:ext cx="567784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Cl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09" name="TextBox 223"/>
            <p:cNvSpPr txBox="1">
              <a:spLocks noChangeArrowheads="1"/>
            </p:cNvSpPr>
            <p:nvPr/>
          </p:nvSpPr>
          <p:spPr bwMode="auto">
            <a:xfrm>
              <a:off x="3786182" y="5917188"/>
              <a:ext cx="31130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</a:rPr>
                <a:t>0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10" name="TextBox 221"/>
            <p:cNvSpPr txBox="1">
              <a:spLocks noChangeArrowheads="1"/>
            </p:cNvSpPr>
            <p:nvPr/>
          </p:nvSpPr>
          <p:spPr bwMode="auto">
            <a:xfrm>
              <a:off x="2643174" y="6007262"/>
              <a:ext cx="55816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0" b="0" i="0" u="none" strike="noStrike" cap="none" normalizeH="0" baseline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Calibri" pitchFamily="34" charset="0"/>
                </a:rPr>
                <a:t>+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225" name="Прямая со стрелкой 224"/>
            <p:cNvCxnSpPr/>
            <p:nvPr/>
          </p:nvCxnSpPr>
          <p:spPr>
            <a:xfrm>
              <a:off x="4785959" y="6358326"/>
              <a:ext cx="642875" cy="1587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12" name="TextBox 225"/>
            <p:cNvSpPr txBox="1">
              <a:spLocks noChangeArrowheads="1"/>
            </p:cNvSpPr>
            <p:nvPr/>
          </p:nvSpPr>
          <p:spPr bwMode="auto">
            <a:xfrm>
              <a:off x="5857884" y="6072206"/>
              <a:ext cx="649818" cy="4540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Na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13" name="TextBox 226"/>
            <p:cNvSpPr txBox="1">
              <a:spLocks noChangeArrowheads="1"/>
            </p:cNvSpPr>
            <p:nvPr/>
          </p:nvSpPr>
          <p:spPr bwMode="auto">
            <a:xfrm>
              <a:off x="6286512" y="5988626"/>
              <a:ext cx="4796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</a:rPr>
                <a:t>+1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14" name="TextBox 227"/>
            <p:cNvSpPr txBox="1">
              <a:spLocks noChangeArrowheads="1"/>
            </p:cNvSpPr>
            <p:nvPr/>
          </p:nvSpPr>
          <p:spPr bwMode="auto">
            <a:xfrm>
              <a:off x="6643702" y="6072206"/>
              <a:ext cx="567784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Cl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15" name="TextBox 228"/>
            <p:cNvSpPr txBox="1">
              <a:spLocks noChangeArrowheads="1"/>
            </p:cNvSpPr>
            <p:nvPr/>
          </p:nvSpPr>
          <p:spPr bwMode="auto">
            <a:xfrm>
              <a:off x="7000892" y="5988626"/>
              <a:ext cx="39466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</a:rPr>
                <a:t>-1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cxnSp>
        <p:nvCxnSpPr>
          <p:cNvPr id="230" name="Прямая соединительная линия 229"/>
          <p:cNvCxnSpPr/>
          <p:nvPr/>
        </p:nvCxnSpPr>
        <p:spPr>
          <a:xfrm rot="5400000">
            <a:off x="1216819" y="4714081"/>
            <a:ext cx="285750" cy="1588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Прямая соединительная линия 231"/>
          <p:cNvCxnSpPr/>
          <p:nvPr/>
        </p:nvCxnSpPr>
        <p:spPr>
          <a:xfrm flipV="1">
            <a:off x="1358900" y="4572000"/>
            <a:ext cx="1857375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Прямая со стрелкой 233"/>
          <p:cNvCxnSpPr/>
          <p:nvPr/>
        </p:nvCxnSpPr>
        <p:spPr>
          <a:xfrm rot="5400000">
            <a:off x="3074194" y="4714081"/>
            <a:ext cx="285750" cy="1588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8" name="TextBox 237"/>
          <p:cNvSpPr txBox="1">
            <a:spLocks noChangeArrowheads="1"/>
          </p:cNvSpPr>
          <p:nvPr/>
        </p:nvSpPr>
        <p:spPr bwMode="auto">
          <a:xfrm>
            <a:off x="1930400" y="4286250"/>
            <a:ext cx="433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1e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7" name="Группа 81"/>
          <p:cNvGrpSpPr>
            <a:grpSpLocks/>
          </p:cNvGrpSpPr>
          <p:nvPr/>
        </p:nvGrpSpPr>
        <p:grpSpPr bwMode="auto">
          <a:xfrm>
            <a:off x="5073650" y="2714625"/>
            <a:ext cx="1571625" cy="1357313"/>
            <a:chOff x="5500694" y="4071942"/>
            <a:chExt cx="1571636" cy="1357322"/>
          </a:xfrm>
        </p:grpSpPr>
        <p:sp>
          <p:nvSpPr>
            <p:cNvPr id="177" name="Дуга 176"/>
            <p:cNvSpPr/>
            <p:nvPr/>
          </p:nvSpPr>
          <p:spPr bwMode="auto">
            <a:xfrm>
              <a:off x="6259524" y="4202118"/>
              <a:ext cx="506417" cy="523878"/>
            </a:xfrm>
            <a:prstGeom prst="arc">
              <a:avLst>
                <a:gd name="adj1" fmla="val 17740311"/>
                <a:gd name="adj2" fmla="val 3560106"/>
              </a:avLst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22" name="TextBox 177"/>
            <p:cNvSpPr txBox="1">
              <a:spLocks noChangeArrowheads="1"/>
            </p:cNvSpPr>
            <p:nvPr/>
          </p:nvSpPr>
          <p:spPr bwMode="auto">
            <a:xfrm>
              <a:off x="5879907" y="4202090"/>
              <a:ext cx="649818" cy="4540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Na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23" name="TextBox 178"/>
            <p:cNvSpPr txBox="1">
              <a:spLocks noChangeArrowheads="1"/>
            </p:cNvSpPr>
            <p:nvPr/>
          </p:nvSpPr>
          <p:spPr bwMode="auto">
            <a:xfrm>
              <a:off x="5500694" y="4572008"/>
              <a:ext cx="57740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+</a:t>
              </a:r>
              <a:r>
                <a:rPr kumimoji="0" 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11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24" name="TextBox 179"/>
            <p:cNvSpPr txBox="1">
              <a:spLocks noChangeArrowheads="1"/>
            </p:cNvSpPr>
            <p:nvPr/>
          </p:nvSpPr>
          <p:spPr bwMode="auto">
            <a:xfrm>
              <a:off x="5627098" y="4143380"/>
              <a:ext cx="40908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23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25" name="TextBox 180"/>
            <p:cNvSpPr txBox="1">
              <a:spLocks noChangeArrowheads="1"/>
            </p:cNvSpPr>
            <p:nvPr/>
          </p:nvSpPr>
          <p:spPr bwMode="auto">
            <a:xfrm>
              <a:off x="6215073" y="4151910"/>
              <a:ext cx="4796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</a:rPr>
                <a:t>+1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2" name="Дуга 181"/>
            <p:cNvSpPr/>
            <p:nvPr/>
          </p:nvSpPr>
          <p:spPr bwMode="auto">
            <a:xfrm>
              <a:off x="6448439" y="4202118"/>
              <a:ext cx="508004" cy="523878"/>
            </a:xfrm>
            <a:prstGeom prst="arc">
              <a:avLst>
                <a:gd name="adj1" fmla="val 17740311"/>
                <a:gd name="adj2" fmla="val 3560106"/>
              </a:avLst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27" name="TextBox 183"/>
            <p:cNvSpPr txBox="1">
              <a:spLocks noChangeArrowheads="1"/>
            </p:cNvSpPr>
            <p:nvPr/>
          </p:nvSpPr>
          <p:spPr bwMode="auto">
            <a:xfrm>
              <a:off x="6511928" y="4653711"/>
              <a:ext cx="249887" cy="216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2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28" name="TextBox 184"/>
            <p:cNvSpPr txBox="1">
              <a:spLocks noChangeArrowheads="1"/>
            </p:cNvSpPr>
            <p:nvPr/>
          </p:nvSpPr>
          <p:spPr bwMode="auto">
            <a:xfrm>
              <a:off x="6701535" y="4653711"/>
              <a:ext cx="249887" cy="216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8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7" name="Левая круглая скобка 186"/>
            <p:cNvSpPr/>
            <p:nvPr/>
          </p:nvSpPr>
          <p:spPr>
            <a:xfrm>
              <a:off x="5572133" y="4071942"/>
              <a:ext cx="214313" cy="928694"/>
            </a:xfrm>
            <a:prstGeom prst="leftBracket">
              <a:avLst/>
            </a:prstGeom>
            <a:ln w="381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8" name="Правая круглая скобка 187"/>
            <p:cNvSpPr/>
            <p:nvPr/>
          </p:nvSpPr>
          <p:spPr>
            <a:xfrm>
              <a:off x="6858017" y="4071942"/>
              <a:ext cx="214313" cy="928694"/>
            </a:xfrm>
            <a:prstGeom prst="rightBracket">
              <a:avLst/>
            </a:prstGeom>
            <a:ln w="381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31" name="TextBox 238"/>
            <p:cNvSpPr txBox="1">
              <a:spLocks noChangeArrowheads="1"/>
            </p:cNvSpPr>
            <p:nvPr/>
          </p:nvSpPr>
          <p:spPr bwMode="auto">
            <a:xfrm>
              <a:off x="5751832" y="5090710"/>
              <a:ext cx="124906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ион</a:t>
              </a:r>
              <a:r>
                <a:rPr kumimoji="0" lang="ru-RU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 </a:t>
              </a:r>
              <a:r>
                <a:rPr kumimoji="0" lang="ru-RU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натрия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8" name="Группа 84"/>
          <p:cNvGrpSpPr>
            <a:grpSpLocks/>
          </p:cNvGrpSpPr>
          <p:nvPr/>
        </p:nvGrpSpPr>
        <p:grpSpPr bwMode="auto">
          <a:xfrm>
            <a:off x="6788150" y="2714625"/>
            <a:ext cx="1714500" cy="1338263"/>
            <a:chOff x="7215206" y="4071942"/>
            <a:chExt cx="1714512" cy="1338686"/>
          </a:xfrm>
        </p:grpSpPr>
        <p:sp>
          <p:nvSpPr>
            <p:cNvPr id="3133" name="TextBox 191"/>
            <p:cNvSpPr txBox="1">
              <a:spLocks noChangeArrowheads="1"/>
            </p:cNvSpPr>
            <p:nvPr/>
          </p:nvSpPr>
          <p:spPr bwMode="auto">
            <a:xfrm>
              <a:off x="7215206" y="4572008"/>
              <a:ext cx="57740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+</a:t>
              </a:r>
              <a:r>
                <a:rPr kumimoji="0" 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17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grpSp>
          <p:nvGrpSpPr>
            <p:cNvPr id="3134" name="Группа 82"/>
            <p:cNvGrpSpPr>
              <a:grpSpLocks/>
            </p:cNvGrpSpPr>
            <p:nvPr/>
          </p:nvGrpSpPr>
          <p:grpSpPr bwMode="auto">
            <a:xfrm>
              <a:off x="7286644" y="4071942"/>
              <a:ext cx="1643074" cy="1338686"/>
              <a:chOff x="7286644" y="4071942"/>
              <a:chExt cx="1643074" cy="1338686"/>
            </a:xfrm>
          </p:grpSpPr>
          <p:sp>
            <p:nvSpPr>
              <p:cNvPr id="190" name="Дуга 189"/>
              <p:cNvSpPr/>
              <p:nvPr/>
            </p:nvSpPr>
            <p:spPr bwMode="auto">
              <a:xfrm>
                <a:off x="7974036" y="4202158"/>
                <a:ext cx="506416" cy="524041"/>
              </a:xfrm>
              <a:prstGeom prst="arc">
                <a:avLst>
                  <a:gd name="adj1" fmla="val 17740311"/>
                  <a:gd name="adj2" fmla="val 3560106"/>
                </a:avLst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136" name="TextBox 190"/>
              <p:cNvSpPr txBox="1">
                <a:spLocks noChangeArrowheads="1"/>
              </p:cNvSpPr>
              <p:nvPr/>
            </p:nvSpPr>
            <p:spPr bwMode="auto">
              <a:xfrm>
                <a:off x="7594419" y="4202090"/>
                <a:ext cx="567784" cy="6463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3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rPr>
                  <a:t>Cl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137" name="TextBox 192"/>
              <p:cNvSpPr txBox="1">
                <a:spLocks noChangeArrowheads="1"/>
              </p:cNvSpPr>
              <p:nvPr/>
            </p:nvSpPr>
            <p:spPr bwMode="auto">
              <a:xfrm>
                <a:off x="7341610" y="4143380"/>
                <a:ext cx="409086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rPr>
                  <a:t>35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138" name="TextBox 193"/>
              <p:cNvSpPr txBox="1">
                <a:spLocks noChangeArrowheads="1"/>
              </p:cNvSpPr>
              <p:nvPr/>
            </p:nvSpPr>
            <p:spPr bwMode="auto">
              <a:xfrm>
                <a:off x="8036834" y="4151910"/>
                <a:ext cx="39466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Calibri" pitchFamily="34" charset="0"/>
                  </a:rPr>
                  <a:t>-1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95" name="Дуга 194"/>
              <p:cNvSpPr/>
              <p:nvPr/>
            </p:nvSpPr>
            <p:spPr bwMode="auto">
              <a:xfrm>
                <a:off x="8162950" y="4202158"/>
                <a:ext cx="508003" cy="524041"/>
              </a:xfrm>
              <a:prstGeom prst="arc">
                <a:avLst>
                  <a:gd name="adj1" fmla="val 17740311"/>
                  <a:gd name="adj2" fmla="val 3560106"/>
                </a:avLst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96" name="Дуга 195"/>
              <p:cNvSpPr/>
              <p:nvPr/>
            </p:nvSpPr>
            <p:spPr bwMode="auto">
              <a:xfrm>
                <a:off x="8353451" y="4202158"/>
                <a:ext cx="506415" cy="524041"/>
              </a:xfrm>
              <a:prstGeom prst="arc">
                <a:avLst>
                  <a:gd name="adj1" fmla="val 17740311"/>
                  <a:gd name="adj2" fmla="val 3560106"/>
                </a:avLst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141" name="TextBox 196"/>
              <p:cNvSpPr txBox="1">
                <a:spLocks noChangeArrowheads="1"/>
              </p:cNvSpPr>
              <p:nvPr/>
            </p:nvSpPr>
            <p:spPr bwMode="auto">
              <a:xfrm>
                <a:off x="8226441" y="4653711"/>
                <a:ext cx="249887" cy="2161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rPr>
                  <a:t>2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142" name="TextBox 197"/>
              <p:cNvSpPr txBox="1">
                <a:spLocks noChangeArrowheads="1"/>
              </p:cNvSpPr>
              <p:nvPr/>
            </p:nvSpPr>
            <p:spPr bwMode="auto">
              <a:xfrm>
                <a:off x="8416047" y="4653711"/>
                <a:ext cx="249887" cy="2161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rPr>
                  <a:t>8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143" name="TextBox 198"/>
              <p:cNvSpPr txBox="1">
                <a:spLocks noChangeArrowheads="1"/>
              </p:cNvSpPr>
              <p:nvPr/>
            </p:nvSpPr>
            <p:spPr bwMode="auto">
              <a:xfrm>
                <a:off x="8605654" y="4653710"/>
                <a:ext cx="282450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rPr>
                  <a:t>8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00" name="Левая круглая скобка 199"/>
              <p:cNvSpPr/>
              <p:nvPr/>
            </p:nvSpPr>
            <p:spPr>
              <a:xfrm>
                <a:off x="7286644" y="4071942"/>
                <a:ext cx="214313" cy="928982"/>
              </a:xfrm>
              <a:prstGeom prst="leftBracket">
                <a:avLst/>
              </a:prstGeom>
              <a:ln w="3810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01" name="Правая круглая скобка 200"/>
              <p:cNvSpPr/>
              <p:nvPr/>
            </p:nvSpPr>
            <p:spPr>
              <a:xfrm>
                <a:off x="8715404" y="4071942"/>
                <a:ext cx="214313" cy="928982"/>
              </a:xfrm>
              <a:prstGeom prst="rightBracket">
                <a:avLst/>
              </a:prstGeom>
              <a:ln w="3810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146" name="TextBox 239"/>
              <p:cNvSpPr txBox="1">
                <a:spLocks noChangeArrowheads="1"/>
              </p:cNvSpPr>
              <p:nvPr/>
            </p:nvSpPr>
            <p:spPr bwMode="auto">
              <a:xfrm>
                <a:off x="7500958" y="5072074"/>
                <a:ext cx="1140056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rPr>
                  <a:t>ион</a:t>
                </a:r>
                <a:r>
                  <a:rPr kumimoji="0" lang="ru-RU" sz="1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rPr>
                  <a:t> </a:t>
                </a:r>
                <a:r>
                  <a:rPr kumimoji="0" lang="ru-RU" sz="1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rPr>
                  <a:t>хлора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</p:grpSp>
      <p:sp>
        <p:nvSpPr>
          <p:cNvPr id="9" name="Місце для нижнього колонтитула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Рисунок1.em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0100" y="714356"/>
            <a:ext cx="7056590" cy="1113078"/>
          </a:xfrm>
        </p:spPr>
      </p:pic>
      <p:pic>
        <p:nvPicPr>
          <p:cNvPr id="7" name="Рисунок 6" descr="Рисунок2.e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488" y="2071678"/>
            <a:ext cx="3309066" cy="1003145"/>
          </a:xfrm>
          <a:prstGeom prst="rect">
            <a:avLst/>
          </a:prstGeom>
        </p:spPr>
      </p:pic>
      <p:pic>
        <p:nvPicPr>
          <p:cNvPr id="9" name="Рисунок 8" descr="Рисунок3.e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1538" y="3643314"/>
            <a:ext cx="7058118" cy="1256603"/>
          </a:xfrm>
          <a:prstGeom prst="rect">
            <a:avLst/>
          </a:prstGeom>
        </p:spPr>
      </p:pic>
      <p:pic>
        <p:nvPicPr>
          <p:cNvPr id="10" name="Рисунок 9" descr="Рисунок4.em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28926" y="5214950"/>
            <a:ext cx="3177681" cy="1036736"/>
          </a:xfrm>
          <a:prstGeom prst="rect">
            <a:avLst/>
          </a:prstGeo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ионная связь\p18_clip_image0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714356"/>
            <a:ext cx="7643865" cy="5500726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исунок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28860" y="214290"/>
            <a:ext cx="4536558" cy="371430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Рисунок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100" y="3857628"/>
            <a:ext cx="3079003" cy="2439683"/>
          </a:xfrm>
          <a:prstGeom prst="rect">
            <a:avLst/>
          </a:prstGeom>
        </p:spPr>
      </p:pic>
      <p:pic>
        <p:nvPicPr>
          <p:cNvPr id="6" name="Рисунок 5" descr="Рисунок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29256" y="3714752"/>
            <a:ext cx="3041151" cy="2628900"/>
          </a:xfrm>
          <a:prstGeom prst="rect">
            <a:avLst/>
          </a:prstGeo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91</TotalTime>
  <Words>341</Words>
  <Application>Microsoft Office PowerPoint</Application>
  <PresentationFormat>Екран (4:3)</PresentationFormat>
  <Paragraphs>120</Paragraphs>
  <Slides>14</Slides>
  <Notes>8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14</vt:i4>
      </vt:variant>
    </vt:vector>
  </HeadingPairs>
  <TitlesOfParts>
    <vt:vector size="15" baseType="lpstr">
      <vt:lpstr>Бумажная</vt:lpstr>
      <vt:lpstr>Тема урока «Ионная связь»</vt:lpstr>
      <vt:lpstr>Цель урока: сформировать понятие об ионной связи</vt:lpstr>
      <vt:lpstr>Задачи урока:</vt:lpstr>
      <vt:lpstr> </vt:lpstr>
      <vt:lpstr>Проблемный вопрос: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Распределение ионов металлов  в организме человека </vt:lpstr>
      <vt:lpstr>Презентація PowerPoint</vt:lpstr>
      <vt:lpstr>Презентація PowerPoint</vt:lpstr>
      <vt:lpstr>Презентація PowerPoint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 «Ионная связь»</dc:title>
  <dc:creator>Admin</dc:creator>
  <cp:lastModifiedBy>LEGION</cp:lastModifiedBy>
  <cp:revision>13</cp:revision>
  <dcterms:created xsi:type="dcterms:W3CDTF">2011-10-14T00:57:29Z</dcterms:created>
  <dcterms:modified xsi:type="dcterms:W3CDTF">2015-05-01T11:09:41Z</dcterms:modified>
</cp:coreProperties>
</file>