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9"/>
  </p:notesMasterIdLst>
  <p:sldIdLst>
    <p:sldId id="256" r:id="rId3"/>
    <p:sldId id="259" r:id="rId4"/>
    <p:sldId id="260" r:id="rId5"/>
    <p:sldId id="261" r:id="rId6"/>
    <p:sldId id="265" r:id="rId7"/>
    <p:sldId id="257" r:id="rId8"/>
    <p:sldId id="258" r:id="rId9"/>
    <p:sldId id="262" r:id="rId10"/>
    <p:sldId id="264" r:id="rId11"/>
    <p:sldId id="263" r:id="rId12"/>
    <p:sldId id="266" r:id="rId13"/>
    <p:sldId id="267" r:id="rId14"/>
    <p:sldId id="271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D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3944" autoAdjust="0"/>
  </p:normalViewPr>
  <p:slideViewPr>
    <p:cSldViewPr>
      <p:cViewPr varScale="1">
        <p:scale>
          <a:sx n="60" d="100"/>
          <a:sy n="60" d="100"/>
        </p:scale>
        <p:origin x="-6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6" y="79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58AFA-0963-4563-9549-08D5F6EF0B7D}" type="doc">
      <dgm:prSet loTypeId="urn:microsoft.com/office/officeart/2005/8/layout/vList4#1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6C9EB8A-BC3D-42EB-8AC1-8608900F1686}">
      <dgm:prSet phldrT="[Текст]" custT="1"/>
      <dgm:spPr/>
      <dgm:t>
        <a:bodyPr/>
        <a:lstStyle/>
        <a:p>
          <a:pPr algn="ctr"/>
          <a:r>
            <a:rPr lang="ru-RU" sz="2400" b="1" i="1" dirty="0" smtClean="0">
              <a:latin typeface="Bookman Old Style" pitchFamily="18" charset="0"/>
            </a:rPr>
            <a:t>Малые</a:t>
          </a:r>
          <a:r>
            <a:rPr lang="en-US" sz="2400" b="1" i="1" dirty="0" smtClean="0">
              <a:latin typeface="Bookman Old Style" pitchFamily="18" charset="0"/>
            </a:rPr>
            <a:t> </a:t>
          </a:r>
        </a:p>
        <a:p>
          <a:pPr algn="ctr"/>
          <a:r>
            <a:rPr lang="en-US" sz="2400" b="1" i="1" dirty="0" smtClean="0">
              <a:latin typeface="Bookman Old Style" pitchFamily="18" charset="0"/>
            </a:rPr>
            <a:t>I</a:t>
          </a:r>
          <a:r>
            <a:rPr lang="ru-RU" sz="2400" b="1" i="1" dirty="0" smtClean="0">
              <a:latin typeface="Bookman Old Style" pitchFamily="18" charset="0"/>
            </a:rPr>
            <a:t> -1 ряд -2 х.э.</a:t>
          </a:r>
          <a:endParaRPr lang="en-US" sz="2400" b="1" i="1" dirty="0" smtClean="0">
            <a:latin typeface="Bookman Old Style" pitchFamily="18" charset="0"/>
          </a:endParaRPr>
        </a:p>
        <a:p>
          <a:pPr algn="ctr"/>
          <a:r>
            <a:rPr lang="en-US" sz="2400" b="1" i="1" dirty="0" smtClean="0">
              <a:latin typeface="Bookman Old Style" pitchFamily="18" charset="0"/>
            </a:rPr>
            <a:t>II </a:t>
          </a:r>
          <a:r>
            <a:rPr lang="ru-RU" sz="2400" b="1" i="1" dirty="0" smtClean="0">
              <a:latin typeface="Bookman Old Style" pitchFamily="18" charset="0"/>
            </a:rPr>
            <a:t>-1 ряд -8 х.э.</a:t>
          </a:r>
          <a:r>
            <a:rPr lang="en-US" sz="2400" b="1" i="1" dirty="0" smtClean="0">
              <a:latin typeface="Bookman Old Style" pitchFamily="18" charset="0"/>
            </a:rPr>
            <a:t> </a:t>
          </a:r>
        </a:p>
        <a:p>
          <a:pPr algn="ctr"/>
          <a:r>
            <a:rPr lang="en-US" sz="2400" b="1" i="1" dirty="0" smtClean="0">
              <a:latin typeface="Bookman Old Style" pitchFamily="18" charset="0"/>
            </a:rPr>
            <a:t>III</a:t>
          </a:r>
          <a:r>
            <a:rPr lang="ru-RU" sz="2400" b="1" i="1" dirty="0" smtClean="0">
              <a:latin typeface="Bookman Old Style" pitchFamily="18" charset="0"/>
            </a:rPr>
            <a:t>-1 ряд -8 х.э.</a:t>
          </a:r>
          <a:r>
            <a:rPr lang="en-US" sz="2400" b="1" i="1" dirty="0" smtClean="0">
              <a:latin typeface="Bookman Old Style" pitchFamily="18" charset="0"/>
            </a:rPr>
            <a:t> </a:t>
          </a:r>
          <a:r>
            <a:rPr lang="ru-RU" sz="2400" b="1" i="1" dirty="0" smtClean="0">
              <a:latin typeface="Bookman Old Style" pitchFamily="18" charset="0"/>
            </a:rPr>
            <a:t>   </a:t>
          </a:r>
          <a:r>
            <a:rPr lang="en-US" sz="2400" b="1" i="1" dirty="0" smtClean="0">
              <a:latin typeface="Bookman Old Style" pitchFamily="18" charset="0"/>
            </a:rPr>
            <a:t>         </a:t>
          </a:r>
          <a:r>
            <a:rPr lang="ru-RU" sz="2400" b="1" i="1" dirty="0" smtClean="0">
              <a:latin typeface="Bookman Old Style" pitchFamily="18" charset="0"/>
            </a:rPr>
            <a:t>   </a:t>
          </a:r>
          <a:endParaRPr lang="ru-RU" sz="2400" b="1" dirty="0"/>
        </a:p>
      </dgm:t>
    </dgm:pt>
    <dgm:pt modelId="{00A61B18-AF27-446D-AA22-3C6982C8A309}" type="parTrans" cxnId="{FDE21A83-C66F-4B50-99A6-74351027B717}">
      <dgm:prSet/>
      <dgm:spPr/>
      <dgm:t>
        <a:bodyPr/>
        <a:lstStyle/>
        <a:p>
          <a:endParaRPr lang="ru-RU"/>
        </a:p>
      </dgm:t>
    </dgm:pt>
    <dgm:pt modelId="{81856AD5-22E6-4534-A9F6-7A904254BBA1}" type="sibTrans" cxnId="{FDE21A83-C66F-4B50-99A6-74351027B717}">
      <dgm:prSet/>
      <dgm:spPr/>
      <dgm:t>
        <a:bodyPr/>
        <a:lstStyle/>
        <a:p>
          <a:endParaRPr lang="ru-RU"/>
        </a:p>
      </dgm:t>
    </dgm:pt>
    <dgm:pt modelId="{BD4EDF0A-635E-462B-A7C8-30F4C97B6145}">
      <dgm:prSet phldrT="[Текст]" custT="1"/>
      <dgm:spPr/>
      <dgm:t>
        <a:bodyPr/>
        <a:lstStyle/>
        <a:p>
          <a:pPr algn="ctr"/>
          <a:r>
            <a:rPr lang="ru-RU" sz="3600" i="1" dirty="0" smtClean="0">
              <a:solidFill>
                <a:schemeClr val="tx1"/>
              </a:solidFill>
              <a:latin typeface="Bookman Old Style" pitchFamily="18" charset="0"/>
            </a:rPr>
            <a:t>Незаконченный</a:t>
          </a:r>
          <a:r>
            <a:rPr lang="en-US" sz="3600" i="1" dirty="0" smtClean="0">
              <a:solidFill>
                <a:schemeClr val="tx1"/>
              </a:solidFill>
              <a:latin typeface="Bookman Old Style" pitchFamily="18" charset="0"/>
            </a:rPr>
            <a:t>  VII</a:t>
          </a:r>
          <a:r>
            <a:rPr lang="ru-RU" sz="3600" i="1" dirty="0" smtClean="0">
              <a:solidFill>
                <a:schemeClr val="tx1"/>
              </a:solidFill>
              <a:latin typeface="Bookman Old Style" pitchFamily="18" charset="0"/>
            </a:rPr>
            <a:t> </a:t>
          </a:r>
          <a:r>
            <a:rPr lang="ru-RU" sz="3600" b="1" i="1" dirty="0" smtClean="0">
              <a:solidFill>
                <a:schemeClr val="tx1"/>
              </a:solidFill>
              <a:latin typeface="Bookman Old Style" pitchFamily="18" charset="0"/>
            </a:rPr>
            <a:t>+ актиноиды -14 х.э.</a:t>
          </a:r>
          <a:endParaRPr lang="ru-RU" sz="3600" dirty="0">
            <a:solidFill>
              <a:schemeClr val="tx1"/>
            </a:solidFill>
          </a:endParaRPr>
        </a:p>
      </dgm:t>
    </dgm:pt>
    <dgm:pt modelId="{01E5E0F6-A221-4DD3-9320-0C49D911E475}" type="parTrans" cxnId="{82114BD6-4789-46B4-AB9B-E44DF14C3C32}">
      <dgm:prSet/>
      <dgm:spPr/>
      <dgm:t>
        <a:bodyPr/>
        <a:lstStyle/>
        <a:p>
          <a:endParaRPr lang="ru-RU"/>
        </a:p>
      </dgm:t>
    </dgm:pt>
    <dgm:pt modelId="{5ED3DB8A-E300-4B30-9327-01A699210806}" type="sibTrans" cxnId="{82114BD6-4789-46B4-AB9B-E44DF14C3C32}">
      <dgm:prSet/>
      <dgm:spPr/>
      <dgm:t>
        <a:bodyPr/>
        <a:lstStyle/>
        <a:p>
          <a:endParaRPr lang="ru-RU"/>
        </a:p>
      </dgm:t>
    </dgm:pt>
    <dgm:pt modelId="{7CCC555F-10A6-4BCB-820D-DC4936208EBC}">
      <dgm:prSet phldrT="[Текст]" custT="1"/>
      <dgm:spPr/>
      <dgm:t>
        <a:bodyPr/>
        <a:lstStyle/>
        <a:p>
          <a:pPr algn="l">
            <a:lnSpc>
              <a:spcPct val="100000"/>
            </a:lnSpc>
          </a:pPr>
          <a:endParaRPr lang="en-US" sz="1600" b="1" i="1" dirty="0" smtClean="0">
            <a:latin typeface="Bookman Old Style" pitchFamily="18" charset="0"/>
          </a:endParaRPr>
        </a:p>
        <a:p>
          <a:pPr algn="ctr">
            <a:lnSpc>
              <a:spcPct val="100000"/>
            </a:lnSpc>
          </a:pPr>
          <a:r>
            <a:rPr lang="ru-RU" sz="2000" b="1" i="1" dirty="0" smtClean="0">
              <a:latin typeface="Bookman Old Style" pitchFamily="18" charset="0"/>
            </a:rPr>
            <a:t>Большие</a:t>
          </a:r>
          <a:r>
            <a:rPr lang="en-US" sz="2000" b="1" i="1" dirty="0" smtClean="0">
              <a:latin typeface="Bookman Old Style" pitchFamily="18" charset="0"/>
            </a:rPr>
            <a:t> </a:t>
          </a:r>
        </a:p>
        <a:p>
          <a:pPr algn="ctr">
            <a:lnSpc>
              <a:spcPct val="100000"/>
            </a:lnSpc>
          </a:pPr>
          <a:r>
            <a:rPr lang="en-US" sz="2000" b="1" i="1" dirty="0" smtClean="0">
              <a:latin typeface="Bookman Old Style" pitchFamily="18" charset="0"/>
            </a:rPr>
            <a:t>IV</a:t>
          </a:r>
          <a:r>
            <a:rPr lang="ru-RU" sz="2000" b="1" i="1" dirty="0" smtClean="0">
              <a:latin typeface="Bookman Old Style" pitchFamily="18" charset="0"/>
            </a:rPr>
            <a:t> – 2  ряда</a:t>
          </a:r>
          <a:r>
            <a:rPr lang="en-US" sz="2000" b="1" i="1" dirty="0" smtClean="0">
              <a:latin typeface="Bookman Old Style" pitchFamily="18" charset="0"/>
            </a:rPr>
            <a:t> </a:t>
          </a:r>
          <a:r>
            <a:rPr lang="ru-RU" sz="2000" b="1" i="1" dirty="0" smtClean="0">
              <a:latin typeface="Bookman Old Style" pitchFamily="18" charset="0"/>
            </a:rPr>
            <a:t>– 18 х.э.</a:t>
          </a:r>
          <a:endParaRPr lang="en-US" sz="2000" b="1" i="1" dirty="0" smtClean="0">
            <a:latin typeface="Bookman Old Style" pitchFamily="18" charset="0"/>
          </a:endParaRPr>
        </a:p>
        <a:p>
          <a:pPr algn="ctr">
            <a:lnSpc>
              <a:spcPct val="100000"/>
            </a:lnSpc>
          </a:pPr>
          <a:r>
            <a:rPr lang="en-US" sz="2000" b="1" i="1" dirty="0" smtClean="0">
              <a:latin typeface="Bookman Old Style" pitchFamily="18" charset="0"/>
            </a:rPr>
            <a:t>V</a:t>
          </a:r>
          <a:r>
            <a:rPr lang="ru-RU" sz="2000" b="1" i="1" dirty="0" smtClean="0">
              <a:latin typeface="Bookman Old Style" pitchFamily="18" charset="0"/>
            </a:rPr>
            <a:t> – 2  ряда -18 х.э.</a:t>
          </a:r>
          <a:r>
            <a:rPr lang="en-US" sz="2000" b="1" i="1" dirty="0" smtClean="0">
              <a:latin typeface="Bookman Old Style" pitchFamily="18" charset="0"/>
            </a:rPr>
            <a:t>  </a:t>
          </a:r>
        </a:p>
        <a:p>
          <a:pPr algn="ctr">
            <a:lnSpc>
              <a:spcPct val="100000"/>
            </a:lnSpc>
          </a:pPr>
          <a:r>
            <a:rPr lang="en-US" sz="2000" b="1" i="1" dirty="0" smtClean="0">
              <a:latin typeface="Bookman Old Style" pitchFamily="18" charset="0"/>
            </a:rPr>
            <a:t>VI</a:t>
          </a:r>
          <a:r>
            <a:rPr lang="ru-RU" sz="2000" b="1" i="1" dirty="0" smtClean="0">
              <a:latin typeface="Bookman Old Style" pitchFamily="18" charset="0"/>
            </a:rPr>
            <a:t> - 2 ряда -18 х. э. +  лантаноиды</a:t>
          </a:r>
          <a:r>
            <a:rPr lang="en-US" sz="2000" b="1" i="1" dirty="0" smtClean="0">
              <a:latin typeface="Bookman Old Style" pitchFamily="18" charset="0"/>
            </a:rPr>
            <a:t> = 32 </a:t>
          </a:r>
          <a:r>
            <a:rPr lang="ru-RU" sz="2000" b="1" i="1" dirty="0" smtClean="0">
              <a:latin typeface="Bookman Old Style" pitchFamily="18" charset="0"/>
            </a:rPr>
            <a:t> х.э.     </a:t>
          </a:r>
          <a:endParaRPr lang="en-US" sz="2000" b="1" i="1" dirty="0" smtClean="0">
            <a:latin typeface="Bookman Old Style" pitchFamily="18" charset="0"/>
          </a:endParaRPr>
        </a:p>
        <a:p>
          <a:pPr algn="l">
            <a:lnSpc>
              <a:spcPct val="90000"/>
            </a:lnSpc>
          </a:pPr>
          <a:r>
            <a:rPr lang="en-US" sz="2000" b="1" i="1" dirty="0" smtClean="0">
              <a:latin typeface="Bookman Old Style" pitchFamily="18" charset="0"/>
            </a:rPr>
            <a:t>   </a:t>
          </a:r>
          <a:r>
            <a:rPr lang="ru-RU" sz="2000" b="1" i="1" dirty="0" smtClean="0">
              <a:latin typeface="Bookman Old Style" pitchFamily="18" charset="0"/>
            </a:rPr>
            <a:t>   </a:t>
          </a:r>
          <a:endParaRPr lang="ru-RU" sz="2000" b="1" dirty="0"/>
        </a:p>
      </dgm:t>
    </dgm:pt>
    <dgm:pt modelId="{DCF64B98-FB4E-494D-A174-23CB2A72D42A}" type="sibTrans" cxnId="{10B6205F-F5EF-43C7-AC74-7C5E9395F8FD}">
      <dgm:prSet/>
      <dgm:spPr/>
      <dgm:t>
        <a:bodyPr/>
        <a:lstStyle/>
        <a:p>
          <a:endParaRPr lang="ru-RU"/>
        </a:p>
      </dgm:t>
    </dgm:pt>
    <dgm:pt modelId="{8C0F5121-F847-491F-B9D4-58F22F012099}" type="parTrans" cxnId="{10B6205F-F5EF-43C7-AC74-7C5E9395F8FD}">
      <dgm:prSet/>
      <dgm:spPr/>
      <dgm:t>
        <a:bodyPr/>
        <a:lstStyle/>
        <a:p>
          <a:endParaRPr lang="ru-RU"/>
        </a:p>
      </dgm:t>
    </dgm:pt>
    <dgm:pt modelId="{0D5259A5-ABE1-4EA7-98F7-99D5AC115701}" type="pres">
      <dgm:prSet presAssocID="{35E58AFA-0963-4563-9549-08D5F6EF0B7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604C40-FF53-4E3E-9C91-B9E4F584BE99}" type="pres">
      <dgm:prSet presAssocID="{A6C9EB8A-BC3D-42EB-8AC1-8608900F1686}" presName="comp" presStyleCnt="0"/>
      <dgm:spPr/>
    </dgm:pt>
    <dgm:pt modelId="{157DD78A-7808-4459-88B4-953D2C1F2521}" type="pres">
      <dgm:prSet presAssocID="{A6C9EB8A-BC3D-42EB-8AC1-8608900F1686}" presName="box" presStyleLbl="node1" presStyleIdx="0" presStyleCnt="3"/>
      <dgm:spPr/>
      <dgm:t>
        <a:bodyPr/>
        <a:lstStyle/>
        <a:p>
          <a:endParaRPr lang="ru-RU"/>
        </a:p>
      </dgm:t>
    </dgm:pt>
    <dgm:pt modelId="{C20AD924-578E-48D2-8725-F9843B9DA971}" type="pres">
      <dgm:prSet presAssocID="{A6C9EB8A-BC3D-42EB-8AC1-8608900F1686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8DBA5C5-090C-4E25-81C4-3E6D26C63CAE}" type="pres">
      <dgm:prSet presAssocID="{A6C9EB8A-BC3D-42EB-8AC1-8608900F1686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C05676-02CB-47E5-B4C9-1DEB3C53679C}" type="pres">
      <dgm:prSet presAssocID="{81856AD5-22E6-4534-A9F6-7A904254BBA1}" presName="spacer" presStyleCnt="0"/>
      <dgm:spPr/>
    </dgm:pt>
    <dgm:pt modelId="{0F8EDC76-6144-4193-AB39-4FBCDE67528C}" type="pres">
      <dgm:prSet presAssocID="{7CCC555F-10A6-4BCB-820D-DC4936208EBC}" presName="comp" presStyleCnt="0"/>
      <dgm:spPr/>
    </dgm:pt>
    <dgm:pt modelId="{CF6B71FF-B535-45AB-8A76-44DCB36B0C05}" type="pres">
      <dgm:prSet presAssocID="{7CCC555F-10A6-4BCB-820D-DC4936208EBC}" presName="box" presStyleLbl="node1" presStyleIdx="1" presStyleCnt="3"/>
      <dgm:spPr/>
      <dgm:t>
        <a:bodyPr/>
        <a:lstStyle/>
        <a:p>
          <a:endParaRPr lang="ru-RU"/>
        </a:p>
      </dgm:t>
    </dgm:pt>
    <dgm:pt modelId="{653D2674-D24E-4590-ACB1-145E3BF49BCA}" type="pres">
      <dgm:prSet presAssocID="{7CCC555F-10A6-4BCB-820D-DC4936208EBC}" presName="img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03AAFBF-AC7F-41CC-8B28-29E4F954DC9F}" type="pres">
      <dgm:prSet presAssocID="{7CCC555F-10A6-4BCB-820D-DC4936208EB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05BE7-31C8-476F-9B60-AA81D2125D61}" type="pres">
      <dgm:prSet presAssocID="{DCF64B98-FB4E-494D-A174-23CB2A72D42A}" presName="spacer" presStyleCnt="0"/>
      <dgm:spPr/>
    </dgm:pt>
    <dgm:pt modelId="{263EBF54-7502-4F81-A4E1-A6344716AEAE}" type="pres">
      <dgm:prSet presAssocID="{BD4EDF0A-635E-462B-A7C8-30F4C97B6145}" presName="comp" presStyleCnt="0"/>
      <dgm:spPr/>
    </dgm:pt>
    <dgm:pt modelId="{C067C7AE-4AB4-47FD-8629-991756BB8742}" type="pres">
      <dgm:prSet presAssocID="{BD4EDF0A-635E-462B-A7C8-30F4C97B6145}" presName="box" presStyleLbl="node1" presStyleIdx="2" presStyleCnt="3"/>
      <dgm:spPr/>
      <dgm:t>
        <a:bodyPr/>
        <a:lstStyle/>
        <a:p>
          <a:endParaRPr lang="ru-RU"/>
        </a:p>
      </dgm:t>
    </dgm:pt>
    <dgm:pt modelId="{09ECFD7B-3054-44C1-BA9A-EDFB6E52723D}" type="pres">
      <dgm:prSet presAssocID="{BD4EDF0A-635E-462B-A7C8-30F4C97B6145}" presName="img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DC46D67-FC4F-476D-A479-4B1D9BE90AAC}" type="pres">
      <dgm:prSet presAssocID="{BD4EDF0A-635E-462B-A7C8-30F4C97B6145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94B86D-CD51-4B4E-9DC5-B41965F1CD86}" type="presOf" srcId="{7CCC555F-10A6-4BCB-820D-DC4936208EBC}" destId="{E03AAFBF-AC7F-41CC-8B28-29E4F954DC9F}" srcOrd="1" destOrd="0" presId="urn:microsoft.com/office/officeart/2005/8/layout/vList4#1"/>
    <dgm:cxn modelId="{8427AEB8-5C6B-431C-959A-043FC511A1D0}" type="presOf" srcId="{A6C9EB8A-BC3D-42EB-8AC1-8608900F1686}" destId="{157DD78A-7808-4459-88B4-953D2C1F2521}" srcOrd="0" destOrd="0" presId="urn:microsoft.com/office/officeart/2005/8/layout/vList4#1"/>
    <dgm:cxn modelId="{2F7F0F82-BD01-4196-91FC-4C360BFA9B40}" type="presOf" srcId="{BD4EDF0A-635E-462B-A7C8-30F4C97B6145}" destId="{C067C7AE-4AB4-47FD-8629-991756BB8742}" srcOrd="0" destOrd="0" presId="urn:microsoft.com/office/officeart/2005/8/layout/vList4#1"/>
    <dgm:cxn modelId="{9834F367-A2C2-43DA-85B7-72E329F917D7}" type="presOf" srcId="{35E58AFA-0963-4563-9549-08D5F6EF0B7D}" destId="{0D5259A5-ABE1-4EA7-98F7-99D5AC115701}" srcOrd="0" destOrd="0" presId="urn:microsoft.com/office/officeart/2005/8/layout/vList4#1"/>
    <dgm:cxn modelId="{10B6205F-F5EF-43C7-AC74-7C5E9395F8FD}" srcId="{35E58AFA-0963-4563-9549-08D5F6EF0B7D}" destId="{7CCC555F-10A6-4BCB-820D-DC4936208EBC}" srcOrd="1" destOrd="0" parTransId="{8C0F5121-F847-491F-B9D4-58F22F012099}" sibTransId="{DCF64B98-FB4E-494D-A174-23CB2A72D42A}"/>
    <dgm:cxn modelId="{EA651880-8B79-4D78-BD30-F91F56D91E0E}" type="presOf" srcId="{A6C9EB8A-BC3D-42EB-8AC1-8608900F1686}" destId="{F8DBA5C5-090C-4E25-81C4-3E6D26C63CAE}" srcOrd="1" destOrd="0" presId="urn:microsoft.com/office/officeart/2005/8/layout/vList4#1"/>
    <dgm:cxn modelId="{24068A0D-50D1-46EC-AB6A-C313B28638EE}" type="presOf" srcId="{7CCC555F-10A6-4BCB-820D-DC4936208EBC}" destId="{CF6B71FF-B535-45AB-8A76-44DCB36B0C05}" srcOrd="0" destOrd="0" presId="urn:microsoft.com/office/officeart/2005/8/layout/vList4#1"/>
    <dgm:cxn modelId="{FDE21A83-C66F-4B50-99A6-74351027B717}" srcId="{35E58AFA-0963-4563-9549-08D5F6EF0B7D}" destId="{A6C9EB8A-BC3D-42EB-8AC1-8608900F1686}" srcOrd="0" destOrd="0" parTransId="{00A61B18-AF27-446D-AA22-3C6982C8A309}" sibTransId="{81856AD5-22E6-4534-A9F6-7A904254BBA1}"/>
    <dgm:cxn modelId="{F24DF0A7-5C64-463E-B3F5-A24CFB5BFB1C}" type="presOf" srcId="{BD4EDF0A-635E-462B-A7C8-30F4C97B6145}" destId="{2DC46D67-FC4F-476D-A479-4B1D9BE90AAC}" srcOrd="1" destOrd="0" presId="urn:microsoft.com/office/officeart/2005/8/layout/vList4#1"/>
    <dgm:cxn modelId="{82114BD6-4789-46B4-AB9B-E44DF14C3C32}" srcId="{35E58AFA-0963-4563-9549-08D5F6EF0B7D}" destId="{BD4EDF0A-635E-462B-A7C8-30F4C97B6145}" srcOrd="2" destOrd="0" parTransId="{01E5E0F6-A221-4DD3-9320-0C49D911E475}" sibTransId="{5ED3DB8A-E300-4B30-9327-01A699210806}"/>
    <dgm:cxn modelId="{9875A501-5F41-4CF0-A482-B87CC4C41958}" type="presParOf" srcId="{0D5259A5-ABE1-4EA7-98F7-99D5AC115701}" destId="{B1604C40-FF53-4E3E-9C91-B9E4F584BE99}" srcOrd="0" destOrd="0" presId="urn:microsoft.com/office/officeart/2005/8/layout/vList4#1"/>
    <dgm:cxn modelId="{63627FEE-1537-4323-AF7D-7D0DF8602D79}" type="presParOf" srcId="{B1604C40-FF53-4E3E-9C91-B9E4F584BE99}" destId="{157DD78A-7808-4459-88B4-953D2C1F2521}" srcOrd="0" destOrd="0" presId="urn:microsoft.com/office/officeart/2005/8/layout/vList4#1"/>
    <dgm:cxn modelId="{C0E041EE-BD24-4906-AB4E-F948D796AEF5}" type="presParOf" srcId="{B1604C40-FF53-4E3E-9C91-B9E4F584BE99}" destId="{C20AD924-578E-48D2-8725-F9843B9DA971}" srcOrd="1" destOrd="0" presId="urn:microsoft.com/office/officeart/2005/8/layout/vList4#1"/>
    <dgm:cxn modelId="{00DC6977-0E4B-48E5-9B31-A5F1EE058438}" type="presParOf" srcId="{B1604C40-FF53-4E3E-9C91-B9E4F584BE99}" destId="{F8DBA5C5-090C-4E25-81C4-3E6D26C63CAE}" srcOrd="2" destOrd="0" presId="urn:microsoft.com/office/officeart/2005/8/layout/vList4#1"/>
    <dgm:cxn modelId="{F61633F8-69E2-49D8-B3CD-28C56FA63BE0}" type="presParOf" srcId="{0D5259A5-ABE1-4EA7-98F7-99D5AC115701}" destId="{E0C05676-02CB-47E5-B4C9-1DEB3C53679C}" srcOrd="1" destOrd="0" presId="urn:microsoft.com/office/officeart/2005/8/layout/vList4#1"/>
    <dgm:cxn modelId="{6F9F1F6D-6779-4656-8C55-40D4E9C063E1}" type="presParOf" srcId="{0D5259A5-ABE1-4EA7-98F7-99D5AC115701}" destId="{0F8EDC76-6144-4193-AB39-4FBCDE67528C}" srcOrd="2" destOrd="0" presId="urn:microsoft.com/office/officeart/2005/8/layout/vList4#1"/>
    <dgm:cxn modelId="{FB8FD2DA-1307-4714-A126-AF3A0AF6326C}" type="presParOf" srcId="{0F8EDC76-6144-4193-AB39-4FBCDE67528C}" destId="{CF6B71FF-B535-45AB-8A76-44DCB36B0C05}" srcOrd="0" destOrd="0" presId="urn:microsoft.com/office/officeart/2005/8/layout/vList4#1"/>
    <dgm:cxn modelId="{1A6ED3BE-DDDE-4396-BD65-DBC38526AEFA}" type="presParOf" srcId="{0F8EDC76-6144-4193-AB39-4FBCDE67528C}" destId="{653D2674-D24E-4590-ACB1-145E3BF49BCA}" srcOrd="1" destOrd="0" presId="urn:microsoft.com/office/officeart/2005/8/layout/vList4#1"/>
    <dgm:cxn modelId="{C3387B84-6E92-484E-9AF2-E18388544A29}" type="presParOf" srcId="{0F8EDC76-6144-4193-AB39-4FBCDE67528C}" destId="{E03AAFBF-AC7F-41CC-8B28-29E4F954DC9F}" srcOrd="2" destOrd="0" presId="urn:microsoft.com/office/officeart/2005/8/layout/vList4#1"/>
    <dgm:cxn modelId="{5BE1C157-D378-4DF4-A049-0485F4C3E573}" type="presParOf" srcId="{0D5259A5-ABE1-4EA7-98F7-99D5AC115701}" destId="{83305BE7-31C8-476F-9B60-AA81D2125D61}" srcOrd="3" destOrd="0" presId="urn:microsoft.com/office/officeart/2005/8/layout/vList4#1"/>
    <dgm:cxn modelId="{8107F823-A340-4E38-BA93-686D1955E683}" type="presParOf" srcId="{0D5259A5-ABE1-4EA7-98F7-99D5AC115701}" destId="{263EBF54-7502-4F81-A4E1-A6344716AEAE}" srcOrd="4" destOrd="0" presId="urn:microsoft.com/office/officeart/2005/8/layout/vList4#1"/>
    <dgm:cxn modelId="{6A934FEB-E5AC-450D-8F91-94F69077F046}" type="presParOf" srcId="{263EBF54-7502-4F81-A4E1-A6344716AEAE}" destId="{C067C7AE-4AB4-47FD-8629-991756BB8742}" srcOrd="0" destOrd="0" presId="urn:microsoft.com/office/officeart/2005/8/layout/vList4#1"/>
    <dgm:cxn modelId="{24106CC1-2A2C-4951-BBE3-B0065190BA15}" type="presParOf" srcId="{263EBF54-7502-4F81-A4E1-A6344716AEAE}" destId="{09ECFD7B-3054-44C1-BA9A-EDFB6E52723D}" srcOrd="1" destOrd="0" presId="urn:microsoft.com/office/officeart/2005/8/layout/vList4#1"/>
    <dgm:cxn modelId="{8AB9C1C3-C684-4AD8-B65B-495F4DBBD776}" type="presParOf" srcId="{263EBF54-7502-4F81-A4E1-A6344716AEAE}" destId="{2DC46D67-FC4F-476D-A479-4B1D9BE90AAC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399342-BA01-43E6-86BD-B2159D0830C1}" type="doc">
      <dgm:prSet loTypeId="urn:microsoft.com/office/officeart/2005/8/layout/process2" loCatId="process" qsTypeId="urn:microsoft.com/office/officeart/2005/8/quickstyle/simple5" qsCatId="simple" csTypeId="urn:microsoft.com/office/officeart/2005/8/colors/colorful1#1" csCatId="colorful" phldr="1"/>
      <dgm:spPr/>
    </dgm:pt>
    <dgm:pt modelId="{3191F53C-44A9-48E9-8886-642BB312F5E3}">
      <dgm:prSet phldrT="[Текст]" custT="1"/>
      <dgm:spPr/>
      <dgm:t>
        <a:bodyPr/>
        <a:lstStyle/>
        <a:p>
          <a:r>
            <a:rPr lang="ru-RU" sz="1600" b="1" i="1" dirty="0" smtClean="0">
              <a:latin typeface="Bookman Old Style" pitchFamily="18" charset="0"/>
            </a:rPr>
            <a:t>Главная подгруппа</a:t>
          </a:r>
          <a:endParaRPr lang="ru-RU" sz="1600" b="1" i="1" dirty="0">
            <a:latin typeface="Bookman Old Style" pitchFamily="18" charset="0"/>
          </a:endParaRPr>
        </a:p>
      </dgm:t>
    </dgm:pt>
    <dgm:pt modelId="{778AB77D-9016-4C88-BFC1-D0F5E1DB77F1}" type="parTrans" cxnId="{61AF9D64-CC63-4437-AE71-0DEC6CC1B328}">
      <dgm:prSet/>
      <dgm:spPr/>
      <dgm:t>
        <a:bodyPr/>
        <a:lstStyle/>
        <a:p>
          <a:endParaRPr lang="ru-RU"/>
        </a:p>
      </dgm:t>
    </dgm:pt>
    <dgm:pt modelId="{6041BCAC-73EB-4EDB-ACF8-5F5747B47EC2}" type="sibTrans" cxnId="{61AF9D64-CC63-4437-AE71-0DEC6CC1B328}">
      <dgm:prSet/>
      <dgm:spPr/>
      <dgm:t>
        <a:bodyPr/>
        <a:lstStyle/>
        <a:p>
          <a:endParaRPr lang="ru-RU"/>
        </a:p>
      </dgm:t>
    </dgm:pt>
    <dgm:pt modelId="{7AC0BCC9-CCD4-49A8-9E86-C3A3D816EDBE}">
      <dgm:prSet phldrT="[Текст]" custT="1"/>
      <dgm:spPr/>
      <dgm:t>
        <a:bodyPr/>
        <a:lstStyle/>
        <a:p>
          <a:r>
            <a:rPr lang="ru-RU" sz="1600" b="1" i="1" dirty="0" smtClean="0">
              <a:latin typeface="Bookman Old Style" pitchFamily="18" charset="0"/>
            </a:rPr>
            <a:t>Элементы </a:t>
          </a:r>
        </a:p>
        <a:p>
          <a:r>
            <a:rPr lang="ru-RU" sz="1600" b="1" i="1" dirty="0" smtClean="0">
              <a:latin typeface="Bookman Old Style" pitchFamily="18" charset="0"/>
            </a:rPr>
            <a:t>Б и М периодов</a:t>
          </a:r>
          <a:endParaRPr lang="ru-RU" sz="1600" b="1" i="1" dirty="0">
            <a:latin typeface="Bookman Old Style" pitchFamily="18" charset="0"/>
          </a:endParaRPr>
        </a:p>
      </dgm:t>
    </dgm:pt>
    <dgm:pt modelId="{F0C7161C-BA32-4444-909A-F9B381182E7C}" type="parTrans" cxnId="{EABAD915-7F2A-420A-B3B1-780636BFBDFC}">
      <dgm:prSet/>
      <dgm:spPr/>
      <dgm:t>
        <a:bodyPr/>
        <a:lstStyle/>
        <a:p>
          <a:endParaRPr lang="ru-RU"/>
        </a:p>
      </dgm:t>
    </dgm:pt>
    <dgm:pt modelId="{6A45D5A8-DDEA-4763-96F0-E225928C076F}" type="sibTrans" cxnId="{EABAD915-7F2A-420A-B3B1-780636BFBDFC}">
      <dgm:prSet/>
      <dgm:spPr/>
      <dgm:t>
        <a:bodyPr/>
        <a:lstStyle/>
        <a:p>
          <a:endParaRPr lang="ru-RU"/>
        </a:p>
      </dgm:t>
    </dgm:pt>
    <dgm:pt modelId="{76F3B842-B77A-45D2-B505-48721384CC11}">
      <dgm:prSet phldrT="[Текст]" custT="1"/>
      <dgm:spPr/>
      <dgm:t>
        <a:bodyPr/>
        <a:lstStyle/>
        <a:p>
          <a:r>
            <a:rPr lang="ru-RU" sz="1600" b="1" i="1" dirty="0" smtClean="0">
              <a:latin typeface="Bookman Old Style" pitchFamily="18" charset="0"/>
            </a:rPr>
            <a:t>Элементы одного семейства</a:t>
          </a:r>
          <a:endParaRPr lang="ru-RU" sz="1600" b="1" i="1" dirty="0">
            <a:latin typeface="Bookman Old Style" pitchFamily="18" charset="0"/>
          </a:endParaRPr>
        </a:p>
      </dgm:t>
    </dgm:pt>
    <dgm:pt modelId="{5E83E67D-FB27-4997-A15E-DB49289D9CA2}" type="parTrans" cxnId="{676D2FCA-872A-40CE-AF6C-E0621F0AA4B7}">
      <dgm:prSet/>
      <dgm:spPr/>
      <dgm:t>
        <a:bodyPr/>
        <a:lstStyle/>
        <a:p>
          <a:endParaRPr lang="ru-RU"/>
        </a:p>
      </dgm:t>
    </dgm:pt>
    <dgm:pt modelId="{7C90AAA3-0B65-43EB-9D24-D2C84B40621E}" type="sibTrans" cxnId="{676D2FCA-872A-40CE-AF6C-E0621F0AA4B7}">
      <dgm:prSet/>
      <dgm:spPr/>
      <dgm:t>
        <a:bodyPr/>
        <a:lstStyle/>
        <a:p>
          <a:endParaRPr lang="ru-RU"/>
        </a:p>
      </dgm:t>
    </dgm:pt>
    <dgm:pt modelId="{AC932C78-0A8C-4CEF-8B72-4B7AC369D5A9}">
      <dgm:prSet phldrT="[Текст]" custT="1"/>
      <dgm:spPr/>
      <dgm:t>
        <a:bodyPr/>
        <a:lstStyle/>
        <a:p>
          <a:r>
            <a:rPr lang="en-US" sz="1400" b="1" i="1" dirty="0" smtClean="0">
              <a:latin typeface="Bookman Old Style" pitchFamily="18" charset="0"/>
            </a:rPr>
            <a:t>I, II</a:t>
          </a:r>
          <a:r>
            <a:rPr lang="ru-RU" sz="1400" b="1" i="1" dirty="0" smtClean="0">
              <a:latin typeface="Bookman Old Style" pitchFamily="18" charset="0"/>
            </a:rPr>
            <a:t> группы </a:t>
          </a:r>
        </a:p>
        <a:p>
          <a:r>
            <a:rPr lang="ru-RU" sz="1400" b="1" i="1" dirty="0" smtClean="0">
              <a:latin typeface="Bookman Old Style" pitchFamily="18" charset="0"/>
            </a:rPr>
            <a:t> типичные металлы</a:t>
          </a:r>
          <a:endParaRPr lang="ru-RU" sz="1400" b="1" i="1" dirty="0">
            <a:latin typeface="Bookman Old Style" pitchFamily="18" charset="0"/>
          </a:endParaRPr>
        </a:p>
      </dgm:t>
    </dgm:pt>
    <dgm:pt modelId="{2D6CBA8A-5013-4E24-9AF4-648B9351985F}" type="parTrans" cxnId="{B83D941F-0DED-4324-945F-2FBDA10FC778}">
      <dgm:prSet/>
      <dgm:spPr/>
      <dgm:t>
        <a:bodyPr/>
        <a:lstStyle/>
        <a:p>
          <a:endParaRPr lang="ru-RU"/>
        </a:p>
      </dgm:t>
    </dgm:pt>
    <dgm:pt modelId="{93876316-96FA-4290-AC19-4060F24C154A}" type="sibTrans" cxnId="{B83D941F-0DED-4324-945F-2FBDA10FC778}">
      <dgm:prSet/>
      <dgm:spPr/>
      <dgm:t>
        <a:bodyPr/>
        <a:lstStyle/>
        <a:p>
          <a:endParaRPr lang="ru-RU"/>
        </a:p>
      </dgm:t>
    </dgm:pt>
    <dgm:pt modelId="{3FC36CF3-1604-4C46-AD1F-5C51FBB0BF49}">
      <dgm:prSet phldrT="[Текст]" custT="1"/>
      <dgm:spPr/>
      <dgm:t>
        <a:bodyPr/>
        <a:lstStyle/>
        <a:p>
          <a:r>
            <a:rPr lang="en-US" sz="1200" b="1" i="1" dirty="0" smtClean="0">
              <a:latin typeface="Bookman Old Style" pitchFamily="18" charset="0"/>
            </a:rPr>
            <a:t>IV – VII</a:t>
          </a:r>
          <a:r>
            <a:rPr lang="ru-RU" sz="1200" b="1" i="1" dirty="0" smtClean="0">
              <a:latin typeface="Bookman Old Style" pitchFamily="18" charset="0"/>
            </a:rPr>
            <a:t> группы </a:t>
          </a:r>
        </a:p>
        <a:p>
          <a:r>
            <a:rPr lang="ru-RU" sz="1200" b="1" i="1" dirty="0" smtClean="0">
              <a:latin typeface="Bookman Old Style" pitchFamily="18" charset="0"/>
            </a:rPr>
            <a:t>типичные неметаллы</a:t>
          </a:r>
          <a:endParaRPr lang="ru-RU" sz="1200" b="1" i="1" dirty="0">
            <a:latin typeface="Bookman Old Style" pitchFamily="18" charset="0"/>
          </a:endParaRPr>
        </a:p>
      </dgm:t>
    </dgm:pt>
    <dgm:pt modelId="{0CFF79C8-BA09-4BCD-8B58-604E7D00FA6E}" type="parTrans" cxnId="{555C3550-86FF-4845-A75B-708D43195443}">
      <dgm:prSet/>
      <dgm:spPr/>
      <dgm:t>
        <a:bodyPr/>
        <a:lstStyle/>
        <a:p>
          <a:endParaRPr lang="ru-RU"/>
        </a:p>
      </dgm:t>
    </dgm:pt>
    <dgm:pt modelId="{5F1BD716-CC3A-4348-A4C0-07518B140043}" type="sibTrans" cxnId="{555C3550-86FF-4845-A75B-708D43195443}">
      <dgm:prSet/>
      <dgm:spPr/>
      <dgm:t>
        <a:bodyPr/>
        <a:lstStyle/>
        <a:p>
          <a:endParaRPr lang="ru-RU"/>
        </a:p>
      </dgm:t>
    </dgm:pt>
    <dgm:pt modelId="{B8547F8F-C18A-4865-93A1-7FBAE89B8BE2}">
      <dgm:prSet phldrT="[Текст]" custT="1"/>
      <dgm:spPr/>
      <dgm:t>
        <a:bodyPr/>
        <a:lstStyle/>
        <a:p>
          <a:r>
            <a:rPr lang="ru-RU" sz="1200" b="1" i="1" dirty="0" smtClean="0">
              <a:latin typeface="Bookman Old Style" pitchFamily="18" charset="0"/>
            </a:rPr>
            <a:t>Номер группы - высшая валентность по кислороду</a:t>
          </a:r>
          <a:endParaRPr lang="ru-RU" sz="1200" b="1" i="1" dirty="0">
            <a:latin typeface="Bookman Old Style" pitchFamily="18" charset="0"/>
          </a:endParaRPr>
        </a:p>
      </dgm:t>
    </dgm:pt>
    <dgm:pt modelId="{11CDBEEE-9C2D-407B-A253-B3896A666ED7}" type="parTrans" cxnId="{A2962F03-F622-43A0-A47C-8E405D63BF7A}">
      <dgm:prSet/>
      <dgm:spPr/>
      <dgm:t>
        <a:bodyPr/>
        <a:lstStyle/>
        <a:p>
          <a:endParaRPr lang="ru-RU"/>
        </a:p>
      </dgm:t>
    </dgm:pt>
    <dgm:pt modelId="{EFAE2739-6408-439B-A551-ECBC5303FF5E}" type="sibTrans" cxnId="{A2962F03-F622-43A0-A47C-8E405D63BF7A}">
      <dgm:prSet/>
      <dgm:spPr/>
      <dgm:t>
        <a:bodyPr/>
        <a:lstStyle/>
        <a:p>
          <a:endParaRPr lang="ru-RU"/>
        </a:p>
      </dgm:t>
    </dgm:pt>
    <dgm:pt modelId="{2782E7B7-E0FA-43C1-94CA-9BDFEDD60E0A}">
      <dgm:prSet phldrT="[Текст]" custT="1"/>
      <dgm:spPr/>
      <dgm:t>
        <a:bodyPr/>
        <a:lstStyle/>
        <a:p>
          <a:r>
            <a:rPr lang="ru-RU" sz="1400" b="1" i="1" dirty="0" smtClean="0">
              <a:latin typeface="Bookman Old Style" pitchFamily="18" charset="0"/>
            </a:rPr>
            <a:t>Валентность по водороду 8- </a:t>
          </a:r>
          <a:r>
            <a:rPr lang="en-US" sz="1400" b="1" i="1" dirty="0" smtClean="0">
              <a:latin typeface="Bookman Old Style" pitchFamily="18" charset="0"/>
            </a:rPr>
            <a:t>N</a:t>
          </a:r>
          <a:r>
            <a:rPr lang="ru-RU" sz="1400" b="1" i="1" dirty="0" smtClean="0">
              <a:latin typeface="Bookman Old Style" pitchFamily="18" charset="0"/>
            </a:rPr>
            <a:t> </a:t>
          </a:r>
          <a:r>
            <a:rPr lang="ru-RU" sz="1400" b="1" i="1" dirty="0" err="1" smtClean="0">
              <a:latin typeface="Bookman Old Style" pitchFamily="18" charset="0"/>
            </a:rPr>
            <a:t>гр</a:t>
          </a:r>
          <a:endParaRPr lang="ru-RU" sz="1400" b="1" i="1" dirty="0">
            <a:latin typeface="Bookman Old Style" pitchFamily="18" charset="0"/>
          </a:endParaRPr>
        </a:p>
      </dgm:t>
    </dgm:pt>
    <dgm:pt modelId="{A31D3E1D-B4CD-42AC-A9D9-28F0D2819650}" type="parTrans" cxnId="{DC2D8EC2-087B-4D83-860C-48CA01D1703A}">
      <dgm:prSet/>
      <dgm:spPr/>
      <dgm:t>
        <a:bodyPr/>
        <a:lstStyle/>
        <a:p>
          <a:endParaRPr lang="ru-RU"/>
        </a:p>
      </dgm:t>
    </dgm:pt>
    <dgm:pt modelId="{BEF557D5-6CD3-4490-96D0-C3083E20215F}" type="sibTrans" cxnId="{DC2D8EC2-087B-4D83-860C-48CA01D1703A}">
      <dgm:prSet/>
      <dgm:spPr/>
      <dgm:t>
        <a:bodyPr/>
        <a:lstStyle/>
        <a:p>
          <a:endParaRPr lang="ru-RU"/>
        </a:p>
      </dgm:t>
    </dgm:pt>
    <dgm:pt modelId="{9EE22370-AD24-4FCF-8E64-1D85CB884AE6}" type="pres">
      <dgm:prSet presAssocID="{13399342-BA01-43E6-86BD-B2159D0830C1}" presName="linearFlow" presStyleCnt="0">
        <dgm:presLayoutVars>
          <dgm:resizeHandles val="exact"/>
        </dgm:presLayoutVars>
      </dgm:prSet>
      <dgm:spPr/>
    </dgm:pt>
    <dgm:pt modelId="{9A25F6AA-1BFD-4382-94E4-909CC7477782}" type="pres">
      <dgm:prSet presAssocID="{3191F53C-44A9-48E9-8886-642BB312F5E3}" presName="node" presStyleLbl="node1" presStyleIdx="0" presStyleCnt="7" custLinFactNeighborX="261" custLinFactNeighborY="-1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41AA0-61A3-4261-9337-570D16212DEF}" type="pres">
      <dgm:prSet presAssocID="{6041BCAC-73EB-4EDB-ACF8-5F5747B47EC2}" presName="sibTrans" presStyleLbl="sibTrans2D1" presStyleIdx="0" presStyleCnt="6"/>
      <dgm:spPr/>
      <dgm:t>
        <a:bodyPr/>
        <a:lstStyle/>
        <a:p>
          <a:endParaRPr lang="ru-RU"/>
        </a:p>
      </dgm:t>
    </dgm:pt>
    <dgm:pt modelId="{BC06243C-5065-47B4-B99A-351945B021B5}" type="pres">
      <dgm:prSet presAssocID="{6041BCAC-73EB-4EDB-ACF8-5F5747B47EC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9A347B8-E470-4846-A522-8056916A57F9}" type="pres">
      <dgm:prSet presAssocID="{7AC0BCC9-CCD4-49A8-9E86-C3A3D816EDBE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F2DA2-56C0-45A3-8529-67B6C6A99EEE}" type="pres">
      <dgm:prSet presAssocID="{6A45D5A8-DDEA-4763-96F0-E225928C076F}" presName="sibTrans" presStyleLbl="sibTrans2D1" presStyleIdx="1" presStyleCnt="6"/>
      <dgm:spPr/>
      <dgm:t>
        <a:bodyPr/>
        <a:lstStyle/>
        <a:p>
          <a:endParaRPr lang="ru-RU"/>
        </a:p>
      </dgm:t>
    </dgm:pt>
    <dgm:pt modelId="{458AF4BA-B002-4D9C-B626-A2BA8601CBE4}" type="pres">
      <dgm:prSet presAssocID="{6A45D5A8-DDEA-4763-96F0-E225928C076F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99ED2D6E-BD0F-4989-A3E0-64D3F2179569}" type="pres">
      <dgm:prSet presAssocID="{76F3B842-B77A-45D2-B505-48721384CC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F0334-8E23-47E0-AB75-AFBE53E9D966}" type="pres">
      <dgm:prSet presAssocID="{7C90AAA3-0B65-43EB-9D24-D2C84B40621E}" presName="sibTrans" presStyleLbl="sibTrans2D1" presStyleIdx="2" presStyleCnt="6"/>
      <dgm:spPr/>
      <dgm:t>
        <a:bodyPr/>
        <a:lstStyle/>
        <a:p>
          <a:endParaRPr lang="ru-RU"/>
        </a:p>
      </dgm:t>
    </dgm:pt>
    <dgm:pt modelId="{5CC93405-8D99-4B0E-AAC7-B5FF01B58658}" type="pres">
      <dgm:prSet presAssocID="{7C90AAA3-0B65-43EB-9D24-D2C84B40621E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DEA47B58-6809-4CC1-A3D5-CEDEF3D608A2}" type="pres">
      <dgm:prSet presAssocID="{AC932C78-0A8C-4CEF-8B72-4B7AC369D5A9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D68251-7325-42DA-B9A9-E92ECA8A40B2}" type="pres">
      <dgm:prSet presAssocID="{93876316-96FA-4290-AC19-4060F24C154A}" presName="sibTrans" presStyleLbl="sibTrans2D1" presStyleIdx="3" presStyleCnt="6"/>
      <dgm:spPr/>
      <dgm:t>
        <a:bodyPr/>
        <a:lstStyle/>
        <a:p>
          <a:endParaRPr lang="ru-RU"/>
        </a:p>
      </dgm:t>
    </dgm:pt>
    <dgm:pt modelId="{03614610-9B2C-462F-A0C6-6B9B708E7A63}" type="pres">
      <dgm:prSet presAssocID="{93876316-96FA-4290-AC19-4060F24C154A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E3F881C0-FDAA-4C43-AC95-3047FFDF7D46}" type="pres">
      <dgm:prSet presAssocID="{3FC36CF3-1604-4C46-AD1F-5C51FBB0BF4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EA8B4B-98B8-4D52-8F0C-90A598978E02}" type="pres">
      <dgm:prSet presAssocID="{5F1BD716-CC3A-4348-A4C0-07518B140043}" presName="sibTrans" presStyleLbl="sibTrans2D1" presStyleIdx="4" presStyleCnt="6"/>
      <dgm:spPr/>
      <dgm:t>
        <a:bodyPr/>
        <a:lstStyle/>
        <a:p>
          <a:endParaRPr lang="ru-RU"/>
        </a:p>
      </dgm:t>
    </dgm:pt>
    <dgm:pt modelId="{F9DC1062-C47C-4BB0-949D-D371663E4BB8}" type="pres">
      <dgm:prSet presAssocID="{5F1BD716-CC3A-4348-A4C0-07518B140043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A0A6529F-9BF1-4301-9845-29C3D2C173CA}" type="pres">
      <dgm:prSet presAssocID="{B8547F8F-C18A-4865-93A1-7FBAE89B8BE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5A4E70-2B30-42A8-9546-20DBE34948E6}" type="pres">
      <dgm:prSet presAssocID="{EFAE2739-6408-439B-A551-ECBC5303FF5E}" presName="sibTrans" presStyleLbl="sibTrans2D1" presStyleIdx="5" presStyleCnt="6"/>
      <dgm:spPr/>
      <dgm:t>
        <a:bodyPr/>
        <a:lstStyle/>
        <a:p>
          <a:endParaRPr lang="ru-RU"/>
        </a:p>
      </dgm:t>
    </dgm:pt>
    <dgm:pt modelId="{087B3173-4694-4892-B454-2575B8294244}" type="pres">
      <dgm:prSet presAssocID="{EFAE2739-6408-439B-A551-ECBC5303FF5E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8D64885D-6196-4D32-A15F-990389CB77B5}" type="pres">
      <dgm:prSet presAssocID="{2782E7B7-E0FA-43C1-94CA-9BDFEDD60E0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B7AF5E-46CE-4C59-888C-3B53F5CEFC33}" type="presOf" srcId="{13399342-BA01-43E6-86BD-B2159D0830C1}" destId="{9EE22370-AD24-4FCF-8E64-1D85CB884AE6}" srcOrd="0" destOrd="0" presId="urn:microsoft.com/office/officeart/2005/8/layout/process2"/>
    <dgm:cxn modelId="{D5662060-F6B8-4371-B951-533F1471814A}" type="presOf" srcId="{EFAE2739-6408-439B-A551-ECBC5303FF5E}" destId="{087B3173-4694-4892-B454-2575B8294244}" srcOrd="1" destOrd="0" presId="urn:microsoft.com/office/officeart/2005/8/layout/process2"/>
    <dgm:cxn modelId="{676D2FCA-872A-40CE-AF6C-E0621F0AA4B7}" srcId="{13399342-BA01-43E6-86BD-B2159D0830C1}" destId="{76F3B842-B77A-45D2-B505-48721384CC11}" srcOrd="2" destOrd="0" parTransId="{5E83E67D-FB27-4997-A15E-DB49289D9CA2}" sibTransId="{7C90AAA3-0B65-43EB-9D24-D2C84B40621E}"/>
    <dgm:cxn modelId="{2D321142-76E0-4C98-AB44-7B2C7D4176EC}" type="presOf" srcId="{5F1BD716-CC3A-4348-A4C0-07518B140043}" destId="{99EA8B4B-98B8-4D52-8F0C-90A598978E02}" srcOrd="0" destOrd="0" presId="urn:microsoft.com/office/officeart/2005/8/layout/process2"/>
    <dgm:cxn modelId="{61AF9D64-CC63-4437-AE71-0DEC6CC1B328}" srcId="{13399342-BA01-43E6-86BD-B2159D0830C1}" destId="{3191F53C-44A9-48E9-8886-642BB312F5E3}" srcOrd="0" destOrd="0" parTransId="{778AB77D-9016-4C88-BFC1-D0F5E1DB77F1}" sibTransId="{6041BCAC-73EB-4EDB-ACF8-5F5747B47EC2}"/>
    <dgm:cxn modelId="{CFD7C576-EDBA-4259-92ED-4BBE2A3547B6}" type="presOf" srcId="{6041BCAC-73EB-4EDB-ACF8-5F5747B47EC2}" destId="{98441AA0-61A3-4261-9337-570D16212DEF}" srcOrd="0" destOrd="0" presId="urn:microsoft.com/office/officeart/2005/8/layout/process2"/>
    <dgm:cxn modelId="{6C7561A0-D190-4956-B6B0-DF5300954EB5}" type="presOf" srcId="{7C90AAA3-0B65-43EB-9D24-D2C84B40621E}" destId="{4EDF0334-8E23-47E0-AB75-AFBE53E9D966}" srcOrd="0" destOrd="0" presId="urn:microsoft.com/office/officeart/2005/8/layout/process2"/>
    <dgm:cxn modelId="{D4BEC575-3220-4C21-A547-7A62AE948352}" type="presOf" srcId="{AC932C78-0A8C-4CEF-8B72-4B7AC369D5A9}" destId="{DEA47B58-6809-4CC1-A3D5-CEDEF3D608A2}" srcOrd="0" destOrd="0" presId="urn:microsoft.com/office/officeart/2005/8/layout/process2"/>
    <dgm:cxn modelId="{A2962F03-F622-43A0-A47C-8E405D63BF7A}" srcId="{13399342-BA01-43E6-86BD-B2159D0830C1}" destId="{B8547F8F-C18A-4865-93A1-7FBAE89B8BE2}" srcOrd="5" destOrd="0" parTransId="{11CDBEEE-9C2D-407B-A253-B3896A666ED7}" sibTransId="{EFAE2739-6408-439B-A551-ECBC5303FF5E}"/>
    <dgm:cxn modelId="{6084DE7E-BF67-412E-96E8-1990B6B01D9F}" type="presOf" srcId="{3FC36CF3-1604-4C46-AD1F-5C51FBB0BF49}" destId="{E3F881C0-FDAA-4C43-AC95-3047FFDF7D46}" srcOrd="0" destOrd="0" presId="urn:microsoft.com/office/officeart/2005/8/layout/process2"/>
    <dgm:cxn modelId="{D78499AB-25EA-48A8-BDB6-015B7E113DBE}" type="presOf" srcId="{93876316-96FA-4290-AC19-4060F24C154A}" destId="{03614610-9B2C-462F-A0C6-6B9B708E7A63}" srcOrd="1" destOrd="0" presId="urn:microsoft.com/office/officeart/2005/8/layout/process2"/>
    <dgm:cxn modelId="{D37F65F3-1D69-4BA0-A8F5-E78480776AF1}" type="presOf" srcId="{6A45D5A8-DDEA-4763-96F0-E225928C076F}" destId="{458AF4BA-B002-4D9C-B626-A2BA8601CBE4}" srcOrd="1" destOrd="0" presId="urn:microsoft.com/office/officeart/2005/8/layout/process2"/>
    <dgm:cxn modelId="{8D3ED1D2-E3E4-4ABC-8817-78C4691E81BC}" type="presOf" srcId="{7AC0BCC9-CCD4-49A8-9E86-C3A3D816EDBE}" destId="{49A347B8-E470-4846-A522-8056916A57F9}" srcOrd="0" destOrd="0" presId="urn:microsoft.com/office/officeart/2005/8/layout/process2"/>
    <dgm:cxn modelId="{DC2D8EC2-087B-4D83-860C-48CA01D1703A}" srcId="{13399342-BA01-43E6-86BD-B2159D0830C1}" destId="{2782E7B7-E0FA-43C1-94CA-9BDFEDD60E0A}" srcOrd="6" destOrd="0" parTransId="{A31D3E1D-B4CD-42AC-A9D9-28F0D2819650}" sibTransId="{BEF557D5-6CD3-4490-96D0-C3083E20215F}"/>
    <dgm:cxn modelId="{CAA30A64-B87D-4FE4-9775-526BA53D6255}" type="presOf" srcId="{93876316-96FA-4290-AC19-4060F24C154A}" destId="{67D68251-7325-42DA-B9A9-E92ECA8A40B2}" srcOrd="0" destOrd="0" presId="urn:microsoft.com/office/officeart/2005/8/layout/process2"/>
    <dgm:cxn modelId="{09ADB245-4AAA-4256-87D0-A6655A8CE6A2}" type="presOf" srcId="{7C90AAA3-0B65-43EB-9D24-D2C84B40621E}" destId="{5CC93405-8D99-4B0E-AAC7-B5FF01B58658}" srcOrd="1" destOrd="0" presId="urn:microsoft.com/office/officeart/2005/8/layout/process2"/>
    <dgm:cxn modelId="{555C3550-86FF-4845-A75B-708D43195443}" srcId="{13399342-BA01-43E6-86BD-B2159D0830C1}" destId="{3FC36CF3-1604-4C46-AD1F-5C51FBB0BF49}" srcOrd="4" destOrd="0" parTransId="{0CFF79C8-BA09-4BCD-8B58-604E7D00FA6E}" sibTransId="{5F1BD716-CC3A-4348-A4C0-07518B140043}"/>
    <dgm:cxn modelId="{CD8B9E74-B127-4845-9549-A38C2653C95C}" type="presOf" srcId="{6A45D5A8-DDEA-4763-96F0-E225928C076F}" destId="{615F2DA2-56C0-45A3-8529-67B6C6A99EEE}" srcOrd="0" destOrd="0" presId="urn:microsoft.com/office/officeart/2005/8/layout/process2"/>
    <dgm:cxn modelId="{A41FC123-DBAA-4B6C-9151-4E81CBA0902F}" type="presOf" srcId="{2782E7B7-E0FA-43C1-94CA-9BDFEDD60E0A}" destId="{8D64885D-6196-4D32-A15F-990389CB77B5}" srcOrd="0" destOrd="0" presId="urn:microsoft.com/office/officeart/2005/8/layout/process2"/>
    <dgm:cxn modelId="{59CBB38D-400A-49F8-8DE4-813CEF76D4CD}" type="presOf" srcId="{3191F53C-44A9-48E9-8886-642BB312F5E3}" destId="{9A25F6AA-1BFD-4382-94E4-909CC7477782}" srcOrd="0" destOrd="0" presId="urn:microsoft.com/office/officeart/2005/8/layout/process2"/>
    <dgm:cxn modelId="{EABAD915-7F2A-420A-B3B1-780636BFBDFC}" srcId="{13399342-BA01-43E6-86BD-B2159D0830C1}" destId="{7AC0BCC9-CCD4-49A8-9E86-C3A3D816EDBE}" srcOrd="1" destOrd="0" parTransId="{F0C7161C-BA32-4444-909A-F9B381182E7C}" sibTransId="{6A45D5A8-DDEA-4763-96F0-E225928C076F}"/>
    <dgm:cxn modelId="{0E99DF83-6638-416F-86C2-B9C48C314FC9}" type="presOf" srcId="{76F3B842-B77A-45D2-B505-48721384CC11}" destId="{99ED2D6E-BD0F-4989-A3E0-64D3F2179569}" srcOrd="0" destOrd="0" presId="urn:microsoft.com/office/officeart/2005/8/layout/process2"/>
    <dgm:cxn modelId="{B913B206-82EA-401C-B14B-70FFF106A41D}" type="presOf" srcId="{6041BCAC-73EB-4EDB-ACF8-5F5747B47EC2}" destId="{BC06243C-5065-47B4-B99A-351945B021B5}" srcOrd="1" destOrd="0" presId="urn:microsoft.com/office/officeart/2005/8/layout/process2"/>
    <dgm:cxn modelId="{A0B1E73C-1FC7-4C0F-99BB-4161A2FE00FC}" type="presOf" srcId="{5F1BD716-CC3A-4348-A4C0-07518B140043}" destId="{F9DC1062-C47C-4BB0-949D-D371663E4BB8}" srcOrd="1" destOrd="0" presId="urn:microsoft.com/office/officeart/2005/8/layout/process2"/>
    <dgm:cxn modelId="{B83D941F-0DED-4324-945F-2FBDA10FC778}" srcId="{13399342-BA01-43E6-86BD-B2159D0830C1}" destId="{AC932C78-0A8C-4CEF-8B72-4B7AC369D5A9}" srcOrd="3" destOrd="0" parTransId="{2D6CBA8A-5013-4E24-9AF4-648B9351985F}" sibTransId="{93876316-96FA-4290-AC19-4060F24C154A}"/>
    <dgm:cxn modelId="{0A3D814F-7770-4426-BF1C-125C230CAE0C}" type="presOf" srcId="{EFAE2739-6408-439B-A551-ECBC5303FF5E}" destId="{635A4E70-2B30-42A8-9546-20DBE34948E6}" srcOrd="0" destOrd="0" presId="urn:microsoft.com/office/officeart/2005/8/layout/process2"/>
    <dgm:cxn modelId="{8D7BB9B6-51D3-4B62-B782-08B93173AEA6}" type="presOf" srcId="{B8547F8F-C18A-4865-93A1-7FBAE89B8BE2}" destId="{A0A6529F-9BF1-4301-9845-29C3D2C173CA}" srcOrd="0" destOrd="0" presId="urn:microsoft.com/office/officeart/2005/8/layout/process2"/>
    <dgm:cxn modelId="{F733542A-93B3-4C05-90F3-BC18E25DAFB2}" type="presParOf" srcId="{9EE22370-AD24-4FCF-8E64-1D85CB884AE6}" destId="{9A25F6AA-1BFD-4382-94E4-909CC7477782}" srcOrd="0" destOrd="0" presId="urn:microsoft.com/office/officeart/2005/8/layout/process2"/>
    <dgm:cxn modelId="{E0FF49E3-C29A-44BC-AA79-C6C7B0E93070}" type="presParOf" srcId="{9EE22370-AD24-4FCF-8E64-1D85CB884AE6}" destId="{98441AA0-61A3-4261-9337-570D16212DEF}" srcOrd="1" destOrd="0" presId="urn:microsoft.com/office/officeart/2005/8/layout/process2"/>
    <dgm:cxn modelId="{DEBEB434-9E5C-45F3-A796-7DEAC93199F3}" type="presParOf" srcId="{98441AA0-61A3-4261-9337-570D16212DEF}" destId="{BC06243C-5065-47B4-B99A-351945B021B5}" srcOrd="0" destOrd="0" presId="urn:microsoft.com/office/officeart/2005/8/layout/process2"/>
    <dgm:cxn modelId="{9D4C369B-B278-43CC-9BCA-3CB4E0EC4328}" type="presParOf" srcId="{9EE22370-AD24-4FCF-8E64-1D85CB884AE6}" destId="{49A347B8-E470-4846-A522-8056916A57F9}" srcOrd="2" destOrd="0" presId="urn:microsoft.com/office/officeart/2005/8/layout/process2"/>
    <dgm:cxn modelId="{AF2B6DDB-82D1-4D38-9ABA-CDE2C3086422}" type="presParOf" srcId="{9EE22370-AD24-4FCF-8E64-1D85CB884AE6}" destId="{615F2DA2-56C0-45A3-8529-67B6C6A99EEE}" srcOrd="3" destOrd="0" presId="urn:microsoft.com/office/officeart/2005/8/layout/process2"/>
    <dgm:cxn modelId="{8311FC92-849A-4C51-B455-47FC5A290418}" type="presParOf" srcId="{615F2DA2-56C0-45A3-8529-67B6C6A99EEE}" destId="{458AF4BA-B002-4D9C-B626-A2BA8601CBE4}" srcOrd="0" destOrd="0" presId="urn:microsoft.com/office/officeart/2005/8/layout/process2"/>
    <dgm:cxn modelId="{9F40E81A-9D03-4AFF-A189-35C277CF98BB}" type="presParOf" srcId="{9EE22370-AD24-4FCF-8E64-1D85CB884AE6}" destId="{99ED2D6E-BD0F-4989-A3E0-64D3F2179569}" srcOrd="4" destOrd="0" presId="urn:microsoft.com/office/officeart/2005/8/layout/process2"/>
    <dgm:cxn modelId="{8222E991-7051-49C4-9494-29C1440321B0}" type="presParOf" srcId="{9EE22370-AD24-4FCF-8E64-1D85CB884AE6}" destId="{4EDF0334-8E23-47E0-AB75-AFBE53E9D966}" srcOrd="5" destOrd="0" presId="urn:microsoft.com/office/officeart/2005/8/layout/process2"/>
    <dgm:cxn modelId="{88E4EEB0-322C-4A87-9B29-C90A9F676A6E}" type="presParOf" srcId="{4EDF0334-8E23-47E0-AB75-AFBE53E9D966}" destId="{5CC93405-8D99-4B0E-AAC7-B5FF01B58658}" srcOrd="0" destOrd="0" presId="urn:microsoft.com/office/officeart/2005/8/layout/process2"/>
    <dgm:cxn modelId="{574AA903-5260-4142-9763-FC2299BA2FF1}" type="presParOf" srcId="{9EE22370-AD24-4FCF-8E64-1D85CB884AE6}" destId="{DEA47B58-6809-4CC1-A3D5-CEDEF3D608A2}" srcOrd="6" destOrd="0" presId="urn:microsoft.com/office/officeart/2005/8/layout/process2"/>
    <dgm:cxn modelId="{C65BCAA1-6494-4D90-AE1A-6CCD62A3EA7B}" type="presParOf" srcId="{9EE22370-AD24-4FCF-8E64-1D85CB884AE6}" destId="{67D68251-7325-42DA-B9A9-E92ECA8A40B2}" srcOrd="7" destOrd="0" presId="urn:microsoft.com/office/officeart/2005/8/layout/process2"/>
    <dgm:cxn modelId="{AE3E795B-D7E6-42D6-AB48-B83C1071F979}" type="presParOf" srcId="{67D68251-7325-42DA-B9A9-E92ECA8A40B2}" destId="{03614610-9B2C-462F-A0C6-6B9B708E7A63}" srcOrd="0" destOrd="0" presId="urn:microsoft.com/office/officeart/2005/8/layout/process2"/>
    <dgm:cxn modelId="{0DE7F096-471D-4D2C-902F-BB3A399E83D6}" type="presParOf" srcId="{9EE22370-AD24-4FCF-8E64-1D85CB884AE6}" destId="{E3F881C0-FDAA-4C43-AC95-3047FFDF7D46}" srcOrd="8" destOrd="0" presId="urn:microsoft.com/office/officeart/2005/8/layout/process2"/>
    <dgm:cxn modelId="{32215890-B009-4955-B3E4-7366BEFA05AB}" type="presParOf" srcId="{9EE22370-AD24-4FCF-8E64-1D85CB884AE6}" destId="{99EA8B4B-98B8-4D52-8F0C-90A598978E02}" srcOrd="9" destOrd="0" presId="urn:microsoft.com/office/officeart/2005/8/layout/process2"/>
    <dgm:cxn modelId="{F489BF74-BC69-4D6D-AB4F-06E3CE4E839A}" type="presParOf" srcId="{99EA8B4B-98B8-4D52-8F0C-90A598978E02}" destId="{F9DC1062-C47C-4BB0-949D-D371663E4BB8}" srcOrd="0" destOrd="0" presId="urn:microsoft.com/office/officeart/2005/8/layout/process2"/>
    <dgm:cxn modelId="{91AD4C48-AF72-496E-BF4F-EFAD748C853D}" type="presParOf" srcId="{9EE22370-AD24-4FCF-8E64-1D85CB884AE6}" destId="{A0A6529F-9BF1-4301-9845-29C3D2C173CA}" srcOrd="10" destOrd="0" presId="urn:microsoft.com/office/officeart/2005/8/layout/process2"/>
    <dgm:cxn modelId="{D9C105EF-42CE-4260-AEC1-C150E9651BE4}" type="presParOf" srcId="{9EE22370-AD24-4FCF-8E64-1D85CB884AE6}" destId="{635A4E70-2B30-42A8-9546-20DBE34948E6}" srcOrd="11" destOrd="0" presId="urn:microsoft.com/office/officeart/2005/8/layout/process2"/>
    <dgm:cxn modelId="{835A872D-3B92-44FC-A2A7-453B57B78ABF}" type="presParOf" srcId="{635A4E70-2B30-42A8-9546-20DBE34948E6}" destId="{087B3173-4694-4892-B454-2575B8294244}" srcOrd="0" destOrd="0" presId="urn:microsoft.com/office/officeart/2005/8/layout/process2"/>
    <dgm:cxn modelId="{A3AF629C-92CA-4450-8DED-DDE61A431A5F}" type="presParOf" srcId="{9EE22370-AD24-4FCF-8E64-1D85CB884AE6}" destId="{8D64885D-6196-4D32-A15F-990389CB77B5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7FBA26-14D4-49A9-A789-A9FF5676AFDA}" type="doc">
      <dgm:prSet loTypeId="urn:microsoft.com/office/officeart/2005/8/layout/process2" loCatId="process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4A42A4AB-F6EC-4323-A53F-CBECE159683D}">
      <dgm:prSet phldrT="[Текст]" custT="1"/>
      <dgm:spPr/>
      <dgm:t>
        <a:bodyPr/>
        <a:lstStyle/>
        <a:p>
          <a:r>
            <a:rPr lang="ru-RU" sz="1600" b="1" i="1" dirty="0" smtClean="0">
              <a:latin typeface="Bookman Old Style" pitchFamily="18" charset="0"/>
            </a:rPr>
            <a:t>Побочная подгруппа</a:t>
          </a:r>
          <a:endParaRPr lang="ru-RU" sz="1600" b="1" i="1" dirty="0">
            <a:latin typeface="Bookman Old Style" pitchFamily="18" charset="0"/>
          </a:endParaRPr>
        </a:p>
      </dgm:t>
    </dgm:pt>
    <dgm:pt modelId="{B49B76BE-08A7-438E-AFBD-4B11CE17C7B2}" type="parTrans" cxnId="{FC5A5837-8D6D-442F-B825-8F9785E00A6B}">
      <dgm:prSet/>
      <dgm:spPr/>
      <dgm:t>
        <a:bodyPr/>
        <a:lstStyle/>
        <a:p>
          <a:endParaRPr lang="ru-RU"/>
        </a:p>
      </dgm:t>
    </dgm:pt>
    <dgm:pt modelId="{C127CACC-27C5-4B39-AF70-CFA34DD804BB}" type="sibTrans" cxnId="{FC5A5837-8D6D-442F-B825-8F9785E00A6B}">
      <dgm:prSet/>
      <dgm:spPr/>
      <dgm:t>
        <a:bodyPr/>
        <a:lstStyle/>
        <a:p>
          <a:endParaRPr lang="ru-RU"/>
        </a:p>
      </dgm:t>
    </dgm:pt>
    <dgm:pt modelId="{6AC1985F-9C04-45DB-9BF4-8954E1BC92D8}">
      <dgm:prSet phldrT="[Текст]" custT="1"/>
      <dgm:spPr/>
      <dgm:t>
        <a:bodyPr/>
        <a:lstStyle/>
        <a:p>
          <a:r>
            <a:rPr lang="ru-RU" sz="1400" b="1" i="1" dirty="0" smtClean="0">
              <a:latin typeface="Bookman Old Style" pitchFamily="18" charset="0"/>
            </a:rPr>
            <a:t>Элементы только больших периодов</a:t>
          </a:r>
          <a:endParaRPr lang="ru-RU" sz="1400" b="1" i="1" dirty="0">
            <a:latin typeface="Bookman Old Style" pitchFamily="18" charset="0"/>
          </a:endParaRPr>
        </a:p>
      </dgm:t>
    </dgm:pt>
    <dgm:pt modelId="{B2E1835A-B652-4DAC-A3C8-6D2B9085C3B2}" type="parTrans" cxnId="{7001F370-61CB-4798-A0E5-9303E76152E7}">
      <dgm:prSet/>
      <dgm:spPr/>
      <dgm:t>
        <a:bodyPr/>
        <a:lstStyle/>
        <a:p>
          <a:endParaRPr lang="ru-RU"/>
        </a:p>
      </dgm:t>
    </dgm:pt>
    <dgm:pt modelId="{BFC7E920-A200-4956-94C9-363315B363AF}" type="sibTrans" cxnId="{7001F370-61CB-4798-A0E5-9303E76152E7}">
      <dgm:prSet/>
      <dgm:spPr/>
      <dgm:t>
        <a:bodyPr/>
        <a:lstStyle/>
        <a:p>
          <a:endParaRPr lang="ru-RU"/>
        </a:p>
      </dgm:t>
    </dgm:pt>
    <dgm:pt modelId="{6598F55D-30E5-4C5E-A1F8-3DFCBE5E0790}">
      <dgm:prSet phldrT="[Текст]" custT="1"/>
      <dgm:spPr/>
      <dgm:t>
        <a:bodyPr/>
        <a:lstStyle/>
        <a:p>
          <a:r>
            <a:rPr lang="ru-RU" sz="1400" b="1" i="1" dirty="0" smtClean="0">
              <a:latin typeface="Bookman Old Style" pitchFamily="18" charset="0"/>
            </a:rPr>
            <a:t>Элементы образуют простые вещества с металлическими свойствами</a:t>
          </a:r>
          <a:endParaRPr lang="ru-RU" sz="1400" b="1" i="1" dirty="0">
            <a:latin typeface="Bookman Old Style" pitchFamily="18" charset="0"/>
          </a:endParaRPr>
        </a:p>
      </dgm:t>
    </dgm:pt>
    <dgm:pt modelId="{BF11C230-C4E7-4F6B-981F-F9FF6E10E94C}" type="parTrans" cxnId="{D025F4FD-3CEB-4CB7-89B1-0987776C0207}">
      <dgm:prSet/>
      <dgm:spPr/>
      <dgm:t>
        <a:bodyPr/>
        <a:lstStyle/>
        <a:p>
          <a:endParaRPr lang="ru-RU"/>
        </a:p>
      </dgm:t>
    </dgm:pt>
    <dgm:pt modelId="{9F665CF8-83FE-4607-A94B-AE9714F1D80E}" type="sibTrans" cxnId="{D025F4FD-3CEB-4CB7-89B1-0987776C0207}">
      <dgm:prSet/>
      <dgm:spPr/>
      <dgm:t>
        <a:bodyPr/>
        <a:lstStyle/>
        <a:p>
          <a:endParaRPr lang="ru-RU"/>
        </a:p>
      </dgm:t>
    </dgm:pt>
    <dgm:pt modelId="{8F920440-E4EC-451F-A803-1893134C95BE}">
      <dgm:prSet phldrT="[Текст]" custT="1"/>
      <dgm:spPr/>
      <dgm:t>
        <a:bodyPr/>
        <a:lstStyle/>
        <a:p>
          <a:r>
            <a:rPr lang="ru-RU" sz="1400" b="1" i="1" dirty="0" smtClean="0">
              <a:latin typeface="Bookman Old Style" pitchFamily="18" charset="0"/>
            </a:rPr>
            <a:t>Высшая валентность по кислороду соответствует номеру группы</a:t>
          </a:r>
          <a:endParaRPr lang="ru-RU" sz="1400" b="1" i="1" dirty="0">
            <a:latin typeface="Bookman Old Style" pitchFamily="18" charset="0"/>
          </a:endParaRPr>
        </a:p>
      </dgm:t>
    </dgm:pt>
    <dgm:pt modelId="{3C6AD2C7-7161-407D-9F48-B58132B9D14B}" type="parTrans" cxnId="{C94172C1-7CF1-438A-A9E5-77F36FAE65FF}">
      <dgm:prSet/>
      <dgm:spPr/>
      <dgm:t>
        <a:bodyPr/>
        <a:lstStyle/>
        <a:p>
          <a:endParaRPr lang="ru-RU"/>
        </a:p>
      </dgm:t>
    </dgm:pt>
    <dgm:pt modelId="{607A9499-4D93-4FC9-9553-B79119745E42}" type="sibTrans" cxnId="{C94172C1-7CF1-438A-A9E5-77F36FAE65FF}">
      <dgm:prSet/>
      <dgm:spPr/>
      <dgm:t>
        <a:bodyPr/>
        <a:lstStyle/>
        <a:p>
          <a:endParaRPr lang="ru-RU"/>
        </a:p>
      </dgm:t>
    </dgm:pt>
    <dgm:pt modelId="{72885321-D273-419B-9F2D-E923F2884C23}" type="pres">
      <dgm:prSet presAssocID="{547FBA26-14D4-49A9-A789-A9FF5676AFDA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68E40E-0643-457D-A567-9DDAE4AE51F0}" type="pres">
      <dgm:prSet presAssocID="{4A42A4AB-F6EC-4323-A53F-CBECE159683D}" presName="node" presStyleLbl="node1" presStyleIdx="0" presStyleCnt="4" custLinFactX="100000" custLinFactNeighborX="154839" custLinFactNeighborY="-20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4E5B7A-C23E-4D8E-B125-F05360BB49F3}" type="pres">
      <dgm:prSet presAssocID="{C127CACC-27C5-4B39-AF70-CFA34DD804BB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B575975-C7F1-48D0-9DEA-BE7FC2CB431B}" type="pres">
      <dgm:prSet presAssocID="{C127CACC-27C5-4B39-AF70-CFA34DD804B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305404D6-0E4C-44DA-A213-BE3ED4AB6AB4}" type="pres">
      <dgm:prSet presAssocID="{6AC1985F-9C04-45DB-9BF4-8954E1BC92D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B518B-A280-462B-853E-48B72E21BA93}" type="pres">
      <dgm:prSet presAssocID="{BFC7E920-A200-4956-94C9-363315B363AF}" presName="sibTrans" presStyleLbl="sibTrans2D1" presStyleIdx="1" presStyleCnt="3"/>
      <dgm:spPr/>
      <dgm:t>
        <a:bodyPr/>
        <a:lstStyle/>
        <a:p>
          <a:endParaRPr lang="ru-RU"/>
        </a:p>
      </dgm:t>
    </dgm:pt>
    <dgm:pt modelId="{C4A633DB-7D9D-4964-B867-00882E0A42A1}" type="pres">
      <dgm:prSet presAssocID="{BFC7E920-A200-4956-94C9-363315B363AF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8D1E90B1-166C-4401-BC28-C09DC723A303}" type="pres">
      <dgm:prSet presAssocID="{6598F55D-30E5-4C5E-A1F8-3DFCBE5E079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3C53D-9DEA-4706-AD40-C65EA2CDEB68}" type="pres">
      <dgm:prSet presAssocID="{9F665CF8-83FE-4607-A94B-AE9714F1D80E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B9489D8-9609-41EF-A29D-033F77F98A03}" type="pres">
      <dgm:prSet presAssocID="{9F665CF8-83FE-4607-A94B-AE9714F1D80E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CE96119B-8862-454F-9EF9-59E5FF20E6DF}" type="pres">
      <dgm:prSet presAssocID="{8F920440-E4EC-451F-A803-1893134C95B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A9D0CD-4EF3-4D10-8B2E-D489E34ED9A6}" type="presOf" srcId="{C127CACC-27C5-4B39-AF70-CFA34DD804BB}" destId="{DB575975-C7F1-48D0-9DEA-BE7FC2CB431B}" srcOrd="1" destOrd="0" presId="urn:microsoft.com/office/officeart/2005/8/layout/process2"/>
    <dgm:cxn modelId="{91F28CB6-41B6-4292-B3EE-F7CE6E756D62}" type="presOf" srcId="{BFC7E920-A200-4956-94C9-363315B363AF}" destId="{C4A633DB-7D9D-4964-B867-00882E0A42A1}" srcOrd="1" destOrd="0" presId="urn:microsoft.com/office/officeart/2005/8/layout/process2"/>
    <dgm:cxn modelId="{D025F4FD-3CEB-4CB7-89B1-0987776C0207}" srcId="{547FBA26-14D4-49A9-A789-A9FF5676AFDA}" destId="{6598F55D-30E5-4C5E-A1F8-3DFCBE5E0790}" srcOrd="2" destOrd="0" parTransId="{BF11C230-C4E7-4F6B-981F-F9FF6E10E94C}" sibTransId="{9F665CF8-83FE-4607-A94B-AE9714F1D80E}"/>
    <dgm:cxn modelId="{E5CCDD09-46F1-4041-BED2-A09EA85A9C1F}" type="presOf" srcId="{9F665CF8-83FE-4607-A94B-AE9714F1D80E}" destId="{0B9489D8-9609-41EF-A29D-033F77F98A03}" srcOrd="1" destOrd="0" presId="urn:microsoft.com/office/officeart/2005/8/layout/process2"/>
    <dgm:cxn modelId="{7001F370-61CB-4798-A0E5-9303E76152E7}" srcId="{547FBA26-14D4-49A9-A789-A9FF5676AFDA}" destId="{6AC1985F-9C04-45DB-9BF4-8954E1BC92D8}" srcOrd="1" destOrd="0" parTransId="{B2E1835A-B652-4DAC-A3C8-6D2B9085C3B2}" sibTransId="{BFC7E920-A200-4956-94C9-363315B363AF}"/>
    <dgm:cxn modelId="{A1177F37-776E-45E3-920C-2D337BA53401}" type="presOf" srcId="{6AC1985F-9C04-45DB-9BF4-8954E1BC92D8}" destId="{305404D6-0E4C-44DA-A213-BE3ED4AB6AB4}" srcOrd="0" destOrd="0" presId="urn:microsoft.com/office/officeart/2005/8/layout/process2"/>
    <dgm:cxn modelId="{93E84416-A1C4-417A-BC23-75AA1B46C0CE}" type="presOf" srcId="{547FBA26-14D4-49A9-A789-A9FF5676AFDA}" destId="{72885321-D273-419B-9F2D-E923F2884C23}" srcOrd="0" destOrd="0" presId="urn:microsoft.com/office/officeart/2005/8/layout/process2"/>
    <dgm:cxn modelId="{01FA0BAE-97B9-435E-952E-A6C26163868A}" type="presOf" srcId="{BFC7E920-A200-4956-94C9-363315B363AF}" destId="{DABB518B-A280-462B-853E-48B72E21BA93}" srcOrd="0" destOrd="0" presId="urn:microsoft.com/office/officeart/2005/8/layout/process2"/>
    <dgm:cxn modelId="{FC5A5837-8D6D-442F-B825-8F9785E00A6B}" srcId="{547FBA26-14D4-49A9-A789-A9FF5676AFDA}" destId="{4A42A4AB-F6EC-4323-A53F-CBECE159683D}" srcOrd="0" destOrd="0" parTransId="{B49B76BE-08A7-438E-AFBD-4B11CE17C7B2}" sibTransId="{C127CACC-27C5-4B39-AF70-CFA34DD804BB}"/>
    <dgm:cxn modelId="{ECCED86A-AC2F-475F-9FBD-99DC398CF2F4}" type="presOf" srcId="{8F920440-E4EC-451F-A803-1893134C95BE}" destId="{CE96119B-8862-454F-9EF9-59E5FF20E6DF}" srcOrd="0" destOrd="0" presId="urn:microsoft.com/office/officeart/2005/8/layout/process2"/>
    <dgm:cxn modelId="{8E224C95-24B5-4EB8-B388-306C252F861F}" type="presOf" srcId="{9F665CF8-83FE-4607-A94B-AE9714F1D80E}" destId="{6DA3C53D-9DEA-4706-AD40-C65EA2CDEB68}" srcOrd="0" destOrd="0" presId="urn:microsoft.com/office/officeart/2005/8/layout/process2"/>
    <dgm:cxn modelId="{E35F0E21-290C-4EEF-97FC-060090E2101F}" type="presOf" srcId="{6598F55D-30E5-4C5E-A1F8-3DFCBE5E0790}" destId="{8D1E90B1-166C-4401-BC28-C09DC723A303}" srcOrd="0" destOrd="0" presId="urn:microsoft.com/office/officeart/2005/8/layout/process2"/>
    <dgm:cxn modelId="{DC55FB96-B62B-4F49-8E2A-9DABD2B7AF6A}" type="presOf" srcId="{C127CACC-27C5-4B39-AF70-CFA34DD804BB}" destId="{7F4E5B7A-C23E-4D8E-B125-F05360BB49F3}" srcOrd="0" destOrd="0" presId="urn:microsoft.com/office/officeart/2005/8/layout/process2"/>
    <dgm:cxn modelId="{C94172C1-7CF1-438A-A9E5-77F36FAE65FF}" srcId="{547FBA26-14D4-49A9-A789-A9FF5676AFDA}" destId="{8F920440-E4EC-451F-A803-1893134C95BE}" srcOrd="3" destOrd="0" parTransId="{3C6AD2C7-7161-407D-9F48-B58132B9D14B}" sibTransId="{607A9499-4D93-4FC9-9553-B79119745E42}"/>
    <dgm:cxn modelId="{036C0F5A-CABD-4634-AE1F-3042ABB1F5FC}" type="presOf" srcId="{4A42A4AB-F6EC-4323-A53F-CBECE159683D}" destId="{FE68E40E-0643-457D-A567-9DDAE4AE51F0}" srcOrd="0" destOrd="0" presId="urn:microsoft.com/office/officeart/2005/8/layout/process2"/>
    <dgm:cxn modelId="{2104CFAF-0522-473F-9CEC-DC8401D31076}" type="presParOf" srcId="{72885321-D273-419B-9F2D-E923F2884C23}" destId="{FE68E40E-0643-457D-A567-9DDAE4AE51F0}" srcOrd="0" destOrd="0" presId="urn:microsoft.com/office/officeart/2005/8/layout/process2"/>
    <dgm:cxn modelId="{AB64A0FE-E621-46D2-8834-447454905BED}" type="presParOf" srcId="{72885321-D273-419B-9F2D-E923F2884C23}" destId="{7F4E5B7A-C23E-4D8E-B125-F05360BB49F3}" srcOrd="1" destOrd="0" presId="urn:microsoft.com/office/officeart/2005/8/layout/process2"/>
    <dgm:cxn modelId="{F6299C7A-41C2-429A-8038-E75F0B37699F}" type="presParOf" srcId="{7F4E5B7A-C23E-4D8E-B125-F05360BB49F3}" destId="{DB575975-C7F1-48D0-9DEA-BE7FC2CB431B}" srcOrd="0" destOrd="0" presId="urn:microsoft.com/office/officeart/2005/8/layout/process2"/>
    <dgm:cxn modelId="{307E57D2-A971-48C4-8E18-54EC6D50432E}" type="presParOf" srcId="{72885321-D273-419B-9F2D-E923F2884C23}" destId="{305404D6-0E4C-44DA-A213-BE3ED4AB6AB4}" srcOrd="2" destOrd="0" presId="urn:microsoft.com/office/officeart/2005/8/layout/process2"/>
    <dgm:cxn modelId="{C007AE8E-6C3C-4626-BE8B-63CDE921C570}" type="presParOf" srcId="{72885321-D273-419B-9F2D-E923F2884C23}" destId="{DABB518B-A280-462B-853E-48B72E21BA93}" srcOrd="3" destOrd="0" presId="urn:microsoft.com/office/officeart/2005/8/layout/process2"/>
    <dgm:cxn modelId="{0741C5DC-3B69-4F03-8CC0-59199D18870D}" type="presParOf" srcId="{DABB518B-A280-462B-853E-48B72E21BA93}" destId="{C4A633DB-7D9D-4964-B867-00882E0A42A1}" srcOrd="0" destOrd="0" presId="urn:microsoft.com/office/officeart/2005/8/layout/process2"/>
    <dgm:cxn modelId="{F242864C-6FC5-4F64-8F94-68C6612F1838}" type="presParOf" srcId="{72885321-D273-419B-9F2D-E923F2884C23}" destId="{8D1E90B1-166C-4401-BC28-C09DC723A303}" srcOrd="4" destOrd="0" presId="urn:microsoft.com/office/officeart/2005/8/layout/process2"/>
    <dgm:cxn modelId="{B8AB9D2F-C992-4C7E-B1EC-BA193AC72A6A}" type="presParOf" srcId="{72885321-D273-419B-9F2D-E923F2884C23}" destId="{6DA3C53D-9DEA-4706-AD40-C65EA2CDEB68}" srcOrd="5" destOrd="0" presId="urn:microsoft.com/office/officeart/2005/8/layout/process2"/>
    <dgm:cxn modelId="{7EC067AE-2668-4543-9C19-7A8AD6B87C16}" type="presParOf" srcId="{6DA3C53D-9DEA-4706-AD40-C65EA2CDEB68}" destId="{0B9489D8-9609-41EF-A29D-033F77F98A03}" srcOrd="0" destOrd="0" presId="urn:microsoft.com/office/officeart/2005/8/layout/process2"/>
    <dgm:cxn modelId="{CF43ACF1-F737-499C-9C7B-993322D47D3B}" type="presParOf" srcId="{72885321-D273-419B-9F2D-E923F2884C23}" destId="{CE96119B-8862-454F-9EF9-59E5FF20E6DF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C33C77-7417-4DD9-87D7-11025065E413}" type="doc">
      <dgm:prSet loTypeId="urn:microsoft.com/office/officeart/2005/8/layout/chevron2" loCatId="list" qsTypeId="urn:microsoft.com/office/officeart/2005/8/quickstyle/3d7" qsCatId="3D" csTypeId="urn:microsoft.com/office/officeart/2005/8/colors/accent4_3" csCatId="accent4" phldr="1"/>
      <dgm:spPr/>
      <dgm:t>
        <a:bodyPr/>
        <a:lstStyle/>
        <a:p>
          <a:endParaRPr lang="ru-RU"/>
        </a:p>
      </dgm:t>
    </dgm:pt>
    <dgm:pt modelId="{B6953967-D0E5-4A1C-AE4C-22AED9215C88}">
      <dgm:prSet phldrT="[Текст]"/>
      <dgm:spPr/>
      <dgm:t>
        <a:bodyPr/>
        <a:lstStyle/>
        <a:p>
          <a:r>
            <a:rPr lang="ru-RU" b="1" i="1" smtClean="0">
              <a:latin typeface="Bookman Old Style" pitchFamily="18" charset="0"/>
            </a:rPr>
            <a:t>1.</a:t>
          </a:r>
          <a:endParaRPr lang="ru-RU" b="1" i="1" dirty="0">
            <a:latin typeface="Bookman Old Style" pitchFamily="18" charset="0"/>
          </a:endParaRPr>
        </a:p>
      </dgm:t>
    </dgm:pt>
    <dgm:pt modelId="{72C8688D-2A7A-4212-A485-1D2F14DB2C2E}" type="parTrans" cxnId="{DAA7A122-C272-4759-B4F2-5D7776880603}">
      <dgm:prSet/>
      <dgm:spPr/>
      <dgm:t>
        <a:bodyPr/>
        <a:lstStyle/>
        <a:p>
          <a:endParaRPr lang="ru-RU"/>
        </a:p>
      </dgm:t>
    </dgm:pt>
    <dgm:pt modelId="{9983AB3C-3865-4CE7-AC92-3F4CBFCE926B}" type="sibTrans" cxnId="{DAA7A122-C272-4759-B4F2-5D7776880603}">
      <dgm:prSet/>
      <dgm:spPr/>
      <dgm:t>
        <a:bodyPr/>
        <a:lstStyle/>
        <a:p>
          <a:endParaRPr lang="ru-RU"/>
        </a:p>
      </dgm:t>
    </dgm:pt>
    <dgm:pt modelId="{214E289B-2C3F-43DE-A65A-EB81C64DFE0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b="1" i="1" dirty="0" smtClean="0"/>
            <a:t>N</a:t>
          </a:r>
          <a:r>
            <a:rPr lang="ru-RU" sz="2800" b="1" i="1" dirty="0" smtClean="0"/>
            <a:t> группы – высшая валентность по кислороду.</a:t>
          </a:r>
        </a:p>
      </dgm:t>
    </dgm:pt>
    <dgm:pt modelId="{6868ADEB-576E-47DE-8E41-EF08F363240C}" type="parTrans" cxnId="{62FBDA67-27EE-47D3-93F9-42627695983E}">
      <dgm:prSet/>
      <dgm:spPr/>
      <dgm:t>
        <a:bodyPr/>
        <a:lstStyle/>
        <a:p>
          <a:endParaRPr lang="ru-RU"/>
        </a:p>
      </dgm:t>
    </dgm:pt>
    <dgm:pt modelId="{0C968B67-58A4-41D6-AC39-4C4CA975F2B6}" type="sibTrans" cxnId="{62FBDA67-27EE-47D3-93F9-42627695983E}">
      <dgm:prSet/>
      <dgm:spPr/>
      <dgm:t>
        <a:bodyPr/>
        <a:lstStyle/>
        <a:p>
          <a:endParaRPr lang="ru-RU"/>
        </a:p>
      </dgm:t>
    </dgm:pt>
    <dgm:pt modelId="{D79C957A-410A-46BF-9CD7-7ADFB19B668B}">
      <dgm:prSet phldrT="[Текст]"/>
      <dgm:spPr/>
      <dgm:t>
        <a:bodyPr/>
        <a:lstStyle/>
        <a:p>
          <a:r>
            <a:rPr lang="ru-RU" b="1" i="1" smtClean="0">
              <a:latin typeface="Bookman Old Style" pitchFamily="18" charset="0"/>
            </a:rPr>
            <a:t>2.</a:t>
          </a:r>
          <a:endParaRPr lang="ru-RU" b="1" i="1" dirty="0">
            <a:latin typeface="Bookman Old Style" pitchFamily="18" charset="0"/>
          </a:endParaRPr>
        </a:p>
      </dgm:t>
    </dgm:pt>
    <dgm:pt modelId="{0A87A321-6C94-4706-B67D-26C59FCB9C56}" type="parTrans" cxnId="{7E3139CA-9F8B-4AC9-B6BB-F5E1BA4C33D6}">
      <dgm:prSet/>
      <dgm:spPr/>
      <dgm:t>
        <a:bodyPr/>
        <a:lstStyle/>
        <a:p>
          <a:endParaRPr lang="ru-RU"/>
        </a:p>
      </dgm:t>
    </dgm:pt>
    <dgm:pt modelId="{454ADB1D-344A-41F1-B92B-7BAC4DD6ECE5}" type="sibTrans" cxnId="{7E3139CA-9F8B-4AC9-B6BB-F5E1BA4C33D6}">
      <dgm:prSet/>
      <dgm:spPr/>
      <dgm:t>
        <a:bodyPr/>
        <a:lstStyle/>
        <a:p>
          <a:endParaRPr lang="ru-RU"/>
        </a:p>
      </dgm:t>
    </dgm:pt>
    <dgm:pt modelId="{0AF8B858-25A3-431A-ABF4-891B751B798F}">
      <dgm:prSet phldrT="[Текст]"/>
      <dgm:spPr/>
      <dgm:t>
        <a:bodyPr/>
        <a:lstStyle/>
        <a:p>
          <a:pPr marL="228600" indent="0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100" dirty="0"/>
        </a:p>
      </dgm:t>
    </dgm:pt>
    <dgm:pt modelId="{EA95A019-EC43-4497-A7F8-0E87C7244F61}" type="parTrans" cxnId="{D9DAE3AB-0C00-4465-9D10-DEC8C77A49D7}">
      <dgm:prSet/>
      <dgm:spPr/>
      <dgm:t>
        <a:bodyPr/>
        <a:lstStyle/>
        <a:p>
          <a:endParaRPr lang="ru-RU"/>
        </a:p>
      </dgm:t>
    </dgm:pt>
    <dgm:pt modelId="{4E648DE9-294F-428F-95D2-19C6FC4FFE6A}" type="sibTrans" cxnId="{D9DAE3AB-0C00-4465-9D10-DEC8C77A49D7}">
      <dgm:prSet/>
      <dgm:spPr/>
      <dgm:t>
        <a:bodyPr/>
        <a:lstStyle/>
        <a:p>
          <a:endParaRPr lang="ru-RU"/>
        </a:p>
      </dgm:t>
    </dgm:pt>
    <dgm:pt modelId="{0C403213-761C-496F-A55F-3989A31D027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i="1" smtClean="0">
              <a:latin typeface="Bookman Old Style" pitchFamily="18" charset="0"/>
            </a:rPr>
            <a:t>Сверху вниз увеличивается </a:t>
          </a:r>
          <a:r>
            <a:rPr lang="en-US" sz="2800" b="1" i="1" smtClean="0">
              <a:latin typeface="Bookman Old Style" pitchFamily="18" charset="0"/>
            </a:rPr>
            <a:t>Ar</a:t>
          </a:r>
          <a:r>
            <a:rPr lang="ru-RU" sz="2800" b="1" i="1" smtClean="0">
              <a:latin typeface="Bookman Old Style" pitchFamily="18" charset="0"/>
            </a:rPr>
            <a:t>.</a:t>
          </a:r>
        </a:p>
        <a:p>
          <a:endParaRPr lang="ru-RU" sz="2100" dirty="0"/>
        </a:p>
      </dgm:t>
    </dgm:pt>
    <dgm:pt modelId="{5EE83A7D-CBE2-480A-918C-6DC857CFE517}" type="parTrans" cxnId="{1BBF580B-0AB0-4A90-A663-FC52AAC953AA}">
      <dgm:prSet/>
      <dgm:spPr/>
      <dgm:t>
        <a:bodyPr/>
        <a:lstStyle/>
        <a:p>
          <a:endParaRPr lang="ru-RU"/>
        </a:p>
      </dgm:t>
    </dgm:pt>
    <dgm:pt modelId="{46542941-37C2-40CC-99C0-C8C841DF929F}" type="sibTrans" cxnId="{1BBF580B-0AB0-4A90-A663-FC52AAC953AA}">
      <dgm:prSet/>
      <dgm:spPr/>
      <dgm:t>
        <a:bodyPr/>
        <a:lstStyle/>
        <a:p>
          <a:endParaRPr lang="ru-RU"/>
        </a:p>
      </dgm:t>
    </dgm:pt>
    <dgm:pt modelId="{A901E29D-1DD1-4E8B-BE47-D78E2D387F17}">
      <dgm:prSet phldrT="[Текст]"/>
      <dgm:spPr/>
      <dgm:t>
        <a:bodyPr/>
        <a:lstStyle/>
        <a:p>
          <a:r>
            <a:rPr lang="ru-RU" b="1" i="1" dirty="0" smtClean="0">
              <a:latin typeface="Bookman Old Style" pitchFamily="18" charset="0"/>
            </a:rPr>
            <a:t>3.</a:t>
          </a:r>
          <a:endParaRPr lang="ru-RU" b="1" i="1" dirty="0">
            <a:latin typeface="Bookman Old Style" pitchFamily="18" charset="0"/>
          </a:endParaRPr>
        </a:p>
      </dgm:t>
    </dgm:pt>
    <dgm:pt modelId="{571455B3-09D9-49A1-9F97-C6193EB6BA1B}" type="parTrans" cxnId="{21D3C42D-D712-44FA-877D-7602368308E8}">
      <dgm:prSet/>
      <dgm:spPr/>
      <dgm:t>
        <a:bodyPr/>
        <a:lstStyle/>
        <a:p>
          <a:endParaRPr lang="ru-RU"/>
        </a:p>
      </dgm:t>
    </dgm:pt>
    <dgm:pt modelId="{62D091D5-6266-4FB1-80D1-DA689ADCE6C5}" type="sibTrans" cxnId="{21D3C42D-D712-44FA-877D-7602368308E8}">
      <dgm:prSet/>
      <dgm:spPr/>
      <dgm:t>
        <a:bodyPr/>
        <a:lstStyle/>
        <a:p>
          <a:endParaRPr lang="ru-RU"/>
        </a:p>
      </dgm:t>
    </dgm:pt>
    <dgm:pt modelId="{650184F3-FEB5-44D9-94C0-3444DDE2D5A6}">
      <dgm:prSet phldrT="[Текст]" custT="1"/>
      <dgm:spPr/>
      <dgm:t>
        <a:bodyPr/>
        <a:lstStyle/>
        <a:p>
          <a:r>
            <a:rPr lang="ru-RU" sz="2000" b="1" i="1" dirty="0" smtClean="0"/>
            <a:t>Сверху вниз металлические свойства усиливаются , а неметаллические свойства уменьшаются.</a:t>
          </a:r>
          <a:endParaRPr lang="ru-RU" sz="2000" b="1" i="1" dirty="0"/>
        </a:p>
      </dgm:t>
    </dgm:pt>
    <dgm:pt modelId="{BA777D7B-4E7C-4441-911E-57FAE98BD7EA}" type="parTrans" cxnId="{2F55AFB7-A063-4759-825F-42F9B28B4DC3}">
      <dgm:prSet/>
      <dgm:spPr/>
      <dgm:t>
        <a:bodyPr/>
        <a:lstStyle/>
        <a:p>
          <a:endParaRPr lang="ru-RU"/>
        </a:p>
      </dgm:t>
    </dgm:pt>
    <dgm:pt modelId="{72DAC6D4-0AA3-49EE-8F0A-9AAC49B29733}" type="sibTrans" cxnId="{2F55AFB7-A063-4759-825F-42F9B28B4DC3}">
      <dgm:prSet/>
      <dgm:spPr/>
      <dgm:t>
        <a:bodyPr/>
        <a:lstStyle/>
        <a:p>
          <a:endParaRPr lang="ru-RU"/>
        </a:p>
      </dgm:t>
    </dgm:pt>
    <dgm:pt modelId="{460D28FD-9EBC-471E-9E32-9859AA574DA1}" type="pres">
      <dgm:prSet presAssocID="{33C33C77-7417-4DD9-87D7-11025065E41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F7DD7-3856-46FE-8E5E-C0DE5BE78321}" type="pres">
      <dgm:prSet presAssocID="{B6953967-D0E5-4A1C-AE4C-22AED9215C88}" presName="composite" presStyleCnt="0"/>
      <dgm:spPr/>
    </dgm:pt>
    <dgm:pt modelId="{535353E1-7A5E-4440-AEE1-5CA9D4AB5622}" type="pres">
      <dgm:prSet presAssocID="{B6953967-D0E5-4A1C-AE4C-22AED9215C8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3A818-08C8-4D90-A98F-F61FFA5F2CF1}" type="pres">
      <dgm:prSet presAssocID="{B6953967-D0E5-4A1C-AE4C-22AED9215C8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A8F68-CA74-4F04-8C15-030BF1199726}" type="pres">
      <dgm:prSet presAssocID="{9983AB3C-3865-4CE7-AC92-3F4CBFCE926B}" presName="sp" presStyleCnt="0"/>
      <dgm:spPr/>
    </dgm:pt>
    <dgm:pt modelId="{11C2120B-D7D8-4E1E-91AD-BEDAC84B4361}" type="pres">
      <dgm:prSet presAssocID="{D79C957A-410A-46BF-9CD7-7ADFB19B668B}" presName="composite" presStyleCnt="0"/>
      <dgm:spPr/>
    </dgm:pt>
    <dgm:pt modelId="{2775AF40-7476-4217-95F6-311136682D34}" type="pres">
      <dgm:prSet presAssocID="{D79C957A-410A-46BF-9CD7-7ADFB19B668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18E3B-9629-4AF2-B791-00BC70629255}" type="pres">
      <dgm:prSet presAssocID="{D79C957A-410A-46BF-9CD7-7ADFB19B668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0DD2E-BABB-4976-86F8-094CF053B521}" type="pres">
      <dgm:prSet presAssocID="{454ADB1D-344A-41F1-B92B-7BAC4DD6ECE5}" presName="sp" presStyleCnt="0"/>
      <dgm:spPr/>
    </dgm:pt>
    <dgm:pt modelId="{AC7752A9-B373-4164-BC73-2F2A9BFCB83E}" type="pres">
      <dgm:prSet presAssocID="{A901E29D-1DD1-4E8B-BE47-D78E2D387F17}" presName="composite" presStyleCnt="0"/>
      <dgm:spPr/>
    </dgm:pt>
    <dgm:pt modelId="{6664CEE4-101F-436A-97FC-F8BA3A3D66A6}" type="pres">
      <dgm:prSet presAssocID="{A901E29D-1DD1-4E8B-BE47-D78E2D387F1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7D38BF-C9FE-4C49-84CC-DE0B419980CE}" type="pres">
      <dgm:prSet presAssocID="{A901E29D-1DD1-4E8B-BE47-D78E2D387F1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3139CA-9F8B-4AC9-B6BB-F5E1BA4C33D6}" srcId="{33C33C77-7417-4DD9-87D7-11025065E413}" destId="{D79C957A-410A-46BF-9CD7-7ADFB19B668B}" srcOrd="1" destOrd="0" parTransId="{0A87A321-6C94-4706-B67D-26C59FCB9C56}" sibTransId="{454ADB1D-344A-41F1-B92B-7BAC4DD6ECE5}"/>
    <dgm:cxn modelId="{CE002538-BDD6-4FC5-A438-205444939A79}" type="presOf" srcId="{33C33C77-7417-4DD9-87D7-11025065E413}" destId="{460D28FD-9EBC-471E-9E32-9859AA574DA1}" srcOrd="0" destOrd="0" presId="urn:microsoft.com/office/officeart/2005/8/layout/chevron2"/>
    <dgm:cxn modelId="{DAA7A122-C272-4759-B4F2-5D7776880603}" srcId="{33C33C77-7417-4DD9-87D7-11025065E413}" destId="{B6953967-D0E5-4A1C-AE4C-22AED9215C88}" srcOrd="0" destOrd="0" parTransId="{72C8688D-2A7A-4212-A485-1D2F14DB2C2E}" sibTransId="{9983AB3C-3865-4CE7-AC92-3F4CBFCE926B}"/>
    <dgm:cxn modelId="{2F55AFB7-A063-4759-825F-42F9B28B4DC3}" srcId="{A901E29D-1DD1-4E8B-BE47-D78E2D387F17}" destId="{650184F3-FEB5-44D9-94C0-3444DDE2D5A6}" srcOrd="0" destOrd="0" parTransId="{BA777D7B-4E7C-4441-911E-57FAE98BD7EA}" sibTransId="{72DAC6D4-0AA3-49EE-8F0A-9AAC49B29733}"/>
    <dgm:cxn modelId="{D9DAE3AB-0C00-4465-9D10-DEC8C77A49D7}" srcId="{D79C957A-410A-46BF-9CD7-7ADFB19B668B}" destId="{0AF8B858-25A3-431A-ABF4-891B751B798F}" srcOrd="0" destOrd="0" parTransId="{EA95A019-EC43-4497-A7F8-0E87C7244F61}" sibTransId="{4E648DE9-294F-428F-95D2-19C6FC4FFE6A}"/>
    <dgm:cxn modelId="{62FBDA67-27EE-47D3-93F9-42627695983E}" srcId="{B6953967-D0E5-4A1C-AE4C-22AED9215C88}" destId="{214E289B-2C3F-43DE-A65A-EB81C64DFE07}" srcOrd="0" destOrd="0" parTransId="{6868ADEB-576E-47DE-8E41-EF08F363240C}" sibTransId="{0C968B67-58A4-41D6-AC39-4C4CA975F2B6}"/>
    <dgm:cxn modelId="{21D3C42D-D712-44FA-877D-7602368308E8}" srcId="{33C33C77-7417-4DD9-87D7-11025065E413}" destId="{A901E29D-1DD1-4E8B-BE47-D78E2D387F17}" srcOrd="2" destOrd="0" parTransId="{571455B3-09D9-49A1-9F97-C6193EB6BA1B}" sibTransId="{62D091D5-6266-4FB1-80D1-DA689ADCE6C5}"/>
    <dgm:cxn modelId="{F73D5472-6163-4923-A585-42A34F0A29DE}" type="presOf" srcId="{A901E29D-1DD1-4E8B-BE47-D78E2D387F17}" destId="{6664CEE4-101F-436A-97FC-F8BA3A3D66A6}" srcOrd="0" destOrd="0" presId="urn:microsoft.com/office/officeart/2005/8/layout/chevron2"/>
    <dgm:cxn modelId="{1CBC9E1A-FE6A-4F02-BE05-41DC04C1D4D2}" type="presOf" srcId="{214E289B-2C3F-43DE-A65A-EB81C64DFE07}" destId="{D023A818-08C8-4D90-A98F-F61FFA5F2CF1}" srcOrd="0" destOrd="0" presId="urn:microsoft.com/office/officeart/2005/8/layout/chevron2"/>
    <dgm:cxn modelId="{D5A65E5C-8F6F-4C80-9878-70B8F1021AB7}" type="presOf" srcId="{0C403213-761C-496F-A55F-3989A31D027D}" destId="{61B18E3B-9629-4AF2-B791-00BC70629255}" srcOrd="0" destOrd="1" presId="urn:microsoft.com/office/officeart/2005/8/layout/chevron2"/>
    <dgm:cxn modelId="{425931D3-A06E-4715-BFAA-637E81BB4D0A}" type="presOf" srcId="{0AF8B858-25A3-431A-ABF4-891B751B798F}" destId="{61B18E3B-9629-4AF2-B791-00BC70629255}" srcOrd="0" destOrd="0" presId="urn:microsoft.com/office/officeart/2005/8/layout/chevron2"/>
    <dgm:cxn modelId="{F04CE85A-9F49-4FC5-9BA2-807D5EBD3F8D}" type="presOf" srcId="{B6953967-D0E5-4A1C-AE4C-22AED9215C88}" destId="{535353E1-7A5E-4440-AEE1-5CA9D4AB5622}" srcOrd="0" destOrd="0" presId="urn:microsoft.com/office/officeart/2005/8/layout/chevron2"/>
    <dgm:cxn modelId="{CA1DD2ED-CC0A-487E-A066-99B2485385F8}" type="presOf" srcId="{D79C957A-410A-46BF-9CD7-7ADFB19B668B}" destId="{2775AF40-7476-4217-95F6-311136682D34}" srcOrd="0" destOrd="0" presId="urn:microsoft.com/office/officeart/2005/8/layout/chevron2"/>
    <dgm:cxn modelId="{1BBF580B-0AB0-4A90-A663-FC52AAC953AA}" srcId="{D79C957A-410A-46BF-9CD7-7ADFB19B668B}" destId="{0C403213-761C-496F-A55F-3989A31D027D}" srcOrd="1" destOrd="0" parTransId="{5EE83A7D-CBE2-480A-918C-6DC857CFE517}" sibTransId="{46542941-37C2-40CC-99C0-C8C841DF929F}"/>
    <dgm:cxn modelId="{E370ADCF-6556-43A9-A819-2411AE9FC7BE}" type="presOf" srcId="{650184F3-FEB5-44D9-94C0-3444DDE2D5A6}" destId="{BB7D38BF-C9FE-4C49-84CC-DE0B419980CE}" srcOrd="0" destOrd="0" presId="urn:microsoft.com/office/officeart/2005/8/layout/chevron2"/>
    <dgm:cxn modelId="{49D52A60-7218-44D9-8FF5-23931D46554A}" type="presParOf" srcId="{460D28FD-9EBC-471E-9E32-9859AA574DA1}" destId="{807F7DD7-3856-46FE-8E5E-C0DE5BE78321}" srcOrd="0" destOrd="0" presId="urn:microsoft.com/office/officeart/2005/8/layout/chevron2"/>
    <dgm:cxn modelId="{477AFFD0-2671-41C8-9B5B-B78F572E2FB1}" type="presParOf" srcId="{807F7DD7-3856-46FE-8E5E-C0DE5BE78321}" destId="{535353E1-7A5E-4440-AEE1-5CA9D4AB5622}" srcOrd="0" destOrd="0" presId="urn:microsoft.com/office/officeart/2005/8/layout/chevron2"/>
    <dgm:cxn modelId="{FBB936A4-3B13-41E2-B03D-42FCBF63BE06}" type="presParOf" srcId="{807F7DD7-3856-46FE-8E5E-C0DE5BE78321}" destId="{D023A818-08C8-4D90-A98F-F61FFA5F2CF1}" srcOrd="1" destOrd="0" presId="urn:microsoft.com/office/officeart/2005/8/layout/chevron2"/>
    <dgm:cxn modelId="{B5E18AE2-7AAA-4590-ADDF-5A9B2556CD0E}" type="presParOf" srcId="{460D28FD-9EBC-471E-9E32-9859AA574DA1}" destId="{76CA8F68-CA74-4F04-8C15-030BF1199726}" srcOrd="1" destOrd="0" presId="urn:microsoft.com/office/officeart/2005/8/layout/chevron2"/>
    <dgm:cxn modelId="{3BC394EA-5A24-44DC-8E7E-9A14C897CD99}" type="presParOf" srcId="{460D28FD-9EBC-471E-9E32-9859AA574DA1}" destId="{11C2120B-D7D8-4E1E-91AD-BEDAC84B4361}" srcOrd="2" destOrd="0" presId="urn:microsoft.com/office/officeart/2005/8/layout/chevron2"/>
    <dgm:cxn modelId="{D140D6CF-283D-4B37-A2F0-3849D5613D29}" type="presParOf" srcId="{11C2120B-D7D8-4E1E-91AD-BEDAC84B4361}" destId="{2775AF40-7476-4217-95F6-311136682D34}" srcOrd="0" destOrd="0" presId="urn:microsoft.com/office/officeart/2005/8/layout/chevron2"/>
    <dgm:cxn modelId="{95DE65F6-F287-4D56-832D-0F4DB88AC487}" type="presParOf" srcId="{11C2120B-D7D8-4E1E-91AD-BEDAC84B4361}" destId="{61B18E3B-9629-4AF2-B791-00BC70629255}" srcOrd="1" destOrd="0" presId="urn:microsoft.com/office/officeart/2005/8/layout/chevron2"/>
    <dgm:cxn modelId="{58ADDA29-0018-42BB-9B0D-C82B522E9935}" type="presParOf" srcId="{460D28FD-9EBC-471E-9E32-9859AA574DA1}" destId="{A0C0DD2E-BABB-4976-86F8-094CF053B521}" srcOrd="3" destOrd="0" presId="urn:microsoft.com/office/officeart/2005/8/layout/chevron2"/>
    <dgm:cxn modelId="{8719D7CE-A8CA-4CBB-BD51-39294EAA509A}" type="presParOf" srcId="{460D28FD-9EBC-471E-9E32-9859AA574DA1}" destId="{AC7752A9-B373-4164-BC73-2F2A9BFCB83E}" srcOrd="4" destOrd="0" presId="urn:microsoft.com/office/officeart/2005/8/layout/chevron2"/>
    <dgm:cxn modelId="{D8F7580B-477D-47B6-ABF6-E248A09A799A}" type="presParOf" srcId="{AC7752A9-B373-4164-BC73-2F2A9BFCB83E}" destId="{6664CEE4-101F-436A-97FC-F8BA3A3D66A6}" srcOrd="0" destOrd="0" presId="urn:microsoft.com/office/officeart/2005/8/layout/chevron2"/>
    <dgm:cxn modelId="{D7235294-4163-40D0-B001-86A35C99FDE0}" type="presParOf" srcId="{AC7752A9-B373-4164-BC73-2F2A9BFCB83E}" destId="{BB7D38BF-C9FE-4C49-84CC-DE0B419980C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7DD78A-7808-4459-88B4-953D2C1F2521}">
      <dsp:nvSpPr>
        <dsp:cNvPr id="0" name=""/>
        <dsp:cNvSpPr/>
      </dsp:nvSpPr>
      <dsp:spPr>
        <a:xfrm>
          <a:off x="0" y="0"/>
          <a:ext cx="8215370" cy="1591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Bookman Old Style" pitchFamily="18" charset="0"/>
            </a:rPr>
            <a:t>Малые</a:t>
          </a:r>
          <a:r>
            <a:rPr lang="en-US" sz="2400" b="1" i="1" kern="1200" dirty="0" smtClean="0">
              <a:latin typeface="Bookman Old Style" pitchFamily="18" charset="0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Bookman Old Style" pitchFamily="18" charset="0"/>
            </a:rPr>
            <a:t>I</a:t>
          </a:r>
          <a:r>
            <a:rPr lang="ru-RU" sz="2400" b="1" i="1" kern="1200" dirty="0" smtClean="0">
              <a:latin typeface="Bookman Old Style" pitchFamily="18" charset="0"/>
            </a:rPr>
            <a:t> -1 ряд -2 х.э.</a:t>
          </a:r>
          <a:endParaRPr lang="en-US" sz="2400" b="1" i="1" kern="1200" dirty="0" smtClean="0">
            <a:latin typeface="Bookman Old Style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Bookman Old Style" pitchFamily="18" charset="0"/>
            </a:rPr>
            <a:t>II </a:t>
          </a:r>
          <a:r>
            <a:rPr lang="ru-RU" sz="2400" b="1" i="1" kern="1200" dirty="0" smtClean="0">
              <a:latin typeface="Bookman Old Style" pitchFamily="18" charset="0"/>
            </a:rPr>
            <a:t>-1 ряд -8 х.э.</a:t>
          </a:r>
          <a:r>
            <a:rPr lang="en-US" sz="2400" b="1" i="1" kern="1200" dirty="0" smtClean="0">
              <a:latin typeface="Bookman Old Style" pitchFamily="18" charset="0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latin typeface="Bookman Old Style" pitchFamily="18" charset="0"/>
            </a:rPr>
            <a:t>III</a:t>
          </a:r>
          <a:r>
            <a:rPr lang="ru-RU" sz="2400" b="1" i="1" kern="1200" dirty="0" smtClean="0">
              <a:latin typeface="Bookman Old Style" pitchFamily="18" charset="0"/>
            </a:rPr>
            <a:t>-1 ряд -8 х.э.</a:t>
          </a:r>
          <a:r>
            <a:rPr lang="en-US" sz="2400" b="1" i="1" kern="1200" dirty="0" smtClean="0">
              <a:latin typeface="Bookman Old Style" pitchFamily="18" charset="0"/>
            </a:rPr>
            <a:t> </a:t>
          </a:r>
          <a:r>
            <a:rPr lang="ru-RU" sz="2400" b="1" i="1" kern="1200" dirty="0" smtClean="0">
              <a:latin typeface="Bookman Old Style" pitchFamily="18" charset="0"/>
            </a:rPr>
            <a:t>   </a:t>
          </a:r>
          <a:r>
            <a:rPr lang="en-US" sz="2400" b="1" i="1" kern="1200" dirty="0" smtClean="0">
              <a:latin typeface="Bookman Old Style" pitchFamily="18" charset="0"/>
            </a:rPr>
            <a:t>         </a:t>
          </a:r>
          <a:r>
            <a:rPr lang="ru-RU" sz="2400" b="1" i="1" kern="1200" dirty="0" smtClean="0">
              <a:latin typeface="Bookman Old Style" pitchFamily="18" charset="0"/>
            </a:rPr>
            <a:t>   </a:t>
          </a:r>
          <a:endParaRPr lang="ru-RU" sz="2400" b="1" kern="1200" dirty="0"/>
        </a:p>
      </dsp:txBody>
      <dsp:txXfrm>
        <a:off x="1802270" y="0"/>
        <a:ext cx="6413099" cy="1591969"/>
      </dsp:txXfrm>
    </dsp:sp>
    <dsp:sp modelId="{C20AD924-578E-48D2-8725-F9843B9DA971}">
      <dsp:nvSpPr>
        <dsp:cNvPr id="0" name=""/>
        <dsp:cNvSpPr/>
      </dsp:nvSpPr>
      <dsp:spPr>
        <a:xfrm>
          <a:off x="159196" y="159196"/>
          <a:ext cx="1643074" cy="127357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F6B71FF-B535-45AB-8A76-44DCB36B0C05}">
      <dsp:nvSpPr>
        <dsp:cNvPr id="0" name=""/>
        <dsp:cNvSpPr/>
      </dsp:nvSpPr>
      <dsp:spPr>
        <a:xfrm>
          <a:off x="0" y="1751166"/>
          <a:ext cx="8215370" cy="1591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375995"/>
                <a:satOff val="1250"/>
                <a:lumOff val="3823"/>
                <a:alphaOff val="0"/>
                <a:shade val="60000"/>
              </a:schemeClr>
            </a:gs>
            <a:gs pos="33000">
              <a:schemeClr val="accent2">
                <a:hueOff val="3375995"/>
                <a:satOff val="1250"/>
                <a:lumOff val="3823"/>
                <a:alphaOff val="0"/>
                <a:tint val="86500"/>
              </a:schemeClr>
            </a:gs>
            <a:gs pos="46750">
              <a:schemeClr val="accent2">
                <a:hueOff val="3375995"/>
                <a:satOff val="1250"/>
                <a:lumOff val="3823"/>
                <a:alphaOff val="0"/>
                <a:tint val="71000"/>
                <a:satMod val="112000"/>
              </a:schemeClr>
            </a:gs>
            <a:gs pos="53000">
              <a:schemeClr val="accent2">
                <a:hueOff val="3375995"/>
                <a:satOff val="1250"/>
                <a:lumOff val="3823"/>
                <a:alphaOff val="0"/>
                <a:tint val="71000"/>
                <a:satMod val="112000"/>
              </a:schemeClr>
            </a:gs>
            <a:gs pos="68000">
              <a:schemeClr val="accent2">
                <a:hueOff val="3375995"/>
                <a:satOff val="1250"/>
                <a:lumOff val="3823"/>
                <a:alphaOff val="0"/>
                <a:tint val="86000"/>
              </a:schemeClr>
            </a:gs>
            <a:gs pos="100000">
              <a:schemeClr val="accent2">
                <a:hueOff val="3375995"/>
                <a:satOff val="1250"/>
                <a:lumOff val="3823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Bookman Old Style" pitchFamily="18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Bookman Old Style" pitchFamily="18" charset="0"/>
            </a:rPr>
            <a:t>Большие</a:t>
          </a:r>
          <a:r>
            <a:rPr lang="en-US" sz="2000" b="1" i="1" kern="1200" dirty="0" smtClean="0">
              <a:latin typeface="Bookman Old Style" pitchFamily="18" charset="0"/>
            </a:rPr>
            <a:t>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Bookman Old Style" pitchFamily="18" charset="0"/>
            </a:rPr>
            <a:t>IV</a:t>
          </a:r>
          <a:r>
            <a:rPr lang="ru-RU" sz="2000" b="1" i="1" kern="1200" dirty="0" smtClean="0">
              <a:latin typeface="Bookman Old Style" pitchFamily="18" charset="0"/>
            </a:rPr>
            <a:t> – 2  ряда</a:t>
          </a:r>
          <a:r>
            <a:rPr lang="en-US" sz="2000" b="1" i="1" kern="1200" dirty="0" smtClean="0">
              <a:latin typeface="Bookman Old Style" pitchFamily="18" charset="0"/>
            </a:rPr>
            <a:t> </a:t>
          </a:r>
          <a:r>
            <a:rPr lang="ru-RU" sz="2000" b="1" i="1" kern="1200" dirty="0" smtClean="0">
              <a:latin typeface="Bookman Old Style" pitchFamily="18" charset="0"/>
            </a:rPr>
            <a:t>– 18 х.э.</a:t>
          </a:r>
          <a:endParaRPr lang="en-US" sz="2000" b="1" i="1" kern="1200" dirty="0" smtClean="0">
            <a:latin typeface="Bookman Old Style" pitchFamily="18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Bookman Old Style" pitchFamily="18" charset="0"/>
            </a:rPr>
            <a:t>V</a:t>
          </a:r>
          <a:r>
            <a:rPr lang="ru-RU" sz="2000" b="1" i="1" kern="1200" dirty="0" smtClean="0">
              <a:latin typeface="Bookman Old Style" pitchFamily="18" charset="0"/>
            </a:rPr>
            <a:t> – 2  ряда -18 х.э.</a:t>
          </a:r>
          <a:r>
            <a:rPr lang="en-US" sz="2000" b="1" i="1" kern="1200" dirty="0" smtClean="0">
              <a:latin typeface="Bookman Old Style" pitchFamily="18" charset="0"/>
            </a:rPr>
            <a:t> 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Bookman Old Style" pitchFamily="18" charset="0"/>
            </a:rPr>
            <a:t>VI</a:t>
          </a:r>
          <a:r>
            <a:rPr lang="ru-RU" sz="2000" b="1" i="1" kern="1200" dirty="0" smtClean="0">
              <a:latin typeface="Bookman Old Style" pitchFamily="18" charset="0"/>
            </a:rPr>
            <a:t> - 2 ряда -18 х. э. +  лантаноиды</a:t>
          </a:r>
          <a:r>
            <a:rPr lang="en-US" sz="2000" b="1" i="1" kern="1200" dirty="0" smtClean="0">
              <a:latin typeface="Bookman Old Style" pitchFamily="18" charset="0"/>
            </a:rPr>
            <a:t> = 32 </a:t>
          </a:r>
          <a:r>
            <a:rPr lang="ru-RU" sz="2000" b="1" i="1" kern="1200" dirty="0" smtClean="0">
              <a:latin typeface="Bookman Old Style" pitchFamily="18" charset="0"/>
            </a:rPr>
            <a:t> х.э.     </a:t>
          </a:r>
          <a:endParaRPr lang="en-US" sz="2000" b="1" i="1" kern="1200" dirty="0" smtClean="0">
            <a:latin typeface="Bookman Old Style" pitchFamily="18" charset="0"/>
          </a:endParaRP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i="1" kern="1200" dirty="0" smtClean="0">
              <a:latin typeface="Bookman Old Style" pitchFamily="18" charset="0"/>
            </a:rPr>
            <a:t>   </a:t>
          </a:r>
          <a:r>
            <a:rPr lang="ru-RU" sz="2000" b="1" i="1" kern="1200" dirty="0" smtClean="0">
              <a:latin typeface="Bookman Old Style" pitchFamily="18" charset="0"/>
            </a:rPr>
            <a:t>   </a:t>
          </a:r>
          <a:endParaRPr lang="ru-RU" sz="2000" b="1" kern="1200" dirty="0"/>
        </a:p>
      </dsp:txBody>
      <dsp:txXfrm>
        <a:off x="1802270" y="1751166"/>
        <a:ext cx="6413099" cy="1591969"/>
      </dsp:txXfrm>
    </dsp:sp>
    <dsp:sp modelId="{653D2674-D24E-4590-ACB1-145E3BF49BCA}">
      <dsp:nvSpPr>
        <dsp:cNvPr id="0" name=""/>
        <dsp:cNvSpPr/>
      </dsp:nvSpPr>
      <dsp:spPr>
        <a:xfrm>
          <a:off x="159196" y="1910363"/>
          <a:ext cx="1643074" cy="127357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067C7AE-4AB4-47FD-8629-991756BB8742}">
      <dsp:nvSpPr>
        <dsp:cNvPr id="0" name=""/>
        <dsp:cNvSpPr/>
      </dsp:nvSpPr>
      <dsp:spPr>
        <a:xfrm>
          <a:off x="0" y="3502333"/>
          <a:ext cx="8215370" cy="15919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751989"/>
                <a:satOff val="2501"/>
                <a:lumOff val="7646"/>
                <a:alphaOff val="0"/>
                <a:shade val="60000"/>
              </a:schemeClr>
            </a:gs>
            <a:gs pos="33000">
              <a:schemeClr val="accent2">
                <a:hueOff val="6751989"/>
                <a:satOff val="2501"/>
                <a:lumOff val="7646"/>
                <a:alphaOff val="0"/>
                <a:tint val="86500"/>
              </a:schemeClr>
            </a:gs>
            <a:gs pos="46750">
              <a:schemeClr val="accent2">
                <a:hueOff val="6751989"/>
                <a:satOff val="2501"/>
                <a:lumOff val="7646"/>
                <a:alphaOff val="0"/>
                <a:tint val="71000"/>
                <a:satMod val="112000"/>
              </a:schemeClr>
            </a:gs>
            <a:gs pos="53000">
              <a:schemeClr val="accent2">
                <a:hueOff val="6751989"/>
                <a:satOff val="2501"/>
                <a:lumOff val="7646"/>
                <a:alphaOff val="0"/>
                <a:tint val="71000"/>
                <a:satMod val="112000"/>
              </a:schemeClr>
            </a:gs>
            <a:gs pos="68000">
              <a:schemeClr val="accent2">
                <a:hueOff val="6751989"/>
                <a:satOff val="2501"/>
                <a:lumOff val="7646"/>
                <a:alphaOff val="0"/>
                <a:tint val="86000"/>
              </a:schemeClr>
            </a:gs>
            <a:gs pos="100000">
              <a:schemeClr val="accent2">
                <a:hueOff val="6751989"/>
                <a:satOff val="2501"/>
                <a:lumOff val="7646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>
              <a:solidFill>
                <a:schemeClr val="tx1"/>
              </a:solidFill>
              <a:latin typeface="Bookman Old Style" pitchFamily="18" charset="0"/>
            </a:rPr>
            <a:t>Незаконченный</a:t>
          </a:r>
          <a:r>
            <a:rPr lang="en-US" sz="3600" i="1" kern="1200" dirty="0" smtClean="0">
              <a:solidFill>
                <a:schemeClr val="tx1"/>
              </a:solidFill>
              <a:latin typeface="Bookman Old Style" pitchFamily="18" charset="0"/>
            </a:rPr>
            <a:t>  VII</a:t>
          </a:r>
          <a:r>
            <a:rPr lang="ru-RU" sz="3600" i="1" kern="1200" dirty="0" smtClean="0">
              <a:solidFill>
                <a:schemeClr val="tx1"/>
              </a:solidFill>
              <a:latin typeface="Bookman Old Style" pitchFamily="18" charset="0"/>
            </a:rPr>
            <a:t> </a:t>
          </a:r>
          <a:r>
            <a:rPr lang="ru-RU" sz="3600" b="1" i="1" kern="1200" dirty="0" smtClean="0">
              <a:solidFill>
                <a:schemeClr val="tx1"/>
              </a:solidFill>
              <a:latin typeface="Bookman Old Style" pitchFamily="18" charset="0"/>
            </a:rPr>
            <a:t>+ актиноиды -14 х.э.</a:t>
          </a:r>
          <a:endParaRPr lang="ru-RU" sz="3600" kern="1200" dirty="0">
            <a:solidFill>
              <a:schemeClr val="tx1"/>
            </a:solidFill>
          </a:endParaRPr>
        </a:p>
      </dsp:txBody>
      <dsp:txXfrm>
        <a:off x="1802270" y="3502333"/>
        <a:ext cx="6413099" cy="1591969"/>
      </dsp:txXfrm>
    </dsp:sp>
    <dsp:sp modelId="{09ECFD7B-3054-44C1-BA9A-EDFB6E52723D}">
      <dsp:nvSpPr>
        <dsp:cNvPr id="0" name=""/>
        <dsp:cNvSpPr/>
      </dsp:nvSpPr>
      <dsp:spPr>
        <a:xfrm>
          <a:off x="159196" y="3661530"/>
          <a:ext cx="1643074" cy="127357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5F6AA-1BFD-4382-94E4-909CC7477782}">
      <dsp:nvSpPr>
        <dsp:cNvPr id="0" name=""/>
        <dsp:cNvSpPr/>
      </dsp:nvSpPr>
      <dsp:spPr>
        <a:xfrm>
          <a:off x="1214456" y="0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Bookman Old Style" pitchFamily="18" charset="0"/>
            </a:rPr>
            <a:t>Главная подгруппа</a:t>
          </a:r>
          <a:endParaRPr lang="ru-RU" sz="1600" b="1" i="1" kern="1200" dirty="0">
            <a:latin typeface="Bookman Old Style" pitchFamily="18" charset="0"/>
          </a:endParaRPr>
        </a:p>
      </dsp:txBody>
      <dsp:txXfrm>
        <a:off x="1230756" y="16300"/>
        <a:ext cx="2193545" cy="523936"/>
      </dsp:txXfrm>
    </dsp:sp>
    <dsp:sp modelId="{98441AA0-61A3-4261-9337-570D16212DEF}">
      <dsp:nvSpPr>
        <dsp:cNvPr id="0" name=""/>
        <dsp:cNvSpPr/>
      </dsp:nvSpPr>
      <dsp:spPr>
        <a:xfrm rot="5423829">
          <a:off x="2218995" y="572149"/>
          <a:ext cx="211256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9710" y="591742"/>
        <a:ext cx="150265" cy="147879"/>
      </dsp:txXfrm>
    </dsp:sp>
    <dsp:sp modelId="{49A347B8-E470-4846-A522-8056916A57F9}">
      <dsp:nvSpPr>
        <dsp:cNvPr id="0" name=""/>
        <dsp:cNvSpPr/>
      </dsp:nvSpPr>
      <dsp:spPr>
        <a:xfrm>
          <a:off x="1208646" y="838204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Bookman Old Style" pitchFamily="18" charset="0"/>
            </a:rPr>
            <a:t>Элементы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Bookman Old Style" pitchFamily="18" charset="0"/>
            </a:rPr>
            <a:t>Б и М периодов</a:t>
          </a:r>
          <a:endParaRPr lang="ru-RU" sz="1600" b="1" i="1" kern="1200" dirty="0">
            <a:latin typeface="Bookman Old Style" pitchFamily="18" charset="0"/>
          </a:endParaRPr>
        </a:p>
      </dsp:txBody>
      <dsp:txXfrm>
        <a:off x="1224946" y="854504"/>
        <a:ext cx="2193545" cy="523936"/>
      </dsp:txXfrm>
    </dsp:sp>
    <dsp:sp modelId="{615F2DA2-56C0-45A3-8529-67B6C6A99EEE}">
      <dsp:nvSpPr>
        <dsp:cNvPr id="0" name=""/>
        <dsp:cNvSpPr/>
      </dsp:nvSpPr>
      <dsp:spPr>
        <a:xfrm rot="5400000">
          <a:off x="2217368" y="1408654"/>
          <a:ext cx="208701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6586" y="1429524"/>
        <a:ext cx="150265" cy="146091"/>
      </dsp:txXfrm>
    </dsp:sp>
    <dsp:sp modelId="{99ED2D6E-BD0F-4989-A3E0-64D3F2179569}">
      <dsp:nvSpPr>
        <dsp:cNvPr id="0" name=""/>
        <dsp:cNvSpPr/>
      </dsp:nvSpPr>
      <dsp:spPr>
        <a:xfrm>
          <a:off x="1208646" y="1673009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Bookman Old Style" pitchFamily="18" charset="0"/>
            </a:rPr>
            <a:t>Элементы одного семейства</a:t>
          </a:r>
          <a:endParaRPr lang="ru-RU" sz="1600" b="1" i="1" kern="1200" dirty="0">
            <a:latin typeface="Bookman Old Style" pitchFamily="18" charset="0"/>
          </a:endParaRPr>
        </a:p>
      </dsp:txBody>
      <dsp:txXfrm>
        <a:off x="1224946" y="1689309"/>
        <a:ext cx="2193545" cy="523936"/>
      </dsp:txXfrm>
    </dsp:sp>
    <dsp:sp modelId="{4EDF0334-8E23-47E0-AB75-AFBE53E9D966}">
      <dsp:nvSpPr>
        <dsp:cNvPr id="0" name=""/>
        <dsp:cNvSpPr/>
      </dsp:nvSpPr>
      <dsp:spPr>
        <a:xfrm rot="5400000">
          <a:off x="2217368" y="2243459"/>
          <a:ext cx="208701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6586" y="2264329"/>
        <a:ext cx="150265" cy="146091"/>
      </dsp:txXfrm>
    </dsp:sp>
    <dsp:sp modelId="{DEA47B58-6809-4CC1-A3D5-CEDEF3D608A2}">
      <dsp:nvSpPr>
        <dsp:cNvPr id="0" name=""/>
        <dsp:cNvSpPr/>
      </dsp:nvSpPr>
      <dsp:spPr>
        <a:xfrm>
          <a:off x="1208646" y="2507813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Bookman Old Style" pitchFamily="18" charset="0"/>
            </a:rPr>
            <a:t>I, II</a:t>
          </a:r>
          <a:r>
            <a:rPr lang="ru-RU" sz="1400" b="1" i="1" kern="1200" dirty="0" smtClean="0">
              <a:latin typeface="Bookman Old Style" pitchFamily="18" charset="0"/>
            </a:rPr>
            <a:t> группы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Bookman Old Style" pitchFamily="18" charset="0"/>
            </a:rPr>
            <a:t> типичные металлы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1224946" y="2524113"/>
        <a:ext cx="2193545" cy="523936"/>
      </dsp:txXfrm>
    </dsp:sp>
    <dsp:sp modelId="{67D68251-7325-42DA-B9A9-E92ECA8A40B2}">
      <dsp:nvSpPr>
        <dsp:cNvPr id="0" name=""/>
        <dsp:cNvSpPr/>
      </dsp:nvSpPr>
      <dsp:spPr>
        <a:xfrm rot="5400000">
          <a:off x="2217368" y="3078263"/>
          <a:ext cx="208701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6586" y="3099133"/>
        <a:ext cx="150265" cy="146091"/>
      </dsp:txXfrm>
    </dsp:sp>
    <dsp:sp modelId="{E3F881C0-FDAA-4C43-AC95-3047FFDF7D46}">
      <dsp:nvSpPr>
        <dsp:cNvPr id="0" name=""/>
        <dsp:cNvSpPr/>
      </dsp:nvSpPr>
      <dsp:spPr>
        <a:xfrm>
          <a:off x="1208646" y="3342618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6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6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6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1" kern="1200" dirty="0" smtClean="0">
              <a:latin typeface="Bookman Old Style" pitchFamily="18" charset="0"/>
            </a:rPr>
            <a:t>IV – VII</a:t>
          </a:r>
          <a:r>
            <a:rPr lang="ru-RU" sz="1200" b="1" i="1" kern="1200" dirty="0" smtClean="0">
              <a:latin typeface="Bookman Old Style" pitchFamily="18" charset="0"/>
            </a:rPr>
            <a:t> группы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Bookman Old Style" pitchFamily="18" charset="0"/>
            </a:rPr>
            <a:t>типичные неметаллы</a:t>
          </a:r>
          <a:endParaRPr lang="ru-RU" sz="1200" b="1" i="1" kern="1200" dirty="0">
            <a:latin typeface="Bookman Old Style" pitchFamily="18" charset="0"/>
          </a:endParaRPr>
        </a:p>
      </dsp:txBody>
      <dsp:txXfrm>
        <a:off x="1224946" y="3358918"/>
        <a:ext cx="2193545" cy="523936"/>
      </dsp:txXfrm>
    </dsp:sp>
    <dsp:sp modelId="{99EA8B4B-98B8-4D52-8F0C-90A598978E02}">
      <dsp:nvSpPr>
        <dsp:cNvPr id="0" name=""/>
        <dsp:cNvSpPr/>
      </dsp:nvSpPr>
      <dsp:spPr>
        <a:xfrm rot="5400000">
          <a:off x="2217368" y="3913068"/>
          <a:ext cx="208701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6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6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6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6586" y="3933938"/>
        <a:ext cx="150265" cy="146091"/>
      </dsp:txXfrm>
    </dsp:sp>
    <dsp:sp modelId="{A0A6529F-9BF1-4301-9845-29C3D2C173CA}">
      <dsp:nvSpPr>
        <dsp:cNvPr id="0" name=""/>
        <dsp:cNvSpPr/>
      </dsp:nvSpPr>
      <dsp:spPr>
        <a:xfrm>
          <a:off x="1208646" y="4177422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latin typeface="Bookman Old Style" pitchFamily="18" charset="0"/>
            </a:rPr>
            <a:t>Номер группы - высшая валентность по кислороду</a:t>
          </a:r>
          <a:endParaRPr lang="ru-RU" sz="1200" b="1" i="1" kern="1200" dirty="0">
            <a:latin typeface="Bookman Old Style" pitchFamily="18" charset="0"/>
          </a:endParaRPr>
        </a:p>
      </dsp:txBody>
      <dsp:txXfrm>
        <a:off x="1224946" y="4193722"/>
        <a:ext cx="2193545" cy="523936"/>
      </dsp:txXfrm>
    </dsp:sp>
    <dsp:sp modelId="{635A4E70-2B30-42A8-9546-20DBE34948E6}">
      <dsp:nvSpPr>
        <dsp:cNvPr id="0" name=""/>
        <dsp:cNvSpPr/>
      </dsp:nvSpPr>
      <dsp:spPr>
        <a:xfrm rot="5400000">
          <a:off x="2217368" y="4747872"/>
          <a:ext cx="208701" cy="25044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-5400000">
        <a:off x="2246586" y="4768742"/>
        <a:ext cx="150265" cy="146091"/>
      </dsp:txXfrm>
    </dsp:sp>
    <dsp:sp modelId="{8D64885D-6196-4D32-A15F-990389CB77B5}">
      <dsp:nvSpPr>
        <dsp:cNvPr id="0" name=""/>
        <dsp:cNvSpPr/>
      </dsp:nvSpPr>
      <dsp:spPr>
        <a:xfrm>
          <a:off x="1208646" y="5012227"/>
          <a:ext cx="2226145" cy="5565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Bookman Old Style" pitchFamily="18" charset="0"/>
            </a:rPr>
            <a:t>Валентность по водороду 8- </a:t>
          </a:r>
          <a:r>
            <a:rPr lang="en-US" sz="1400" b="1" i="1" kern="1200" dirty="0" smtClean="0">
              <a:latin typeface="Bookman Old Style" pitchFamily="18" charset="0"/>
            </a:rPr>
            <a:t>N</a:t>
          </a:r>
          <a:r>
            <a:rPr lang="ru-RU" sz="1400" b="1" i="1" kern="1200" dirty="0" smtClean="0">
              <a:latin typeface="Bookman Old Style" pitchFamily="18" charset="0"/>
            </a:rPr>
            <a:t> </a:t>
          </a:r>
          <a:r>
            <a:rPr lang="ru-RU" sz="1400" b="1" i="1" kern="1200" dirty="0" err="1" smtClean="0">
              <a:latin typeface="Bookman Old Style" pitchFamily="18" charset="0"/>
            </a:rPr>
            <a:t>гр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1224946" y="5028527"/>
        <a:ext cx="2193545" cy="5239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68E40E-0643-457D-A567-9DDAE4AE51F0}">
      <dsp:nvSpPr>
        <dsp:cNvPr id="0" name=""/>
        <dsp:cNvSpPr/>
      </dsp:nvSpPr>
      <dsp:spPr>
        <a:xfrm>
          <a:off x="0" y="0"/>
          <a:ext cx="2214578" cy="985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2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2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latin typeface="Bookman Old Style" pitchFamily="18" charset="0"/>
            </a:rPr>
            <a:t>Побочная подгруппа</a:t>
          </a:r>
          <a:endParaRPr lang="ru-RU" sz="1600" b="1" i="1" kern="1200" dirty="0">
            <a:latin typeface="Bookman Old Style" pitchFamily="18" charset="0"/>
          </a:endParaRPr>
        </a:p>
      </dsp:txBody>
      <dsp:txXfrm>
        <a:off x="28856" y="28856"/>
        <a:ext cx="2156866" cy="927504"/>
      </dsp:txXfrm>
    </dsp:sp>
    <dsp:sp modelId="{7F4E5B7A-C23E-4D8E-B125-F05360BB49F3}">
      <dsp:nvSpPr>
        <dsp:cNvPr id="0" name=""/>
        <dsp:cNvSpPr/>
      </dsp:nvSpPr>
      <dsp:spPr>
        <a:xfrm rot="5400000">
          <a:off x="920573" y="1012496"/>
          <a:ext cx="373430" cy="443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974284" y="1047455"/>
        <a:ext cx="266009" cy="261401"/>
      </dsp:txXfrm>
    </dsp:sp>
    <dsp:sp modelId="{305404D6-0E4C-44DA-A213-BE3ED4AB6AB4}">
      <dsp:nvSpPr>
        <dsp:cNvPr id="0" name=""/>
        <dsp:cNvSpPr/>
      </dsp:nvSpPr>
      <dsp:spPr>
        <a:xfrm>
          <a:off x="0" y="1483123"/>
          <a:ext cx="2214578" cy="985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3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3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Bookman Old Style" pitchFamily="18" charset="0"/>
            </a:rPr>
            <a:t>Элементы только больших периодов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28856" y="1511979"/>
        <a:ext cx="2156866" cy="927504"/>
      </dsp:txXfrm>
    </dsp:sp>
    <dsp:sp modelId="{DABB518B-A280-462B-853E-48B72E21BA93}">
      <dsp:nvSpPr>
        <dsp:cNvPr id="0" name=""/>
        <dsp:cNvSpPr/>
      </dsp:nvSpPr>
      <dsp:spPr>
        <a:xfrm rot="5400000">
          <a:off x="922560" y="2492970"/>
          <a:ext cx="369456" cy="443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974284" y="2529916"/>
        <a:ext cx="266009" cy="258619"/>
      </dsp:txXfrm>
    </dsp:sp>
    <dsp:sp modelId="{8D1E90B1-166C-4401-BC28-C09DC723A303}">
      <dsp:nvSpPr>
        <dsp:cNvPr id="0" name=""/>
        <dsp:cNvSpPr/>
      </dsp:nvSpPr>
      <dsp:spPr>
        <a:xfrm>
          <a:off x="0" y="2960948"/>
          <a:ext cx="2214578" cy="985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4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4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Bookman Old Style" pitchFamily="18" charset="0"/>
            </a:rPr>
            <a:t>Элементы образуют простые вещества с металлическими свойствами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28856" y="2989804"/>
        <a:ext cx="2156866" cy="927504"/>
      </dsp:txXfrm>
    </dsp:sp>
    <dsp:sp modelId="{6DA3C53D-9DEA-4706-AD40-C65EA2CDEB68}">
      <dsp:nvSpPr>
        <dsp:cNvPr id="0" name=""/>
        <dsp:cNvSpPr/>
      </dsp:nvSpPr>
      <dsp:spPr>
        <a:xfrm rot="5400000">
          <a:off x="922560" y="3970794"/>
          <a:ext cx="369456" cy="4433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-5400000">
        <a:off x="974284" y="4007740"/>
        <a:ext cx="266009" cy="258619"/>
      </dsp:txXfrm>
    </dsp:sp>
    <dsp:sp modelId="{CE96119B-8862-454F-9EF9-59E5FF20E6DF}">
      <dsp:nvSpPr>
        <dsp:cNvPr id="0" name=""/>
        <dsp:cNvSpPr/>
      </dsp:nvSpPr>
      <dsp:spPr>
        <a:xfrm>
          <a:off x="0" y="4438772"/>
          <a:ext cx="2214578" cy="9852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  <a:gs pos="33000">
              <a:schemeClr val="accent5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5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atin typeface="Bookman Old Style" pitchFamily="18" charset="0"/>
            </a:rPr>
            <a:t>Высшая валентность по кислороду соответствует номеру группы</a:t>
          </a:r>
          <a:endParaRPr lang="ru-RU" sz="1400" b="1" i="1" kern="1200" dirty="0">
            <a:latin typeface="Bookman Old Style" pitchFamily="18" charset="0"/>
          </a:endParaRPr>
        </a:p>
      </dsp:txBody>
      <dsp:txXfrm>
        <a:off x="28856" y="4467628"/>
        <a:ext cx="2156866" cy="927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34F16-13B2-4FCD-838E-99739114DFFA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0D99B-F646-4215-B291-11D9830B5F50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76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Классификация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химических элементов.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Периодический закон химических элементов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35 лет (17 ребёнок в семье)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1 марта 1869</a:t>
            </a:r>
          </a:p>
          <a:p>
            <a:pPr>
              <a:buClr>
                <a:srgbClr val="FF0000"/>
              </a:buClr>
              <a:buSzPct val="88000"/>
              <a:buFont typeface="Wingdings" pitchFamily="2" charset="2"/>
              <a:buChar char="Ø"/>
            </a:pPr>
            <a:r>
              <a:rPr lang="ru-RU" dirty="0" smtClean="0"/>
              <a:t> г. Санкт- Петербург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1100" b="1" i="1" dirty="0" smtClean="0"/>
              <a:t>Атомная масса и валентность – основные характеристики </a:t>
            </a:r>
            <a:r>
              <a:rPr lang="ru-RU" sz="1100" b="1" i="1" dirty="0" err="1" smtClean="0"/>
              <a:t>х.э</a:t>
            </a:r>
            <a:r>
              <a:rPr lang="ru-RU" sz="1100" b="1" i="1" dirty="0" smtClean="0"/>
              <a:t>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Периодичность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Формулировка периодического закона </a:t>
            </a:r>
            <a:r>
              <a:rPr lang="ru-RU" b="1" i="1" dirty="0" err="1" smtClean="0">
                <a:solidFill>
                  <a:schemeClr val="accent4">
                    <a:lumMod val="50000"/>
                  </a:schemeClr>
                </a:solidFill>
              </a:rPr>
              <a:t>Д.И.Менделеева</a:t>
            </a: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: «Свойства элементов, а потому и свойства образуемых ими простых и сложных тел стоят в периодической зависимости от атомных весов элементов»</a:t>
            </a:r>
            <a:r>
              <a:rPr lang="ru-RU" dirty="0" smtClean="0"/>
              <a:t> – закон природы.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Периодическая система- графическое изображение периодического закона.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9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Определить, какими </a:t>
            </a:r>
            <a:r>
              <a:rPr lang="ru-RU" dirty="0" err="1" smtClean="0">
                <a:solidFill>
                  <a:srgbClr val="7030A0"/>
                </a:solidFill>
              </a:rPr>
              <a:t>х.э</a:t>
            </a:r>
            <a:r>
              <a:rPr lang="ru-RU" dirty="0" smtClean="0">
                <a:solidFill>
                  <a:srgbClr val="7030A0"/>
                </a:solidFill>
              </a:rPr>
              <a:t>. начинается и заканчивается: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I период, IV период,  III период и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VII период?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I период начинается водородом Н и заканчивается гелием Не;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IV период начинается  калием К и заканчивается криптоном </a:t>
            </a:r>
            <a:r>
              <a:rPr lang="ru-RU" dirty="0" err="1" smtClean="0">
                <a:solidFill>
                  <a:srgbClr val="7030A0"/>
                </a:solidFill>
              </a:rPr>
              <a:t>Kr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III период начинается натрием </a:t>
            </a:r>
            <a:r>
              <a:rPr lang="ru-RU" dirty="0" err="1" smtClean="0">
                <a:solidFill>
                  <a:srgbClr val="7030A0"/>
                </a:solidFill>
              </a:rPr>
              <a:t>Na</a:t>
            </a:r>
            <a:r>
              <a:rPr lang="ru-RU" dirty="0" smtClean="0">
                <a:solidFill>
                  <a:srgbClr val="7030A0"/>
                </a:solidFill>
              </a:rPr>
              <a:t> и заканчивается аргоном </a:t>
            </a:r>
            <a:r>
              <a:rPr lang="ru-RU" dirty="0" err="1" smtClean="0">
                <a:solidFill>
                  <a:srgbClr val="7030A0"/>
                </a:solidFill>
              </a:rPr>
              <a:t>Аr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VII период начинается </a:t>
            </a:r>
            <a:r>
              <a:rPr lang="ru-RU" dirty="0" err="1" smtClean="0">
                <a:solidFill>
                  <a:srgbClr val="7030A0"/>
                </a:solidFill>
              </a:rPr>
              <a:t>францием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err="1" smtClean="0">
                <a:solidFill>
                  <a:srgbClr val="7030A0"/>
                </a:solidFill>
              </a:rPr>
              <a:t>Fr</a:t>
            </a:r>
            <a:r>
              <a:rPr lang="ru-RU" dirty="0" smtClean="0">
                <a:solidFill>
                  <a:srgbClr val="7030A0"/>
                </a:solidFill>
              </a:rPr>
              <a:t>  - незакончен.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975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Структура периодической системы</a:t>
            </a:r>
          </a:p>
          <a:p>
            <a:r>
              <a:rPr lang="ru-RU" b="1" i="1" dirty="0" smtClean="0"/>
              <a:t>Период </a:t>
            </a:r>
            <a:r>
              <a:rPr lang="ru-RU" dirty="0" smtClean="0"/>
              <a:t>– горизонтальный ряд  х. э., начинающийся щелочным металлом и заканчивающийся инертным газом.</a:t>
            </a:r>
          </a:p>
          <a:p>
            <a:r>
              <a:rPr lang="ru-RU" b="1" i="1" dirty="0" smtClean="0"/>
              <a:t>Группа </a:t>
            </a:r>
            <a:r>
              <a:rPr lang="ru-RU" dirty="0" smtClean="0"/>
              <a:t>– вертикальный столбец </a:t>
            </a:r>
            <a:r>
              <a:rPr lang="ru-RU" dirty="0" err="1" smtClean="0"/>
              <a:t>х.э</a:t>
            </a:r>
            <a:r>
              <a:rPr lang="ru-RU" dirty="0" smtClean="0"/>
              <a:t>. со сходными свойствами.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1600" b="1" i="1" dirty="0" smtClean="0"/>
              <a:t>Периоды </a:t>
            </a:r>
            <a:r>
              <a:rPr lang="ru-RU" dirty="0" smtClean="0"/>
              <a:t>           </a:t>
            </a:r>
            <a:r>
              <a:rPr lang="en-US" dirty="0" smtClean="0"/>
              <a:t>     </a:t>
            </a:r>
            <a:r>
              <a:rPr lang="ru-RU" sz="1400" b="1" i="1" dirty="0" smtClean="0"/>
              <a:t>П.С.</a:t>
            </a:r>
            <a:r>
              <a:rPr lang="en-US" sz="1400" b="1" i="1" dirty="0" smtClean="0"/>
              <a:t>           </a:t>
            </a:r>
            <a:r>
              <a:rPr lang="ru-RU" sz="1400" b="1" i="1" dirty="0" smtClean="0"/>
              <a:t> </a:t>
            </a:r>
            <a:r>
              <a:rPr lang="en-US" sz="1400" b="1" i="1" dirty="0" smtClean="0"/>
              <a:t>    </a:t>
            </a:r>
            <a:r>
              <a:rPr lang="ru-RU" sz="1400" b="1" i="1" dirty="0" smtClean="0"/>
              <a:t>Группы</a:t>
            </a:r>
          </a:p>
          <a:p>
            <a:pPr>
              <a:buNone/>
            </a:pPr>
            <a:endParaRPr lang="ru-RU" sz="1400" b="1" i="1" dirty="0" smtClean="0"/>
          </a:p>
          <a:p>
            <a:pPr>
              <a:buNone/>
            </a:pPr>
            <a:r>
              <a:rPr lang="ru-RU" sz="1400" b="1" i="1" dirty="0" smtClean="0"/>
              <a:t>     Малые</a:t>
            </a:r>
            <a:r>
              <a:rPr lang="en-US" sz="1400" b="1" i="1" dirty="0" smtClean="0"/>
              <a:t>       </a:t>
            </a:r>
            <a:r>
              <a:rPr lang="ru-RU" sz="1400" b="1" i="1" dirty="0" smtClean="0"/>
              <a:t>Большие </a:t>
            </a:r>
            <a:r>
              <a:rPr lang="en-US" sz="1400" b="1" i="1" dirty="0" smtClean="0"/>
              <a:t>     </a:t>
            </a:r>
            <a:r>
              <a:rPr lang="ru-RU" sz="1400" b="1" i="1" dirty="0" smtClean="0"/>
              <a:t>  </a:t>
            </a:r>
            <a:r>
              <a:rPr lang="en-US" sz="1400" b="1" i="1" dirty="0" smtClean="0"/>
              <a:t>  </a:t>
            </a:r>
            <a:r>
              <a:rPr lang="ru-RU" sz="1400" b="1" i="1" dirty="0" smtClean="0"/>
              <a:t>   </a:t>
            </a:r>
            <a:r>
              <a:rPr lang="en-US" sz="1400" b="1" i="1" dirty="0" smtClean="0"/>
              <a:t> </a:t>
            </a:r>
            <a:r>
              <a:rPr lang="ru-RU" sz="1400" b="1" i="1" dirty="0" smtClean="0"/>
              <a:t>Главные   Побочные</a:t>
            </a:r>
          </a:p>
          <a:p>
            <a:pPr>
              <a:buNone/>
            </a:pPr>
            <a:r>
              <a:rPr lang="ru-RU" sz="1400" b="1" i="1" dirty="0" smtClean="0"/>
              <a:t>    </a:t>
            </a:r>
            <a:r>
              <a:rPr lang="en-US" sz="1400" b="1" i="1" dirty="0" smtClean="0"/>
              <a:t>I, II ,III         IV,V,VI          </a:t>
            </a:r>
            <a:r>
              <a:rPr lang="ru-RU" sz="1400" b="1" i="1" dirty="0" smtClean="0"/>
              <a:t>   </a:t>
            </a:r>
            <a:r>
              <a:rPr lang="ru-RU" sz="1100" b="1" i="1" dirty="0" smtClean="0"/>
              <a:t>э-ты Б и М пер.     э-ты Б периодов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922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latin typeface="Bookman Old Style" pitchFamily="18" charset="0"/>
              </a:rPr>
              <a:t>«ГОРИЗОНТАЛЬНОЕ    СТРОЕНИЕ   ПЕРИОДИЧЕСКОЙ    СИСТЕМЫ»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190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Выводы по периоду:</a:t>
            </a:r>
          </a:p>
          <a:p>
            <a:pPr marL="651510" indent="-514350">
              <a:buFont typeface="Wingdings" pitchFamily="2" charset="2"/>
              <a:buChar char="ü"/>
            </a:pPr>
            <a:r>
              <a:rPr lang="ru-RU" dirty="0" smtClean="0"/>
              <a:t>Слева                                          </a:t>
            </a:r>
            <a:r>
              <a:rPr lang="en-US" dirty="0" err="1" smtClean="0"/>
              <a:t>Ar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увеличивается  относительная атомная масса; </a:t>
            </a:r>
          </a:p>
          <a:p>
            <a:pPr marL="651510" indent="-514350">
              <a:buFont typeface="Wingdings" pitchFamily="2" charset="2"/>
              <a:buChar char="ü"/>
            </a:pPr>
            <a:r>
              <a:rPr lang="ru-RU" dirty="0" smtClean="0"/>
              <a:t> Слева                                          металлические свойства ослабевают, а неметаллические свойства возрастают </a:t>
            </a:r>
          </a:p>
          <a:p>
            <a:pPr>
              <a:buNone/>
            </a:pPr>
            <a:r>
              <a:rPr lang="ru-RU" dirty="0" smtClean="0"/>
              <a:t>     (щелочные металлы                 неметаллы                          инертные газы).                                          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620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1" kern="1200" cap="none" baseline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b="1" i="1" dirty="0" smtClean="0">
                <a:latin typeface="Bookman Old Style" pitchFamily="18" charset="0"/>
              </a:rPr>
              <a:t>Группы</a:t>
            </a: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b="1" i="1" dirty="0" smtClean="0">
                <a:latin typeface="Bookman Old Style" pitchFamily="18" charset="0"/>
              </a:rPr>
              <a:t>I - VIII</a:t>
            </a:r>
            <a:endParaRPr lang="ru-RU" b="1" i="1" smtClean="0">
              <a:latin typeface="Bookman Old Style" pitchFamily="18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134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Попытки  в систематике химических элементов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(их было предпринято около 50)</a:t>
            </a:r>
          </a:p>
          <a:p>
            <a:pPr algn="ctr"/>
            <a:r>
              <a:rPr lang="ru-RU" sz="1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Триады  И. </a:t>
            </a:r>
            <a:r>
              <a:rPr lang="ru-RU" sz="12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Деберейнера</a:t>
            </a:r>
            <a:endParaRPr lang="ru-RU" sz="1200" b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(1829г.)</a:t>
            </a:r>
          </a:p>
          <a:p>
            <a:pPr algn="ctr"/>
            <a:r>
              <a:rPr lang="ru-RU" sz="1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Триада- тройка сходных элементов .</a:t>
            </a:r>
          </a:p>
          <a:p>
            <a:pPr algn="ctr"/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известных в то время химических элементов И. </a:t>
            </a:r>
            <a:r>
              <a:rPr lang="ru-RU" sz="1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Деберейнеру</a:t>
            </a:r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удалось выделить три триады:</a:t>
            </a:r>
          </a:p>
          <a:p>
            <a:pPr algn="ctr"/>
            <a:r>
              <a:rPr lang="en-US" sz="1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 – Br – I</a:t>
            </a:r>
          </a:p>
          <a:p>
            <a:pPr algn="ctr"/>
            <a:r>
              <a:rPr lang="en-US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 – </a:t>
            </a:r>
            <a:r>
              <a:rPr lang="en-US" sz="12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Rb</a:t>
            </a:r>
            <a:r>
              <a:rPr lang="en-US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Ba</a:t>
            </a:r>
          </a:p>
          <a:p>
            <a:pPr algn="ctr"/>
            <a:r>
              <a:rPr lang="en-US" sz="1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 – </a:t>
            </a:r>
            <a:r>
              <a:rPr lang="en-US" sz="12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Sr</a:t>
            </a:r>
            <a:r>
              <a:rPr lang="en-US" sz="12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en-US" sz="12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</a:t>
            </a:r>
            <a:endParaRPr lang="ru-RU" sz="1200" b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1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Ученый обнаружил, что атомный вес среднего элемента был близок среднему арифметическому атомных весов  сходным с ним по химическим свойствам двух других крайних элементов.</a:t>
            </a:r>
            <a:endParaRPr lang="ru-RU" sz="1200" b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802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«Закон октав» (1865 г.) Английский химик</a:t>
            </a:r>
          </a:p>
          <a:p>
            <a:pPr algn="ctr"/>
            <a:r>
              <a:rPr lang="ru-RU" sz="1400" b="1" cap="none" spc="0" dirty="0" err="1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Дж.Ньюлендс</a:t>
            </a:r>
            <a:r>
              <a:rPr lang="ru-RU" sz="14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.</a:t>
            </a:r>
          </a:p>
          <a:p>
            <a:pPr algn="ctr"/>
            <a:r>
              <a:rPr lang="ru-RU" sz="12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Расположил известные Х.Э. </a:t>
            </a:r>
          </a:p>
          <a:p>
            <a:pPr algn="ctr"/>
            <a:r>
              <a:rPr lang="ru-RU" sz="12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порядке увеличения их атомных масс и даже приписал каждому Х.Э. </a:t>
            </a:r>
            <a:r>
              <a:rPr lang="ru-RU" sz="12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определенный «порядковый номер», в этом ряду через одинаковые интервалы находятся элементы, сходные по своим химическим свойствам, восьмой по счёту элемент повторяет свойства первого, подобно повторению </a:t>
            </a:r>
            <a:r>
              <a:rPr lang="ru-RU" sz="1200" b="1" dirty="0" err="1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звуковв</a:t>
            </a:r>
            <a:r>
              <a:rPr lang="ru-RU" sz="12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музыкальной октаве (номера  аналогичных элементов, как правило, отличаются на целое число 7).</a:t>
            </a:r>
          </a:p>
          <a:p>
            <a:r>
              <a:rPr lang="ru-RU" sz="11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 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Be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</a:t>
            </a:r>
          </a:p>
          <a:p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 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Na 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Mg 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AI 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Si 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   </a:t>
            </a:r>
            <a:r>
              <a:rPr lang="ru-RU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</a:t>
            </a:r>
            <a:r>
              <a:rPr lang="en-US" sz="12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</a:t>
            </a:r>
          </a:p>
          <a:p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CI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K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Ca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Cr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1200" b="1" cap="none" spc="0" dirty="0" err="1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Ti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ru-RU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1200" b="1" cap="none" spc="0" dirty="0" err="1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Mn</a:t>
            </a:r>
            <a:r>
              <a:rPr lang="en-US" sz="12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Fe</a:t>
            </a:r>
            <a:endParaRPr lang="ru-RU" sz="1200" b="1" cap="none" spc="0" dirty="0" smtClean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323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4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Немецкий ученый Мейер (1864 г.)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Опубликовал таблицу химических элементов,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которой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расположил  некоторые  элементы  по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их валентности на 16 групп.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ней были правильно  отображены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некоторые их естественные  семейства,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однако из них не вытекало  никакой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общей закономерности.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таблице отсутствовали </a:t>
            </a:r>
            <a:r>
              <a:rPr lang="en-US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H, B,AI</a:t>
            </a:r>
            <a:r>
              <a:rPr lang="ru-RU" sz="1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 некоторые   другие элементы.</a:t>
            </a:r>
          </a:p>
          <a:p>
            <a:pPr algn="ctr"/>
            <a:endParaRPr lang="ru-RU" sz="11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127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400" b="0" kern="1200" spc="-100" baseline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Итак, ни одна из попыток классифицировать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х.э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. не привела к созданию естественной системы, охватывающей все химические элементы и отражающей природу их сходства и различия. Решение этой задачи оказалось доступно лишь нашему соотечественнику </a:t>
            </a:r>
            <a:r>
              <a:rPr lang="ru-RU" sz="1200" dirty="0" err="1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Д.И.Менделееву</a:t>
            </a: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, великому гражданину и ученому.</a:t>
            </a:r>
          </a:p>
          <a:p>
            <a:pPr>
              <a:buFont typeface="Wingdings" pitchFamily="2" charset="2"/>
              <a:buChar char="v"/>
            </a:pPr>
            <a:r>
              <a:rPr lang="ru-RU" sz="12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В основу классификации положил фундаментальную характеристику элементов – атомную массу.</a:t>
            </a:r>
          </a:p>
          <a:p>
            <a:pPr>
              <a:buFont typeface="Wingdings" pitchFamily="2" charset="2"/>
              <a:buChar char="v"/>
            </a:pP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«По смыслу всех точных сведений о явлении природы, писал он, - масса вещества есть именно такое свойство его, от которого должны находиться в зависимости все остальные свойства… Поэтому ближе всего и естественнее всего искать зависимости между свойствами и сходствами элементов, с одной стороны, и их атомными весами с другой».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333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Естественные семейства химических элементов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048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Естественные семейства химических элементов</a:t>
            </a:r>
            <a:endParaRPr lang="ru-RU" sz="1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/>
              <a:t>Семейство инертных  (благородных) газов</a:t>
            </a:r>
          </a:p>
          <a:p>
            <a:r>
              <a:rPr lang="ru-RU" b="1" dirty="0" smtClean="0"/>
              <a:t>конец</a:t>
            </a:r>
            <a:r>
              <a:rPr lang="en-US" b="1" dirty="0" smtClean="0"/>
              <a:t> XIX</a:t>
            </a:r>
            <a:r>
              <a:rPr lang="ru-RU" b="1" dirty="0" smtClean="0"/>
              <a:t> в </a:t>
            </a:r>
          </a:p>
          <a:p>
            <a:r>
              <a:rPr lang="ru-RU" b="1" dirty="0" smtClean="0"/>
              <a:t>Воздух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Легкие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He</a:t>
            </a:r>
            <a:endParaRPr lang="ru-RU" b="1" dirty="0" smtClean="0"/>
          </a:p>
          <a:p>
            <a:r>
              <a:rPr lang="en-US" b="1" dirty="0" smtClean="0"/>
              <a:t>Ne</a:t>
            </a:r>
          </a:p>
          <a:p>
            <a:r>
              <a:rPr lang="en-US" b="1" dirty="0" err="1" smtClean="0"/>
              <a:t>Ar</a:t>
            </a:r>
            <a:endParaRPr lang="en-US" b="1" dirty="0" smtClean="0"/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Тяжелые</a:t>
            </a:r>
          </a:p>
          <a:p>
            <a:r>
              <a:rPr lang="en-US" b="1" dirty="0" smtClean="0"/>
              <a:t>Kr</a:t>
            </a:r>
          </a:p>
          <a:p>
            <a:r>
              <a:rPr lang="en-US" b="1" dirty="0" err="1" smtClean="0"/>
              <a:t>Xe</a:t>
            </a:r>
            <a:endParaRPr lang="en-US" b="1" dirty="0" smtClean="0"/>
          </a:p>
          <a:p>
            <a:r>
              <a:rPr lang="en-US" b="1" dirty="0" smtClean="0"/>
              <a:t>Rn</a:t>
            </a: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574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</a:rPr>
              <a:t>Мир сложен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Он полон событий, сомнений,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И тайн бесконечных, и смелых догадок,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Как  чудо природы, является гений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И в хаосе  этом находит порядок…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Весь мир большой,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Жара и стужа,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Планет круженье, свет зари -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Всё  то, что видим мы снаружи,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Законом связано  внутри.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Найдется ль правило простое,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что целый мир объединит?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Таблицу Менделеев строит, 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Природы ищет алфавит…</a:t>
            </a:r>
            <a:br>
              <a:rPr lang="ru-RU" sz="1200" b="1" dirty="0" smtClean="0">
                <a:solidFill>
                  <a:srgbClr val="002060"/>
                </a:solidFill>
              </a:rPr>
            </a:br>
            <a:r>
              <a:rPr lang="ru-RU" sz="1200" b="1" dirty="0" smtClean="0">
                <a:solidFill>
                  <a:srgbClr val="002060"/>
                </a:solidFill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577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Трудности  открытия:</a:t>
            </a:r>
            <a:br>
              <a:rPr lang="ru-RU" sz="18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1800" b="1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Атомные массы многих элементов, в то время, были определены неточно;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Д.И.Менделеев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изменил атомный вес у 20 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х.э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.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( 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Ar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(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Ве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)=13.5, действительно А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r(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Ве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)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= 9);</a:t>
            </a:r>
          </a:p>
          <a:p>
            <a:pPr>
              <a:buClr>
                <a:srgbClr val="FFFF00"/>
              </a:buClr>
              <a:buNone/>
            </a:pPr>
            <a:endParaRPr lang="ru-RU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Ряд элементов не был открыт – оставлены пустые клетки</a:t>
            </a:r>
            <a:endParaRPr lang="en-US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None/>
            </a:pP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(«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экаалюминий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 -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Ga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,«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экабор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-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Sc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,«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экасилиций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-Ge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»);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endParaRPr lang="ru-RU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Неточное определение положения 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х.э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. в системе (руководствовался химическими свойствами.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Например:  йод        теллур, кобальт         никель, 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аргон         криптон).</a:t>
            </a:r>
          </a:p>
          <a:p>
            <a:pPr algn="ctr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0D99B-F646-4215-B291-11D9830B5F5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89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DE997-ADAF-4872-9DE0-0C3142BF13E9}" type="datetime1">
              <a:rPr lang="ru-RU" smtClean="0"/>
              <a:t>01.05.2015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07A17-3044-4D15-B2E8-A091E3F28B61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536E4-415B-4C06-9590-B13D0A28B368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CDFAE-BF07-450A-81F9-4FD66A08480B}" type="datetime1">
              <a:rPr lang="ru-RU" smtClean="0"/>
              <a:t>01.05.2015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9240-F76F-4E5E-89C0-495BC34DB100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6D14D-5031-4C61-936F-4FEC67C90E8F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0F33F-9ABC-41A6-95A4-08EB0DCD71F0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C02D1-F629-4952-99AA-D907865231D2}" type="datetime1">
              <a:rPr lang="ru-RU" smtClean="0"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FBCE7-36DD-4B16-ACD6-1781E32198B3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41DCB-2355-4428-9165-7EE0B15D3156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52554-7834-4E5A-B4B6-511261763092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AA16552-2E2E-4016-A155-A5DFA0DE5081}" type="datetime1">
              <a:rPr lang="ru-RU" smtClean="0"/>
              <a:t>01.05.2015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FF217-EC9E-455C-836A-45F16A2E7688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BC6E5-B680-4F0F-AD2C-00DC74407ADD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45303-F22E-4D4B-95C5-94FEB132D9F6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1DFA2-225A-419B-8AB6-B73CD9D89E56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9507D-C3CC-4ABF-ADC8-9998B7A849D1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C2BDB-78E5-427D-9DE1-4B12FBEA209A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618AA-9380-46E4-8C56-70C71FE25F30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D58E-F034-420A-AF12-BA9DD01D7A0D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46B18BA-CF65-4F6D-B605-AD6317E6DD03}" type="datetime1">
              <a:rPr lang="ru-RU" smtClean="0"/>
              <a:t>01.05.2015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499F7-BB25-4745-A6CD-58BAD8831CCE}" type="datetime1">
              <a:rPr lang="ru-RU" smtClean="0"/>
              <a:t>01.05.2015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19D4AAE-ADFE-4181-942E-D553EB0F3A32}" type="datetime1">
              <a:rPr lang="ru-RU" smtClean="0"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C38DE7D-5FF9-428B-A362-18C7E7F2FEAC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page?&amp;p=134&amp;text=%D0%BF%D0%B5%D1%80%D0%B8%D0%BE%D0%B4%D0%B8%D1%87%D0%B5%D1%81%D0%BA%D0%B0%D1%8F%20%D1%81%D0%B8%D1%81%D1%82%D0%B5%D0%BC%D0%B0%20%D1%85%D0%B8%D0%BC%D0%B8%D1%87%D0%B5%D1%81%D0%BA%D0%B8%D1%85%20%D1%8D%D0%BB%D0%B5%D0%BC%D0%B5%D0%BD%D1%82%D0%BE%D0%B2&amp;rpt=simag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images.yandex.ru/yandpage?&amp;p=61&amp;text=%D0%BF%D0%B5%D1%80%D0%B8%D0%BE%D0%B4%D0%B8%D1%87%D0%B5%D1%81%D0%BA%D0%B0%D1%8F%20%D1%81%D0%B8%D1%81%D1%82%D0%B5%D0%BC%D0%B0%20%D1%85%D0%B8%D0%BC%D0%B8%D1%87%D0%B5%D1%81%D0%BA%D0%B8%D1%85%20%D1%8D%D0%BB%D0%B5%D0%BC%D0%B5%D0%BD%D1%82%D0%BE%D0%B2&amp;rpt=simage" TargetMode="Externa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page?&amp;p=29&amp;text=%D0%BF%D0%B5%D1%80%D0%B8%D0%BE%D0%B4%D0%B8%D1%87%D0%B5%D1%81%D0%BA%D0%B0%D1%8F%20%D1%81%D0%B8%D1%81%D1%82%D0%B5%D0%BC%D0%B0%20%D1%85%D0%B8%D0%BC%D0%B8%D1%87%D0%B5%D1%81%D0%BA%D0%B8%D1%85%20%D1%8D%D0%BB%D0%B5%D0%BC%D0%B5%D0%BD%D1%82%D0%BE%D0%B2&amp;rpt=simag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598241"/>
            <a:ext cx="5048256" cy="111162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86316"/>
            <a:ext cx="7772400" cy="486338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Классификация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химических элементов.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00034" y="972654"/>
            <a:ext cx="2714644" cy="1706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endParaRPr kumimoji="0" lang="ru-RU" sz="1800" b="1" i="0" u="sng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ea typeface="Times New Roman" pitchFamily="18" charset="0"/>
              </a:rPr>
              <a:t>13 х.э.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Times New Roman" pitchFamily="18" charset="0"/>
              </a:rPr>
              <a:t>С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С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u            Au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Ag           Fe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Times New Roman" pitchFamily="18" charset="0"/>
              </a:rPr>
              <a:t>S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r>
              <a:rPr kumimoji="0" lang="en-US" sz="1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Pb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        As             Hg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423400" algn="l"/>
              </a:tabLst>
            </a:pPr>
            <a:r>
              <a:rPr kumimoji="0" lang="en-US" sz="18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Sn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  Bi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r>
              <a:rPr kumimoji="0" lang="en-US" sz="1800" b="1" i="1" u="none" strike="noStrike" cap="none" normalizeH="0" baseline="0" dirty="0" err="1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Times New Roman" pitchFamily="18" charset="0"/>
              </a:rPr>
              <a:t>Sb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CC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Zn</a:t>
            </a:r>
            <a:endParaRPr kumimoji="0" lang="en-US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1389516"/>
            <a:ext cx="1785950" cy="35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XVII</a:t>
            </a:r>
            <a:r>
              <a:rPr lang="ru-RU" b="1" dirty="0" smtClean="0"/>
              <a:t> в   20  х.э.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1389516"/>
            <a:ext cx="1785950" cy="35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XIX</a:t>
            </a:r>
            <a:r>
              <a:rPr lang="ru-RU" b="1" dirty="0" smtClean="0"/>
              <a:t> в   63  х.э.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1389516"/>
            <a:ext cx="2000264" cy="359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XX</a:t>
            </a:r>
            <a:r>
              <a:rPr lang="ru-RU" b="1" dirty="0" smtClean="0"/>
              <a:t> в    116 х.э.</a:t>
            </a:r>
            <a:endParaRPr lang="ru-RU" b="1" dirty="0"/>
          </a:p>
        </p:txBody>
      </p:sp>
      <p:pic>
        <p:nvPicPr>
          <p:cNvPr id="13315" name="Picture 3" descr="D:\Документы\Света\Химия Просвещение\Биография\Berzeli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7" y="2918009"/>
            <a:ext cx="1729191" cy="2519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4714876" y="4932840"/>
            <a:ext cx="1785950" cy="44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Берцелиус</a:t>
            </a:r>
            <a:endParaRPr lang="ru-RU" sz="2400" b="1" i="1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5250661" y="2188501"/>
            <a:ext cx="785818" cy="1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71934" y="2570624"/>
            <a:ext cx="3143272" cy="389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Сходные признаки</a:t>
            </a:r>
            <a:endParaRPr lang="ru-RU" sz="2000" b="1" dirty="0"/>
          </a:p>
        </p:txBody>
      </p:sp>
      <p:pic>
        <p:nvPicPr>
          <p:cNvPr id="13316" name="Picture 4" descr="D:\Документы\Света\Химия Просвещение\Биография\Lavoisi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3682256"/>
            <a:ext cx="1729191" cy="2519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500034" y="5627610"/>
            <a:ext cx="1571636" cy="448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Лавуазье</a:t>
            </a:r>
            <a:endParaRPr lang="ru-RU" sz="2400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71802" y="3960163"/>
            <a:ext cx="1714512" cy="80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Металлы</a:t>
            </a:r>
            <a:endParaRPr lang="en-US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</a:rPr>
              <a:t>Fe, Cu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140" y="3960163"/>
            <a:ext cx="1928826" cy="80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Неметаллы</a:t>
            </a:r>
          </a:p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S, C 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0" name="Соединительная линия уступом 19"/>
          <p:cNvCxnSpPr/>
          <p:nvPr/>
        </p:nvCxnSpPr>
        <p:spPr>
          <a:xfrm rot="16200000" flipH="1">
            <a:off x="6637819" y="3201639"/>
            <a:ext cx="1285884" cy="41686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Соединительная линия уступом 21"/>
          <p:cNvCxnSpPr/>
          <p:nvPr/>
        </p:nvCxnSpPr>
        <p:spPr>
          <a:xfrm rot="5400000">
            <a:off x="3505333" y="3856221"/>
            <a:ext cx="1214446" cy="347384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43306" y="5488656"/>
            <a:ext cx="4143404" cy="98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Переходные элементы</a:t>
            </a:r>
          </a:p>
          <a:p>
            <a:pPr algn="ctr"/>
            <a:r>
              <a:rPr lang="ru-RU" sz="2000" b="1" dirty="0" err="1" smtClean="0">
                <a:solidFill>
                  <a:srgbClr val="FF0000"/>
                </a:solidFill>
              </a:rPr>
              <a:t>амфотерные</a:t>
            </a:r>
            <a:r>
              <a:rPr lang="ru-RU" sz="2000" b="1" dirty="0" smtClean="0">
                <a:solidFill>
                  <a:srgbClr val="FF0000"/>
                </a:solidFill>
              </a:rPr>
              <a:t>  свойства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Al, Zn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33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133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133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1" grpId="0"/>
      <p:bldP spid="14" grpId="0"/>
      <p:bldP spid="16" grpId="0"/>
      <p:bldP spid="17" grpId="0"/>
      <p:bldP spid="18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 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571480"/>
            <a:ext cx="228601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24000"/>
            <a:ext cx="8715436" cy="45720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35 лет (17 ребёнок в семье)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1 марта 1869</a:t>
            </a:r>
          </a:p>
          <a:p>
            <a:pPr>
              <a:buClr>
                <a:srgbClr val="FF0000"/>
              </a:buClr>
              <a:buSzPct val="88000"/>
              <a:buFont typeface="Wingdings" pitchFamily="2" charset="2"/>
              <a:buChar char="Ø"/>
            </a:pPr>
            <a:r>
              <a:rPr lang="ru-RU" dirty="0" smtClean="0"/>
              <a:t> г. Санкт- Петербург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2200" b="1" i="1" dirty="0" smtClean="0"/>
              <a:t>Атомная масса и валентность – основные характеристики х.э.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Периодичность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4">
                    <a:lumMod val="50000"/>
                  </a:schemeClr>
                </a:solidFill>
              </a:rPr>
              <a:t>Формулировка периодического закона Д.И.Менделеева: «Свойства элементов, а потому и свойства образуемых ими простых и сложных тел стоят в периодической зависимости от атомных весов элементов»</a:t>
            </a:r>
            <a:r>
              <a:rPr lang="ru-RU" dirty="0" smtClean="0"/>
              <a:t> – закон природы.</a:t>
            </a:r>
          </a:p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dirty="0" smtClean="0"/>
              <a:t>Периодическая система- графическое изображение периодического закона.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Периодический закон химических элементов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 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857232"/>
            <a:ext cx="24765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3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3714744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I </a:t>
            </a:r>
            <a:r>
              <a:rPr lang="ru-RU" dirty="0" smtClean="0">
                <a:solidFill>
                  <a:srgbClr val="7030A0"/>
                </a:solidFill>
              </a:rPr>
              <a:t>период начинается водородом Н и заканчивается гелием Не;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IV </a:t>
            </a:r>
            <a:r>
              <a:rPr lang="ru-RU" dirty="0" smtClean="0">
                <a:solidFill>
                  <a:srgbClr val="7030A0"/>
                </a:solidFill>
              </a:rPr>
              <a:t>период начинается  калием К и заканчивается криптоном </a:t>
            </a:r>
            <a:r>
              <a:rPr lang="en-US" dirty="0" smtClean="0">
                <a:solidFill>
                  <a:srgbClr val="7030A0"/>
                </a:solidFill>
              </a:rPr>
              <a:t>Kr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III </a:t>
            </a:r>
            <a:r>
              <a:rPr lang="ru-RU" dirty="0" smtClean="0">
                <a:solidFill>
                  <a:srgbClr val="7030A0"/>
                </a:solidFill>
              </a:rPr>
              <a:t>период начинается натрием </a:t>
            </a:r>
            <a:r>
              <a:rPr lang="en-US" dirty="0" smtClean="0">
                <a:solidFill>
                  <a:srgbClr val="7030A0"/>
                </a:solidFill>
              </a:rPr>
              <a:t>Na</a:t>
            </a:r>
            <a:r>
              <a:rPr lang="ru-RU" dirty="0" smtClean="0">
                <a:solidFill>
                  <a:srgbClr val="7030A0"/>
                </a:solidFill>
              </a:rPr>
              <a:t> и заканчивается аргоном А</a:t>
            </a:r>
            <a:r>
              <a:rPr lang="en-US" dirty="0" smtClean="0">
                <a:solidFill>
                  <a:srgbClr val="7030A0"/>
                </a:solidFill>
              </a:rPr>
              <a:t>r</a:t>
            </a:r>
            <a:r>
              <a:rPr lang="ru-RU" dirty="0" smtClean="0">
                <a:solidFill>
                  <a:srgbClr val="7030A0"/>
                </a:solidFill>
              </a:rPr>
              <a:t>;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VII </a:t>
            </a:r>
            <a:r>
              <a:rPr lang="ru-RU" dirty="0" smtClean="0">
                <a:solidFill>
                  <a:srgbClr val="7030A0"/>
                </a:solidFill>
              </a:rPr>
              <a:t>период начинается францием </a:t>
            </a:r>
            <a:r>
              <a:rPr lang="en-US" dirty="0" smtClean="0">
                <a:solidFill>
                  <a:srgbClr val="7030A0"/>
                </a:solidFill>
              </a:rPr>
              <a:t>Fr</a:t>
            </a:r>
            <a:r>
              <a:rPr lang="ru-RU" dirty="0" smtClean="0">
                <a:solidFill>
                  <a:srgbClr val="7030A0"/>
                </a:solidFill>
              </a:rPr>
              <a:t>  - незакончен.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Определить, какими х.э. начинается и заканчивается: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dirty="0" smtClean="0">
                <a:solidFill>
                  <a:srgbClr val="7030A0"/>
                </a:solidFill>
              </a:rPr>
              <a:t>I </a:t>
            </a:r>
            <a:r>
              <a:rPr lang="ru-RU" dirty="0" smtClean="0">
                <a:solidFill>
                  <a:srgbClr val="7030A0"/>
                </a:solidFill>
              </a:rPr>
              <a:t>период, </a:t>
            </a:r>
            <a:r>
              <a:rPr dirty="0" smtClean="0">
                <a:solidFill>
                  <a:srgbClr val="7030A0"/>
                </a:solidFill>
              </a:rPr>
              <a:t>IV </a:t>
            </a:r>
            <a:r>
              <a:rPr lang="ru-RU" dirty="0" smtClean="0">
                <a:solidFill>
                  <a:srgbClr val="7030A0"/>
                </a:solidFill>
              </a:rPr>
              <a:t>период,</a:t>
            </a:r>
            <a:r>
              <a:rPr dirty="0" smtClean="0">
                <a:solidFill>
                  <a:srgbClr val="7030A0"/>
                </a:solidFill>
              </a:rPr>
              <a:t>  III</a:t>
            </a:r>
            <a:r>
              <a:rPr lang="ru-RU" dirty="0" smtClean="0">
                <a:solidFill>
                  <a:srgbClr val="7030A0"/>
                </a:solidFill>
              </a:rPr>
              <a:t> период и</a:t>
            </a:r>
            <a:r>
              <a:rPr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dirty="0" smtClean="0">
                <a:solidFill>
                  <a:srgbClr val="7030A0"/>
                </a:solidFill>
              </a:rPr>
              <a:t>VII</a:t>
            </a:r>
            <a:r>
              <a:rPr lang="ru-RU" dirty="0" smtClean="0">
                <a:solidFill>
                  <a:srgbClr val="7030A0"/>
                </a:solidFill>
              </a:rPr>
              <a:t> период?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Структура периодической системы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4857784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Период </a:t>
            </a:r>
            <a:r>
              <a:rPr lang="ru-RU" dirty="0" smtClean="0"/>
              <a:t>– горизонтальный ряд  х. э., начинающийся щелочным металлом и заканчивающийся инертным газом.</a:t>
            </a:r>
          </a:p>
          <a:p>
            <a:r>
              <a:rPr lang="ru-RU" b="1" i="1" dirty="0" smtClean="0"/>
              <a:t>Группа </a:t>
            </a:r>
            <a:r>
              <a:rPr lang="ru-RU" dirty="0" smtClean="0"/>
              <a:t>– вертикальный столбец х.э. со сходными свойствами.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sz="3300" b="1" i="1" dirty="0" smtClean="0"/>
              <a:t>Периоды </a:t>
            </a:r>
            <a:r>
              <a:rPr lang="ru-RU" dirty="0" smtClean="0"/>
              <a:t>           </a:t>
            </a:r>
            <a:r>
              <a:rPr lang="en-US" dirty="0" smtClean="0"/>
              <a:t>     </a:t>
            </a:r>
            <a:r>
              <a:rPr lang="ru-RU" sz="3200" b="1" i="1" dirty="0" smtClean="0"/>
              <a:t>П.С.</a:t>
            </a:r>
            <a:r>
              <a:rPr lang="en-US" sz="3200" b="1" i="1" dirty="0" smtClean="0"/>
              <a:t>           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    </a:t>
            </a:r>
            <a:r>
              <a:rPr lang="ru-RU" sz="3200" b="1" i="1" dirty="0" smtClean="0"/>
              <a:t>Группы</a:t>
            </a:r>
          </a:p>
          <a:p>
            <a:pPr>
              <a:buNone/>
            </a:pPr>
            <a:endParaRPr lang="ru-RU" sz="3200" b="1" i="1" dirty="0" smtClean="0"/>
          </a:p>
          <a:p>
            <a:pPr>
              <a:buNone/>
            </a:pPr>
            <a:r>
              <a:rPr lang="ru-RU" sz="3200" b="1" i="1" dirty="0" smtClean="0"/>
              <a:t>     Малые</a:t>
            </a:r>
            <a:r>
              <a:rPr lang="en-US" sz="3200" b="1" i="1" dirty="0" smtClean="0"/>
              <a:t>       </a:t>
            </a:r>
            <a:r>
              <a:rPr lang="ru-RU" sz="3200" b="1" i="1" dirty="0" smtClean="0"/>
              <a:t>Большие </a:t>
            </a:r>
            <a:r>
              <a:rPr lang="en-US" sz="3200" b="1" i="1" dirty="0" smtClean="0"/>
              <a:t>     </a:t>
            </a:r>
            <a:r>
              <a:rPr lang="ru-RU" sz="3200" b="1" i="1" dirty="0" smtClean="0"/>
              <a:t>  </a:t>
            </a:r>
            <a:r>
              <a:rPr lang="en-US" sz="3200" b="1" i="1" dirty="0" smtClean="0"/>
              <a:t>  </a:t>
            </a:r>
            <a:r>
              <a:rPr lang="ru-RU" sz="3200" b="1" i="1" dirty="0" smtClean="0"/>
              <a:t>   </a:t>
            </a:r>
            <a:r>
              <a:rPr lang="en-US" sz="3200" b="1" i="1" dirty="0" smtClean="0"/>
              <a:t> </a:t>
            </a:r>
            <a:r>
              <a:rPr lang="ru-RU" sz="3200" b="1" i="1" dirty="0" smtClean="0"/>
              <a:t>Главные   Побочные</a:t>
            </a:r>
          </a:p>
          <a:p>
            <a:pPr>
              <a:buNone/>
            </a:pPr>
            <a:r>
              <a:rPr lang="ru-RU" sz="3200" b="1" i="1" dirty="0" smtClean="0"/>
              <a:t>    </a:t>
            </a:r>
            <a:r>
              <a:rPr lang="en-US" sz="3200" b="1" i="1" dirty="0" smtClean="0"/>
              <a:t>I, II ,III         IV,V,VI          </a:t>
            </a:r>
            <a:r>
              <a:rPr lang="ru-RU" sz="3200" b="1" i="1" dirty="0" smtClean="0"/>
              <a:t>   </a:t>
            </a:r>
            <a:r>
              <a:rPr lang="ru-RU" sz="2100" b="1" i="1" dirty="0" err="1" smtClean="0"/>
              <a:t>э-ты</a:t>
            </a:r>
            <a:r>
              <a:rPr lang="ru-RU" sz="2100" b="1" i="1" dirty="0" smtClean="0"/>
              <a:t> Б и М пер.     </a:t>
            </a:r>
            <a:r>
              <a:rPr lang="ru-RU" sz="2100" b="1" i="1" dirty="0" err="1" smtClean="0"/>
              <a:t>э-ты</a:t>
            </a:r>
            <a:r>
              <a:rPr lang="ru-RU" sz="2100" b="1" i="1" dirty="0" smtClean="0"/>
              <a:t> Б периодов  </a:t>
            </a:r>
            <a:endParaRPr lang="ru-RU" sz="2100" b="1" i="1" dirty="0"/>
          </a:p>
        </p:txBody>
      </p:sp>
      <p:sp>
        <p:nvSpPr>
          <p:cNvPr id="5" name="Двойная стрелка влево/вверх 4"/>
          <p:cNvSpPr/>
          <p:nvPr/>
        </p:nvSpPr>
        <p:spPr>
          <a:xfrm rot="8029123" flipH="1">
            <a:off x="1411522" y="3108488"/>
            <a:ext cx="1198062" cy="1178260"/>
          </a:xfrm>
          <a:prstGeom prst="leftUpArrow">
            <a:avLst>
              <a:gd name="adj1" fmla="val 10638"/>
              <a:gd name="adj2" fmla="val 9980"/>
              <a:gd name="adj3" fmla="val 42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лево/вверх 5"/>
          <p:cNvSpPr/>
          <p:nvPr/>
        </p:nvSpPr>
        <p:spPr>
          <a:xfrm rot="8029123" flipH="1">
            <a:off x="6412182" y="3108488"/>
            <a:ext cx="1198063" cy="1178262"/>
          </a:xfrm>
          <a:prstGeom prst="leftUpArrow">
            <a:avLst>
              <a:gd name="adj1" fmla="val 10638"/>
              <a:gd name="adj2" fmla="val 9980"/>
              <a:gd name="adj3" fmla="val 42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лево/вверх 6"/>
          <p:cNvSpPr/>
          <p:nvPr/>
        </p:nvSpPr>
        <p:spPr>
          <a:xfrm rot="8029123" flipH="1">
            <a:off x="6775394" y="4149073"/>
            <a:ext cx="348319" cy="315519"/>
          </a:xfrm>
          <a:prstGeom prst="leftUpArrow">
            <a:avLst>
              <a:gd name="adj1" fmla="val 10638"/>
              <a:gd name="adj2" fmla="val 4987"/>
              <a:gd name="adj3" fmla="val 429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286116" y="3071810"/>
            <a:ext cx="2286016" cy="214314"/>
          </a:xfrm>
          <a:prstGeom prst="bentConnector3">
            <a:avLst>
              <a:gd name="adj1" fmla="val 50000"/>
            </a:avLst>
          </a:prstGeom>
          <a:ln w="57150">
            <a:miter lim="800000"/>
            <a:headEnd type="arrow" w="med" len="lg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 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786322"/>
            <a:ext cx="242889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latin typeface="Bookman Old Style" pitchFamily="18" charset="0"/>
              </a:rPr>
              <a:t>«ГОРИЗОНТАЛЬНОЕ    СТРОЕНИЕ   ПЕРИОДИЧЕСКОЙ    СИСТЕМЫ»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15370" cy="5094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984" y="857232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Периоды</a:t>
            </a:r>
            <a:r>
              <a:rPr lang="ru-RU" sz="3200" b="1" dirty="0" smtClean="0"/>
              <a:t> </a:t>
            </a:r>
            <a:r>
              <a:rPr lang="en-US" sz="3200" b="1" dirty="0" smtClean="0"/>
              <a:t>    </a:t>
            </a:r>
            <a:r>
              <a:rPr lang="en-US" sz="3200" b="1" i="1" dirty="0" smtClean="0"/>
              <a:t>I-VII</a:t>
            </a:r>
            <a:endParaRPr lang="ru-RU" sz="3200" b="1" i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Выводы по периоду:</a:t>
            </a:r>
            <a:endParaRPr lang="ru-RU" i="1" dirty="0">
              <a:solidFill>
                <a:schemeClr val="accent6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709160"/>
          </a:xfrm>
          <a:ln w="38100">
            <a:solidFill>
              <a:schemeClr val="tx1"/>
            </a:solidFill>
          </a:ln>
        </p:spPr>
        <p:txBody>
          <a:bodyPr/>
          <a:lstStyle/>
          <a:p>
            <a:pPr marL="651510" indent="-514350">
              <a:buFont typeface="Wingdings" pitchFamily="2" charset="2"/>
              <a:buChar char="ü"/>
            </a:pPr>
            <a:r>
              <a:rPr lang="ru-RU" dirty="0" smtClean="0"/>
              <a:t>Слева                                          </a:t>
            </a:r>
            <a:r>
              <a:rPr lang="en-US" dirty="0" err="1" smtClean="0"/>
              <a:t>Ar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увеличивается  относительная атомная масса; </a:t>
            </a:r>
          </a:p>
          <a:p>
            <a:pPr marL="651510" indent="-514350">
              <a:buFont typeface="Wingdings" pitchFamily="2" charset="2"/>
              <a:buChar char="ü"/>
            </a:pPr>
            <a:r>
              <a:rPr lang="ru-RU" dirty="0" smtClean="0"/>
              <a:t> Слева                                          металлические свойства ослабевают, а неметаллические свойства возрастают </a:t>
            </a:r>
          </a:p>
          <a:p>
            <a:pPr>
              <a:buNone/>
            </a:pPr>
            <a:r>
              <a:rPr lang="ru-RU" dirty="0" smtClean="0"/>
              <a:t>     (щелочные металлы                 неметаллы                          инертные газы).                                  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428860" y="2857496"/>
            <a:ext cx="3143272" cy="214314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2357422" y="1785926"/>
            <a:ext cx="3143272" cy="214314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286248" y="4214818"/>
            <a:ext cx="1143008" cy="142876"/>
          </a:xfrm>
          <a:prstGeom prst="rightArrow">
            <a:avLst/>
          </a:prstGeom>
          <a:ln w="19050">
            <a:solidFill>
              <a:srgbClr val="FF0000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7429520" y="4214818"/>
            <a:ext cx="1143008" cy="142876"/>
          </a:xfrm>
          <a:prstGeom prst="rightArrow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38069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latin typeface="Bookman Old Style" pitchFamily="18" charset="0"/>
              </a:rPr>
              <a:t>Группы</a:t>
            </a: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i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en-US" b="1" i="1" dirty="0" smtClean="0">
                <a:latin typeface="Bookman Old Style" pitchFamily="18" charset="0"/>
              </a:rPr>
              <a:t>I - VIII</a:t>
            </a:r>
            <a:endParaRPr lang="ru-RU" b="1" i="1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52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«ВЕРТИКАЛЬНОЕ  СТРОЕНИЕ ПЕРИОДИЧЕСКОЙ  СИСТЕМЫ»</a:t>
            </a:r>
            <a:endParaRPr lang="ru-RU" sz="2400" b="1" dirty="0">
              <a:solidFill>
                <a:schemeClr val="accent1">
                  <a:lumMod val="60000"/>
                  <a:lumOff val="4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-357222" y="1071546"/>
          <a:ext cx="4643438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6143636" y="1071546"/>
          <a:ext cx="221457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Стрелка вниз 7"/>
          <p:cNvSpPr/>
          <p:nvPr/>
        </p:nvSpPr>
        <p:spPr>
          <a:xfrm>
            <a:off x="4500562" y="1357298"/>
            <a:ext cx="214314" cy="221457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Выводы по  группе: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6572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Попытки  в систематике химических элементов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(их было предпринято около 50)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3116"/>
            <a:ext cx="781040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Триады  И. </a:t>
            </a:r>
            <a:r>
              <a:rPr lang="ru-RU" sz="24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Деберейнера</a:t>
            </a:r>
            <a:endParaRPr lang="ru-RU" sz="2400" b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(1829г.)</a:t>
            </a:r>
          </a:p>
          <a:p>
            <a:pPr algn="ctr"/>
            <a:r>
              <a:rPr lang="ru-RU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Триада- тройка сходных элементов .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известных в то время химических элементов И. </a:t>
            </a:r>
            <a:r>
              <a:rPr lang="ru-RU" sz="24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Деберейнеру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удалось выделить три триады:</a:t>
            </a:r>
          </a:p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 – Br – I</a:t>
            </a:r>
          </a:p>
          <a:p>
            <a:pPr algn="ctr"/>
            <a:r>
              <a:rPr 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 – </a:t>
            </a:r>
            <a:r>
              <a:rPr lang="en-US" sz="24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Rb</a:t>
            </a:r>
            <a:r>
              <a:rPr 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</a:t>
            </a:r>
            <a:r>
              <a:rPr lang="en-US" sz="2400" b="1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Ba</a:t>
            </a:r>
            <a:endParaRPr lang="en-US" sz="24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 – </a:t>
            </a:r>
            <a:r>
              <a:rPr lang="en-US" sz="2400" b="1" cap="none" spc="0" dirty="0" err="1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Sr</a:t>
            </a:r>
            <a:r>
              <a:rPr lang="en-US" sz="24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Te</a:t>
            </a:r>
            <a:endParaRPr lang="ru-RU" sz="2400" b="1" cap="none" spc="0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Ученый обнаружил, что атомный вес среднего элемента был близок среднему арифметическому атомных весов  сходным с ним по химическим свойствам двух других крайних элементов.</a:t>
            </a:r>
            <a:endParaRPr lang="ru-RU" sz="24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00042"/>
            <a:ext cx="8501122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«Закон октав» (1865 г.) Английский химик</a:t>
            </a:r>
          </a:p>
          <a:p>
            <a:pPr algn="ctr"/>
            <a:r>
              <a:rPr lang="ru-RU" sz="2800" b="1" cap="none" spc="0" dirty="0" err="1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Дж.Ньюлендс</a:t>
            </a:r>
            <a:r>
              <a:rPr lang="ru-RU" sz="28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.</a:t>
            </a:r>
          </a:p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Расположил известные Х.Э. </a:t>
            </a:r>
          </a:p>
          <a:p>
            <a:pPr algn="ctr"/>
            <a:r>
              <a:rPr lang="ru-RU" sz="24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порядке увеличения их атомных масс и даже приписал каждому Х.Э. </a:t>
            </a:r>
            <a:r>
              <a:rPr lang="ru-RU" sz="24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определенный «порядковый номер», в этом ряду через одинаковые интервалы находятся элементы, сходные по своим химическим свойствам, восьмой по счёту элемент повторяет свойства первого, подобно повторению </a:t>
            </a:r>
            <a:r>
              <a:rPr lang="ru-RU" sz="2400" b="1" dirty="0" err="1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звуковв</a:t>
            </a:r>
            <a:r>
              <a:rPr lang="ru-RU" sz="24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музыкальной октаве (номера  аналогичных элементов, как правило, отличаются на целое число 7).</a:t>
            </a:r>
          </a:p>
          <a:p>
            <a:r>
              <a:rPr lang="ru-RU" sz="2000" b="1" cap="none" spc="0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 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H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Li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Be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B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O</a:t>
            </a:r>
          </a:p>
          <a:p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 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Na 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Mg 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AI 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Si 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P   </a:t>
            </a:r>
            <a:r>
              <a:rPr lang="ru-RU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</a:t>
            </a:r>
            <a:r>
              <a:rPr lang="en-US" sz="2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</a:t>
            </a:r>
          </a:p>
          <a:p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                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CI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K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Ca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Cr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Ti    </a:t>
            </a:r>
            <a:r>
              <a:rPr lang="ru-RU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</a:t>
            </a:r>
            <a:r>
              <a:rPr lang="en-US" sz="2400" b="1" cap="none" spc="0" dirty="0" err="1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Mn</a:t>
            </a:r>
            <a:r>
              <a:rPr lang="en-US" sz="2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Fe</a:t>
            </a:r>
            <a:endParaRPr lang="ru-RU" sz="24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85728"/>
            <a:ext cx="7858180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Немецкий ученый Мейер (1864 г.)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Опубликовал таблицу химических элементов,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которой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расположил  некоторые  элементы  по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их валентности на 16 групп.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ней были правильно  отображены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некоторые их естественные  семейства,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однако из них не вытекало  никакой 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общей закономерности.</a:t>
            </a:r>
          </a:p>
          <a:p>
            <a:pPr algn="ctr"/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таблице отсутствовали </a:t>
            </a:r>
            <a:r>
              <a:rPr lang="en-US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H, B,AI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 некоторые   другие элементы.</a:t>
            </a:r>
          </a:p>
          <a:p>
            <a:pPr algn="ctr"/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720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Итак, ни одна из попыток классифицировать х.э. не привела к созданию естественной системы, охватывающей все химические элементы и отражающей природу их сходства и различия. Решение этой задачи оказалось доступно лишь нашему соотечественнику Д.И.Менделееву, великому гражданину и ученому.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В основу классификации положил фундаментальную характеристику элементов – атомную массу.</a:t>
            </a:r>
          </a:p>
          <a:p>
            <a:pPr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«По смыслу всех точных сведений о явлении природы, писал он, - масса вещества есть именно такое свойство его, от которого должны находиться в зависимости все остальные свойства… Поэтому ближе всего и естественнее всего искать зависимости между свойствами и сходствами элементов, с одной стороны, и их атомными весами с другой».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D:\Документы\Света\Химия Просвещение\Картинки\L005\L05p1p03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849759">
            <a:off x="5072066" y="4429132"/>
            <a:ext cx="1571636" cy="2071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D:\Документы\Света\Химия Просвещение\Картинки\L005\L05p1p01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000240"/>
            <a:ext cx="1428760" cy="2020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D:\Документы\Света\Химия Просвещение\Картинки\L043\L12p4p0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285992"/>
            <a:ext cx="1785950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6" name="Picture 2" descr="D:\Документы\Света\Химия Просвещение\Картинки\L043\L12p3p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2643182"/>
            <a:ext cx="183360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Естественные семейства химических элементов</a:t>
            </a:r>
            <a:endParaRPr lang="ru-RU" sz="3200" b="1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357298"/>
            <a:ext cx="171451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Семейство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щелочные металлы</a:t>
            </a:r>
          </a:p>
          <a:p>
            <a:r>
              <a:rPr lang="en-US" sz="2000" b="1" dirty="0" smtClean="0"/>
              <a:t>Li</a:t>
            </a:r>
          </a:p>
          <a:p>
            <a:r>
              <a:rPr lang="en-US" sz="2000" b="1" dirty="0" smtClean="0"/>
              <a:t>Na</a:t>
            </a:r>
          </a:p>
          <a:p>
            <a:r>
              <a:rPr lang="en-US" sz="2000" b="1" dirty="0" smtClean="0"/>
              <a:t>K</a:t>
            </a:r>
          </a:p>
          <a:p>
            <a:r>
              <a:rPr lang="en-US" sz="2000" b="1" dirty="0" err="1" smtClean="0"/>
              <a:t>Rb</a:t>
            </a:r>
            <a:endParaRPr lang="en-US" sz="2000" b="1" dirty="0" smtClean="0"/>
          </a:p>
          <a:p>
            <a:r>
              <a:rPr lang="en-US" sz="2000" b="1" dirty="0" smtClean="0"/>
              <a:t>Cs</a:t>
            </a:r>
            <a:endParaRPr lang="ru-RU" sz="2000" b="1" dirty="0" smtClean="0"/>
          </a:p>
          <a:p>
            <a:pPr algn="ctr"/>
            <a:r>
              <a:rPr lang="ru-RU" b="1" dirty="0" smtClean="0"/>
              <a:t>Мягкие, легко окисляются кислородом воздуха, хранят под слоем керосина</a:t>
            </a:r>
          </a:p>
          <a:p>
            <a:pPr algn="ctr"/>
            <a:r>
              <a:rPr lang="ru-RU" b="1" dirty="0" smtClean="0"/>
              <a:t>В=</a:t>
            </a:r>
            <a:r>
              <a:rPr lang="en-US" b="1" dirty="0" smtClean="0"/>
              <a:t>I</a:t>
            </a:r>
            <a:endParaRPr lang="ru-RU" b="1" dirty="0" smtClean="0"/>
          </a:p>
          <a:p>
            <a:pPr algn="ctr"/>
            <a:r>
              <a:rPr lang="en-US" b="1" dirty="0" smtClean="0"/>
              <a:t>R₂O - </a:t>
            </a:r>
            <a:r>
              <a:rPr lang="ru-RU" b="1" dirty="0" smtClean="0"/>
              <a:t>оксиды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14612" y="1379577"/>
            <a:ext cx="171451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Семейство</a:t>
            </a:r>
          </a:p>
          <a:p>
            <a:pPr algn="ctr"/>
            <a:r>
              <a:rPr lang="ru-RU" b="1" i="1" dirty="0" err="1" smtClean="0">
                <a:solidFill>
                  <a:srgbClr val="C00000"/>
                </a:solidFill>
              </a:rPr>
              <a:t>щелочнозе-мельные</a:t>
            </a:r>
            <a:r>
              <a:rPr lang="ru-RU" b="1" i="1" dirty="0" smtClean="0">
                <a:solidFill>
                  <a:srgbClr val="C00000"/>
                </a:solidFill>
              </a:rPr>
              <a:t> металлы</a:t>
            </a:r>
          </a:p>
          <a:p>
            <a:endParaRPr lang="ru-RU" sz="20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Mg</a:t>
            </a:r>
          </a:p>
          <a:p>
            <a:r>
              <a:rPr lang="en-US" sz="2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Ca</a:t>
            </a:r>
          </a:p>
          <a:p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Sr</a:t>
            </a:r>
            <a:endParaRPr lang="en-US" sz="20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US" sz="20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Ba</a:t>
            </a:r>
            <a:endParaRPr lang="en-US" sz="2000" b="1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ru-RU" b="1" dirty="0" smtClean="0"/>
              <a:t>«Землями» в средние века назывались природные минералы, содержащие оксиды металлов</a:t>
            </a:r>
          </a:p>
          <a:p>
            <a:pPr algn="ctr"/>
            <a:r>
              <a:rPr lang="ru-RU" b="1" dirty="0" smtClean="0"/>
              <a:t>В = </a:t>
            </a:r>
            <a:r>
              <a:rPr lang="en-US" b="1" dirty="0" smtClean="0"/>
              <a:t>II</a:t>
            </a:r>
          </a:p>
          <a:p>
            <a:pPr algn="ctr"/>
            <a:r>
              <a:rPr lang="en-US" b="1" dirty="0" smtClean="0"/>
              <a:t>R</a:t>
            </a:r>
            <a:r>
              <a:rPr lang="ru-RU" b="1" dirty="0" smtClean="0"/>
              <a:t>О - оксиды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9190" y="1357298"/>
            <a:ext cx="178595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Семейство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галогены</a:t>
            </a:r>
          </a:p>
          <a:p>
            <a:pPr algn="ctr"/>
            <a:r>
              <a:rPr lang="en-US" b="1" dirty="0" smtClean="0">
                <a:solidFill>
                  <a:srgbClr val="00B050"/>
                </a:solidFill>
              </a:rPr>
              <a:t>F</a:t>
            </a:r>
            <a:r>
              <a:rPr lang="ru-RU" b="1" dirty="0" smtClean="0">
                <a:solidFill>
                  <a:srgbClr val="00B050"/>
                </a:solidFill>
              </a:rPr>
              <a:t>      </a:t>
            </a:r>
            <a:r>
              <a:rPr lang="en-US" b="1" dirty="0" smtClean="0">
                <a:solidFill>
                  <a:srgbClr val="00B050"/>
                </a:solidFill>
              </a:rPr>
              <a:t>F</a:t>
            </a:r>
            <a:r>
              <a:rPr lang="ru-RU" b="1" dirty="0" smtClean="0">
                <a:solidFill>
                  <a:srgbClr val="00B050"/>
                </a:solidFill>
              </a:rPr>
              <a:t> ₂ </a:t>
            </a:r>
            <a:endParaRPr lang="en-US" b="1" dirty="0" smtClean="0">
              <a:solidFill>
                <a:srgbClr val="00B050"/>
              </a:solidFill>
            </a:endParaRPr>
          </a:p>
          <a:p>
            <a:pPr algn="ctr"/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Cl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Cl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₂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Br</a:t>
            </a:r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en-US" b="1" dirty="0" smtClean="0">
                <a:solidFill>
                  <a:srgbClr val="C00000"/>
                </a:solidFill>
              </a:rPr>
              <a:t>Br₂</a:t>
            </a:r>
          </a:p>
          <a:p>
            <a:pPr algn="ctr"/>
            <a:r>
              <a:rPr lang="en-US" sz="2000" b="1" dirty="0" smtClean="0">
                <a:solidFill>
                  <a:srgbClr val="7030A0"/>
                </a:solidFill>
              </a:rPr>
              <a:t>I</a:t>
            </a:r>
            <a:r>
              <a:rPr lang="ru-RU" sz="2000" b="1" dirty="0" smtClean="0">
                <a:solidFill>
                  <a:srgbClr val="7030A0"/>
                </a:solidFill>
              </a:rPr>
              <a:t>        </a:t>
            </a:r>
            <a:r>
              <a:rPr lang="en-US" sz="2000" b="1" dirty="0" smtClean="0">
                <a:solidFill>
                  <a:srgbClr val="7030A0"/>
                </a:solidFill>
              </a:rPr>
              <a:t>I₂</a:t>
            </a:r>
          </a:p>
          <a:p>
            <a:pPr algn="ctr"/>
            <a:r>
              <a:rPr lang="ru-RU" b="1" dirty="0" smtClean="0"/>
              <a:t>«Соли рождающие»</a:t>
            </a:r>
          </a:p>
          <a:p>
            <a:pPr algn="ctr"/>
            <a:r>
              <a:rPr lang="ru-RU" b="1" dirty="0" smtClean="0"/>
              <a:t>Все галогены ядовиты!</a:t>
            </a:r>
            <a:r>
              <a:rPr lang="en-US" dirty="0" smtClean="0"/>
              <a:t> </a:t>
            </a:r>
            <a:endParaRPr lang="ru-RU" dirty="0" smtClean="0"/>
          </a:p>
          <a:p>
            <a:pPr algn="ctr"/>
            <a:r>
              <a:rPr lang="ru-RU" dirty="0" smtClean="0"/>
              <a:t>В = </a:t>
            </a:r>
            <a:r>
              <a:rPr lang="en-US" dirty="0" smtClean="0"/>
              <a:t>VII    R₂O₇</a:t>
            </a:r>
            <a:r>
              <a:rPr lang="ru-RU" dirty="0" smtClean="0"/>
              <a:t>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оксиды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B = I </a:t>
            </a:r>
            <a:r>
              <a:rPr lang="ru-RU" sz="2000" b="1" dirty="0" smtClean="0">
                <a:solidFill>
                  <a:schemeClr val="bg1"/>
                </a:solidFill>
              </a:rPr>
              <a:t>      </a:t>
            </a:r>
            <a:r>
              <a:rPr lang="en-US" sz="2000" b="1" dirty="0" smtClean="0">
                <a:solidFill>
                  <a:schemeClr val="bg1"/>
                </a:solidFill>
              </a:rPr>
              <a:t>HCI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летучие водородные соединения</a:t>
            </a:r>
          </a:p>
          <a:p>
            <a:pPr algn="ctr"/>
            <a:endParaRPr lang="ru-RU" sz="2000" b="1" dirty="0" smtClean="0"/>
          </a:p>
          <a:p>
            <a:pPr algn="ctr"/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72330" y="1357298"/>
            <a:ext cx="185738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Семейство</a:t>
            </a:r>
          </a:p>
          <a:p>
            <a:pPr algn="ctr"/>
            <a:r>
              <a:rPr lang="ru-RU" b="1" dirty="0" err="1" smtClean="0">
                <a:solidFill>
                  <a:srgbClr val="FFC000"/>
                </a:solidFill>
              </a:rPr>
              <a:t>халькогены</a:t>
            </a:r>
            <a:endParaRPr lang="ru-RU" b="1" dirty="0" smtClean="0">
              <a:solidFill>
                <a:srgbClr val="FFC000"/>
              </a:solidFill>
            </a:endParaRPr>
          </a:p>
          <a:p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O</a:t>
            </a:r>
          </a:p>
          <a:p>
            <a:pPr algn="ctr"/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S</a:t>
            </a:r>
          </a:p>
          <a:p>
            <a:pPr algn="ctr"/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Se</a:t>
            </a:r>
          </a:p>
          <a:p>
            <a:pPr algn="ctr"/>
            <a:r>
              <a:rPr lang="en-US" sz="2000" b="1" dirty="0" smtClean="0">
                <a:solidFill>
                  <a:schemeClr val="bg2">
                    <a:lumMod val="25000"/>
                  </a:schemeClr>
                </a:solidFill>
              </a:rPr>
              <a:t>Te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000" dirty="0" smtClean="0"/>
              <a:t>«Рождающие руды»</a:t>
            </a:r>
          </a:p>
          <a:p>
            <a:pPr algn="ctr"/>
            <a:r>
              <a:rPr lang="ru-RU" dirty="0" smtClean="0"/>
              <a:t>В = </a:t>
            </a:r>
            <a:r>
              <a:rPr lang="en-US" dirty="0" smtClean="0"/>
              <a:t>VI    RO₃</a:t>
            </a:r>
            <a:endParaRPr lang="ru-RU" dirty="0" smtClean="0"/>
          </a:p>
          <a:p>
            <a:pPr algn="ctr"/>
            <a:r>
              <a:rPr lang="ru-RU" dirty="0" smtClean="0"/>
              <a:t>оксиды</a:t>
            </a:r>
          </a:p>
          <a:p>
            <a:pPr algn="ctr"/>
            <a:r>
              <a:rPr lang="ru-RU" dirty="0" smtClean="0"/>
              <a:t>В = </a:t>
            </a:r>
            <a:r>
              <a:rPr lang="en-US" dirty="0" smtClean="0"/>
              <a:t>II    H₂R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летучие водородные соединения</a:t>
            </a:r>
          </a:p>
          <a:p>
            <a:pPr algn="ctr"/>
            <a:r>
              <a:rPr lang="ru-RU" dirty="0" smtClean="0"/>
              <a:t>Менее активные неметаллы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12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1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8596" y="1500174"/>
            <a:ext cx="8305800" cy="1143000"/>
          </a:xfrm>
        </p:spPr>
        <p:txBody>
          <a:bodyPr/>
          <a:lstStyle/>
          <a:p>
            <a:r>
              <a:rPr lang="ru-RU" b="1" dirty="0" smtClean="0"/>
              <a:t>Семейство инертных  (благородных) газов</a:t>
            </a:r>
          </a:p>
          <a:p>
            <a:r>
              <a:rPr lang="ru-RU" b="1" dirty="0" smtClean="0"/>
              <a:t>конец</a:t>
            </a:r>
            <a:r>
              <a:rPr lang="en-US" b="1" dirty="0" smtClean="0"/>
              <a:t> XIX</a:t>
            </a:r>
            <a:r>
              <a:rPr lang="ru-RU" b="1" dirty="0" smtClean="0"/>
              <a:t> в </a:t>
            </a:r>
          </a:p>
          <a:p>
            <a:r>
              <a:rPr lang="ru-RU" b="1" dirty="0" smtClean="0"/>
              <a:t>Воздух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Легкие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He</a:t>
            </a:r>
            <a:endParaRPr lang="ru-RU" b="1" dirty="0" smtClean="0"/>
          </a:p>
          <a:p>
            <a:r>
              <a:rPr lang="en-US" b="1" dirty="0" smtClean="0"/>
              <a:t>Ne</a:t>
            </a:r>
          </a:p>
          <a:p>
            <a:r>
              <a:rPr lang="en-US" b="1" dirty="0" err="1" smtClean="0"/>
              <a:t>Ar</a:t>
            </a:r>
            <a:endParaRPr lang="en-US" b="1" dirty="0" smtClean="0"/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Тяжелые</a:t>
            </a:r>
          </a:p>
          <a:p>
            <a:r>
              <a:rPr lang="en-US" b="1" dirty="0" smtClean="0"/>
              <a:t>Kr</a:t>
            </a:r>
          </a:p>
          <a:p>
            <a:r>
              <a:rPr lang="en-US" b="1" dirty="0" err="1" smtClean="0"/>
              <a:t>Xe</a:t>
            </a:r>
            <a:endParaRPr lang="en-US" b="1" dirty="0" smtClean="0"/>
          </a:p>
          <a:p>
            <a:r>
              <a:rPr lang="en-US" b="1" dirty="0" err="1" smtClean="0"/>
              <a:t>Rn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8305800" cy="928670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Естественные семейства химических элементов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3571876"/>
            <a:ext cx="5929354" cy="214314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Мир сложен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Он полон событий, сомнений,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тайн бесконечных, и смелых догадок,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Как  чудо природы, является гений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в хаосе  этом находит порядок…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Весь мир большой,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Жара и стужа,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Планет круженье, свет зари -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Всё  то, что видим мы снаружи,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Законом связано  внутри.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Найдется ль правило простое,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что целый мир объединит?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Таблицу Менделеев строит,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Природы ищет алфавит…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7650" name="Picture 2" descr="D:\Документы\Света\Химия Просвещение\Биография\Mendelej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285860"/>
            <a:ext cx="254935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12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24000"/>
            <a:ext cx="8501122" cy="45720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Атомные массы многих элементов, в то время, были определены неточно;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Д.И.Менделеев изменил атомный вес у 20 х.э.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( 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Ar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(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Ве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)=13.5, действительно А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r(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Ве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)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= 9);</a:t>
            </a:r>
          </a:p>
          <a:p>
            <a:pPr>
              <a:buClr>
                <a:srgbClr val="FFFF00"/>
              </a:buClr>
              <a:buNone/>
            </a:pPr>
            <a:endParaRPr lang="ru-RU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Ряд элементов не был открыт – оставлены пустые клетки</a:t>
            </a:r>
            <a:endParaRPr lang="en-US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None/>
            </a:pP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(«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экаалюминий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 -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Ga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,«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экабор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-Sc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,«</a:t>
            </a:r>
            <a:r>
              <a:rPr lang="ru-RU" b="1" dirty="0" err="1" smtClean="0">
                <a:solidFill>
                  <a:srgbClr val="C00000"/>
                </a:solidFill>
                <a:latin typeface="Cambria" pitchFamily="18" charset="0"/>
              </a:rPr>
              <a:t>экасилиций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-</a:t>
            </a:r>
            <a:r>
              <a:rPr lang="en-US" b="1" dirty="0" err="1" smtClean="0">
                <a:solidFill>
                  <a:srgbClr val="C00000"/>
                </a:solidFill>
                <a:latin typeface="Cambria" pitchFamily="18" charset="0"/>
              </a:rPr>
              <a:t>Ge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»);</a:t>
            </a: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endParaRPr lang="ru-RU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Неточное определение положения х.э. в системе (руководствовался химическими свойствами.</a:t>
            </a:r>
            <a:r>
              <a:rPr lang="en-US" b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Например:  йод        теллур, кобальт         никель, 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    аргон         криптон).</a:t>
            </a:r>
          </a:p>
          <a:p>
            <a:pPr algn="ctr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Трудности  открытия:</a:t>
            </a:r>
            <a:b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3000364" y="5429264"/>
            <a:ext cx="28575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5857884" y="5429264"/>
            <a:ext cx="28575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1714480" y="5786454"/>
            <a:ext cx="285752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3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3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3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3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861</TotalTime>
  <Words>1504</Words>
  <Application>Microsoft Office PowerPoint</Application>
  <PresentationFormat>Екран (4:3)</PresentationFormat>
  <Paragraphs>305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16</vt:i4>
      </vt:variant>
    </vt:vector>
  </HeadingPairs>
  <TitlesOfParts>
    <vt:vector size="18" baseType="lpstr">
      <vt:lpstr>Бумажная</vt:lpstr>
      <vt:lpstr>Апекс</vt:lpstr>
      <vt:lpstr>Классификация химических элементов.</vt:lpstr>
      <vt:lpstr> Попытки  в систематике химических элементов (их было предпринято около 50)</vt:lpstr>
      <vt:lpstr>Презентація PowerPoint</vt:lpstr>
      <vt:lpstr>Презентація PowerPoint</vt:lpstr>
      <vt:lpstr>Презентація PowerPoint</vt:lpstr>
      <vt:lpstr>Естественные семейства химических элементов</vt:lpstr>
      <vt:lpstr>Естественные семейства химических элементов</vt:lpstr>
      <vt:lpstr>Мир сложен Он полон событий, сомнений, И тайн бесконечных, и смелых догадок, Как  чудо природы, является гений И в хаосе  этом находит порядок… Весь мир большой, Жара и стужа, Планет круженье, свет зари - Всё  то, что видим мы снаружи, Законом связано  внутри. Найдется ль правило простое, что целый мир объединит? Таблицу Менделеев строит,  Природы ищет алфавит…  </vt:lpstr>
      <vt:lpstr>Трудности  открытия: </vt:lpstr>
      <vt:lpstr>Периодический закон химических элементов</vt:lpstr>
      <vt:lpstr>Определить, какими х.э. начинается и заканчивается:  I период, IV период,  III период и  VII период?</vt:lpstr>
      <vt:lpstr>Структура периодической системы</vt:lpstr>
      <vt:lpstr>«ГОРИЗОНТАЛЬНОЕ    СТРОЕНИЕ   ПЕРИОДИЧЕСКОЙ    СИСТЕМЫ»</vt:lpstr>
      <vt:lpstr>Выводы по периоду:</vt:lpstr>
      <vt:lpstr>Презентація PowerPoint</vt:lpstr>
      <vt:lpstr>Выводы по  группе: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химических элементов</dc:title>
  <dc:creator>Svetlanka</dc:creator>
  <cp:lastModifiedBy>LEGION</cp:lastModifiedBy>
  <cp:revision>70</cp:revision>
  <dcterms:modified xsi:type="dcterms:W3CDTF">2015-05-01T11:22:12Z</dcterms:modified>
</cp:coreProperties>
</file>