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74" r:id="rId4"/>
    <p:sldId id="258" r:id="rId5"/>
    <p:sldId id="262" r:id="rId6"/>
    <p:sldId id="263" r:id="rId7"/>
    <p:sldId id="276" r:id="rId8"/>
    <p:sldId id="277" r:id="rId9"/>
    <p:sldId id="267" r:id="rId10"/>
    <p:sldId id="260" r:id="rId11"/>
    <p:sldId id="264" r:id="rId12"/>
    <p:sldId id="265" r:id="rId13"/>
    <p:sldId id="269" r:id="rId14"/>
    <p:sldId id="268" r:id="rId15"/>
    <p:sldId id="273" r:id="rId16"/>
    <p:sldId id="270" r:id="rId17"/>
    <p:sldId id="272" r:id="rId18"/>
    <p:sldId id="27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8" autoAdjust="0"/>
    <p:restoredTop sz="56497" autoAdjust="0"/>
  </p:normalViewPr>
  <p:slideViewPr>
    <p:cSldViewPr>
      <p:cViewPr>
        <p:scale>
          <a:sx n="104" d="100"/>
          <a:sy n="104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24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151013B-4337-4CB2-8834-CA594F34137A}" type="datetimeFigureOut">
              <a:rPr lang="ru-RU"/>
              <a:pPr>
                <a:defRPr/>
              </a:pPr>
              <a:t>01.05.2015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4E2C54E-366A-4CF3-909D-B8AF262B66D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2507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200" b="1" dirty="0" smtClean="0"/>
              <a:t>Периодический закон и периодическая система элементов Д.И. Менделеева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Карташова Л.А., учитель химии МБОУ «СОШ №27 с УИОП» г Балаково</a:t>
            </a:r>
            <a:endParaRPr lang="en-US" b="1" i="1" dirty="0" smtClean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E2C54E-366A-4CF3-909D-B8AF262B66DC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0543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 fontAlgn="auto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Периодическая таблица </a:t>
            </a:r>
          </a:p>
          <a:p>
            <a:pPr marL="0" indent="0" algn="ctr" fontAlgn="auto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химических элементов</a:t>
            </a:r>
          </a:p>
          <a:p>
            <a:endParaRPr lang="ru-RU" sz="1800" kern="1200" cap="all" dirty="0" smtClean="0">
              <a:solidFill>
                <a:srgbClr val="6B7D72"/>
              </a:solidFill>
              <a:latin typeface="+mn-lt"/>
              <a:ea typeface="+mn-ea"/>
              <a:cs typeface="+mn-cs"/>
            </a:endParaRPr>
          </a:p>
          <a:p>
            <a:pPr marL="44450" indent="0" eaLnBrk="1" hangingPunct="1">
              <a:buFont typeface="Arial" charset="0"/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Открытый Д. И. Менделеевым закон и построенная на основе за­кона периодическая система элементов - это важнейшее достижение химической науки.</a:t>
            </a:r>
          </a:p>
          <a:p>
            <a:pPr marL="44450" indent="0" eaLnBrk="1" hangingPunct="1">
              <a:buFont typeface="Arial" charset="0"/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E2C54E-366A-4CF3-909D-B8AF262B66DC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6643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cap="all" dirty="0" smtClean="0">
              <a:solidFill>
                <a:srgbClr val="6B7D72"/>
              </a:solidFill>
              <a:latin typeface="+mn-lt"/>
              <a:ea typeface="+mn-ea"/>
              <a:cs typeface="+mn-cs"/>
            </a:endParaRPr>
          </a:p>
          <a:p>
            <a:pPr marL="11430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Периоды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горизонтальные ряды химических элементов, всего 7 периодов. Периоды делятся на малые (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I,II,III)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большие (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IV,V,VI), VII-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незаконченный. </a:t>
            </a:r>
          </a:p>
          <a:p>
            <a:pPr marL="11430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Каждый период (за исключением первого) начинается типичным металлом (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К, 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Rb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Cs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и заканчивается благородным газом (Не, 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Kr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Rn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которому предшествует типичный неметалл.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endParaRPr lang="ru-RU" sz="16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450" indent="0" algn="just"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E2C54E-366A-4CF3-909D-B8AF262B66DC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5091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z="1800" kern="1200" cap="all" dirty="0" smtClean="0">
              <a:solidFill>
                <a:srgbClr val="6B7D72"/>
              </a:solidFill>
              <a:latin typeface="+mn-lt"/>
              <a:ea typeface="+mn-ea"/>
              <a:cs typeface="+mn-cs"/>
            </a:endParaRPr>
          </a:p>
          <a:p>
            <a:pPr marL="44450" indent="0" algn="just" eaLnBrk="1" hangingPunct="1">
              <a:buFont typeface="Georgia" pitchFamily="18" charset="0"/>
              <a:buNone/>
            </a:pPr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вертикальные столбцы элементов с одинаковым числом электронов на внешнем электронном уровне, равным номеру группы. </a:t>
            </a:r>
          </a:p>
          <a:p>
            <a:pPr marL="44450" indent="0" algn="just" eaLnBrk="1" hangingPunct="1">
              <a:buFont typeface="Georgia" pitchFamily="18" charset="0"/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Различают главные (А) и побочные подгруппы (Б). </a:t>
            </a:r>
          </a:p>
          <a:p>
            <a:pPr marL="44450" indent="0" algn="just" eaLnBrk="1" hangingPunct="1">
              <a:buFont typeface="Georgia" pitchFamily="18" charset="0"/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Главные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подгруппы состоят из элементов малых и больших периодов. 	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Побочные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подгруппы состоят из элементов только больших периодов.</a:t>
            </a:r>
          </a:p>
          <a:p>
            <a:pPr marL="44450" indent="0" eaLnBrk="1" hangingPunct="1">
              <a:buFont typeface="Arial" charset="0"/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450" indent="0" algn="ctr" eaLnBrk="1" hangingPunct="1">
              <a:buFont typeface="Georgia" pitchFamily="18" charset="0"/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59333C-1ACE-464F-A3F4-8E2B1832BD7D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kern="1200" dirty="0" err="1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n-ea"/>
                <a:cs typeface="+mn-cs"/>
              </a:rPr>
              <a:t>Окислительно</a:t>
            </a:r>
            <a:r>
              <a:rPr lang="ru-RU" sz="1800" b="1" kern="1200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n-ea"/>
                <a:cs typeface="+mn-cs"/>
              </a:rPr>
              <a:t>-восстановительные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kern="1200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n-ea"/>
                <a:cs typeface="+mn-cs"/>
              </a:rPr>
              <a:t>свойства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 smtClean="0">
              <a:latin typeface="+mn-lt"/>
              <a:cs typeface="+mn-cs"/>
            </a:endParaRPr>
          </a:p>
          <a:p>
            <a:endParaRPr lang="ru-RU" sz="1800" kern="1200" cap="all" dirty="0" smtClean="0">
              <a:solidFill>
                <a:srgbClr val="6B7D72"/>
              </a:solidFill>
              <a:latin typeface="+mn-lt"/>
              <a:ea typeface="+mn-ea"/>
              <a:cs typeface="+mn-cs"/>
            </a:endParaRPr>
          </a:p>
          <a:p>
            <a:pPr marL="45720" indent="0" algn="just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Поскольку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окислительно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восстановительные свойства атомов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оказывают влияние на свойства простых веществ и их соединений, то металлические свойства простых веществ элементов главных подгрупп возрастают, в периодах – убывают, а неметаллические – соответственно, наоборот – в главных подгруппах убывают, а в периодах – возрастают.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E2C54E-366A-4CF3-909D-B8AF262B66DC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8274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cap="all" dirty="0" smtClean="0">
              <a:solidFill>
                <a:srgbClr val="6B7D72"/>
              </a:solidFill>
              <a:latin typeface="+mn-lt"/>
              <a:ea typeface="+mn-ea"/>
              <a:cs typeface="+mn-cs"/>
            </a:endParaRPr>
          </a:p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Восстановительные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свойства атомов (способность терять электроны при образовании химической связи) в главных подгруппах возрастают, в периодах – уменьшаются. </a:t>
            </a:r>
          </a:p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Окислительные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(способность принимать электроны), наоборот, - в главных подгруппах уменьшаются, в периодах - возрастают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E2C54E-366A-4CF3-909D-B8AF262B66DC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555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kern="1200" dirty="0" err="1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n-ea"/>
                <a:cs typeface="+mn-cs"/>
              </a:rPr>
              <a:t>Электроотрицательность</a:t>
            </a:r>
            <a:endParaRPr lang="ru-RU" sz="1800" b="1" kern="1200" dirty="0" smtClean="0">
              <a:solidFill>
                <a:schemeClr val="accent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 smtClean="0">
              <a:latin typeface="+mn-lt"/>
              <a:cs typeface="+mn-cs"/>
            </a:endParaRPr>
          </a:p>
          <a:p>
            <a:endParaRPr lang="ru-RU" sz="1800" kern="1200" cap="all" dirty="0" smtClean="0">
              <a:solidFill>
                <a:srgbClr val="6B7D72"/>
              </a:solidFill>
              <a:latin typeface="+mn-lt"/>
              <a:ea typeface="+mn-ea"/>
              <a:cs typeface="+mn-cs"/>
            </a:endParaRPr>
          </a:p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Электроотрицательность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периоде увеличивается с возрастанием заряда ядра химического элемента, то есть слева направо. В группе с увеличением числа электронных слоев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электроотрицательность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уменьшается, то есть сверху вниз. Значит самым электроотрицательным элементом является фтор (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F)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наименее электроотрицательным –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франций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(Fr)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E2C54E-366A-4CF3-909D-B8AF262B66DC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6177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kern="1200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n-ea"/>
                <a:cs typeface="+mn-cs"/>
              </a:rPr>
              <a:t>Изменение радиуса атома в периоде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 smtClean="0">
              <a:latin typeface="+mn-lt"/>
              <a:cs typeface="+mn-cs"/>
            </a:endParaRPr>
          </a:p>
          <a:p>
            <a:endParaRPr lang="ru-RU" sz="1800" kern="1200" cap="all" dirty="0" smtClean="0">
              <a:solidFill>
                <a:srgbClr val="6B7D72"/>
              </a:solidFill>
              <a:latin typeface="+mn-lt"/>
              <a:ea typeface="+mn-ea"/>
              <a:cs typeface="+mn-cs"/>
            </a:endParaRPr>
          </a:p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Радиус атома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увеличением зарядов ядер атомов в периоде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уменьшается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т.к. притяжение ядром электронных оболочек усиливается. В начале периода расположены элементы с небольшим числом электронов на внешнем электронном слое и большим радиусом атома. Электроны, находящиеся дальше от ядра, легко от него отрываются, что характерно для элементов-металлов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E2C54E-366A-4CF3-909D-B8AF262B66DC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2526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cap="all" dirty="0" smtClean="0">
              <a:solidFill>
                <a:srgbClr val="6B7D72"/>
              </a:solidFill>
              <a:latin typeface="+mn-lt"/>
              <a:ea typeface="+mn-ea"/>
              <a:cs typeface="+mn-cs"/>
            </a:endParaRPr>
          </a:p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одной и той же группе с увеличением номера периода атомные радиусы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возрастают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Атомы металлов сравнительно легко отдают электроны и не могут их присоединять для достраивания своего внешнего электронного слоя.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E2C54E-366A-4CF3-909D-B8AF262B66DC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6417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kern="1200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n-ea"/>
                <a:cs typeface="+mn-cs"/>
              </a:rPr>
              <a:t>Источники </a:t>
            </a:r>
            <a:r>
              <a:rPr lang="ru-RU" sz="1800" b="1" kern="1200" dirty="0" err="1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n-ea"/>
                <a:cs typeface="+mn-cs"/>
              </a:rPr>
              <a:t>инфорации</a:t>
            </a:r>
            <a:endParaRPr lang="ru-RU" sz="1800" b="1" kern="1200" dirty="0" smtClean="0">
              <a:solidFill>
                <a:schemeClr val="accent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smtClean="0">
              <a:latin typeface="+mn-lt"/>
              <a:cs typeface="+mn-cs"/>
            </a:endParaRPr>
          </a:p>
          <a:p>
            <a:endParaRPr lang="ru-RU" sz="1800" kern="1200" cap="all" dirty="0" smtClean="0">
              <a:solidFill>
                <a:srgbClr val="6B7D72"/>
              </a:solidFill>
              <a:latin typeface="+mn-lt"/>
              <a:ea typeface="+mn-ea"/>
              <a:cs typeface="+mn-cs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О.С. Габриелян, И.Г. Остроумов Химия. Выпускной экзамен М. Дрофа, 2008.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П.А.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Оржековский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Подготовка к ЕГЭ. Химия. Сборник заданий. М.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Эксмо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2011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E2C54E-366A-4CF3-909D-B8AF262B66DC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581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1" kern="1200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n-ea"/>
                <a:cs typeface="+mn-cs"/>
              </a:rPr>
              <a:t>Открытие Периодического закона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</a:br>
            <a:endParaRPr lang="ru-RU" sz="1800" b="1" dirty="0" smtClean="0">
              <a:solidFill>
                <a:schemeClr val="accent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</a:endParaRPr>
          </a:p>
          <a:p>
            <a:pPr marL="114300" indent="0"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Открытию периодического закона предшествовало накопление знаний о веществах и свойствах. По мере открытия новых химических элементов, изучения состава и свойств их соединений появлялись первые попытки классифицировать элементы по каким-либо признакам.  В общей сложности до Д.И. Менделеева было предпринято более 50 попыток классификации химических элементов. Ни одна из попыток не привела к созданию системы, отражающей взаимосвязь элементов, выявляющей природу их сходства и различия, имеющей предсказательный характер.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E2C54E-366A-4CF3-909D-B8AF262B66DC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140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</a:br>
            <a:endParaRPr lang="ru-RU" sz="1800" b="1" dirty="0" smtClean="0">
              <a:solidFill>
                <a:schemeClr val="accent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</a:endParaRPr>
          </a:p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основу своей работы по классификации химических элементов Д.И. Менделеев положил два их основных и постоянных признака: величину атомной массы и свойства образованных химическими элементами веществ. Он выписал на карточки все известные сведения об открытых и изученных в то время химических элементах и их соединениях. Сопоставляя эти сведения, учёный составил естественные группы сходных по свойствам элементов. При этом он обнаружил, что свойства элементов в некоторых пределах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изменяются линейно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(монотонно усиливаются или ослабевают), затем после резкого скачка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повторяются периодически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т.е. через определённое число элементов встречаются сходные. 		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E2C54E-366A-4CF3-909D-B8AF262B66DC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0013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  <a:t> </a:t>
            </a:r>
            <a:r>
              <a:rPr lang="ru-RU" sz="1800" b="1" kern="1200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n-ea"/>
                <a:cs typeface="+mn-cs"/>
              </a:rPr>
              <a:t>Что же было обнаружено?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1800" b="1" dirty="0" smtClean="0">
              <a:solidFill>
                <a:schemeClr val="accent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</a:endParaRPr>
          </a:p>
          <a:p>
            <a:pPr marL="114300" indent="0"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переходе 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лития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фтору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происходит закономерное ослабление металлических свойств и усиление неметаллических.</a:t>
            </a:r>
          </a:p>
          <a:p>
            <a:pPr marL="114300" indent="0" eaLnBrk="1" hangingPunct="1">
              <a:buFont typeface="Arial" charset="0"/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При переходе от фтора к следующему по значению атомной массы элементу натрию происходит скачок в изменении свойств (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повторяет свойства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14300" indent="0" eaLnBrk="1" hangingPunct="1">
              <a:buFont typeface="Arial" charset="0"/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следует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который сходен с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они  проявляют металлические свойства.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А1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следующий за 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напоминает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близкие родственники, похожи 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Si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С;  Р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О; С1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14300" indent="0"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переходе к следующему за С1 элементу К опять происходит скачок в изменении и химических свойств.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E2C54E-366A-4CF3-909D-B8AF262B66DC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637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1800" b="1" kern="1200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n-ea"/>
                <a:cs typeface="+mn-cs"/>
              </a:rPr>
              <a:t>Периодическая закон</a:t>
            </a:r>
          </a:p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1800" b="1" kern="1200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n-ea"/>
                <a:cs typeface="+mn-cs"/>
              </a:rPr>
              <a:t>Д.И. Менделеева</a:t>
            </a:r>
          </a:p>
          <a:p>
            <a:endParaRPr lang="ru-RU" sz="1800" kern="1200" cap="all" dirty="0" smtClean="0">
              <a:solidFill>
                <a:srgbClr val="6B7D72"/>
              </a:solidFill>
              <a:latin typeface="+mn-lt"/>
              <a:ea typeface="+mn-ea"/>
              <a:cs typeface="+mn-cs"/>
            </a:endParaRPr>
          </a:p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написать ряды один под другим так, чтобы под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литием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находился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натрий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под 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неоном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аргон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 получим следующее расположение элементов:</a:t>
            </a:r>
          </a:p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     B     C    N    O     F     </a:t>
            </a:r>
            <a:r>
              <a:rPr lang="en-US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Ne</a:t>
            </a:r>
          </a:p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Mg    Al    Si    P    S     Cl    </a:t>
            </a:r>
            <a:r>
              <a:rPr lang="en-US" sz="16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endParaRPr lang="ru-RU" sz="16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16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E2C54E-366A-4CF3-909D-B8AF262B66DC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3708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cap="all" dirty="0" smtClean="0">
              <a:solidFill>
                <a:srgbClr val="6B7D72"/>
              </a:solidFill>
              <a:latin typeface="+mn-lt"/>
              <a:ea typeface="+mn-ea"/>
              <a:cs typeface="+mn-cs"/>
            </a:endParaRPr>
          </a:p>
          <a:p>
            <a:pPr marL="44450" indent="0"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     B     C    N    O     F     </a:t>
            </a:r>
            <a:r>
              <a:rPr lang="en-US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Ne</a:t>
            </a:r>
          </a:p>
          <a:p>
            <a:pPr marL="44450" indent="0"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Mg    Al    Si    P    S     Cl    </a:t>
            </a:r>
            <a:r>
              <a:rPr lang="en-US" sz="16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endParaRPr lang="ru-RU" sz="16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450" indent="0"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таком расположении в вертикальные столбики</a:t>
            </a:r>
          </a:p>
          <a:p>
            <a:pPr marL="44450" indent="0"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попадают элементы, сходные по своим свойствам.</a:t>
            </a:r>
          </a:p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E2C54E-366A-4CF3-909D-B8AF262B66DC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419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</a:br>
            <a:r>
              <a:rPr lang="ru-RU" sz="1800" b="1" kern="1200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n-ea"/>
                <a:cs typeface="+mn-cs"/>
              </a:rPr>
              <a:t>Первый вариант Периодической таблицы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1800" b="1" dirty="0" smtClean="0">
              <a:solidFill>
                <a:schemeClr val="accent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</a:endParaRPr>
          </a:p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основании своих наблюдений 1 марта 1869 г. Д.И. Менделеев сформулировал периодический закон, который в начальной своей формулировке звучал так: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свойства простых тел, а также формы и свойства соединений элементов находятся в периодической зависимости от величин атомных весов элементов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E2C54E-366A-4CF3-909D-B8AF262B66DC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2247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1800" b="1" kern="1200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n-ea"/>
                <a:cs typeface="+mn-cs"/>
              </a:rPr>
              <a:t>Периодическая таблица</a:t>
            </a:r>
          </a:p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1800" b="1" kern="1200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n-ea"/>
                <a:cs typeface="+mn-cs"/>
              </a:rPr>
              <a:t>Д.И. Менделеева</a:t>
            </a:r>
          </a:p>
          <a:p>
            <a:endParaRPr lang="ru-RU" sz="1800" kern="1200" cap="all" dirty="0" smtClean="0">
              <a:solidFill>
                <a:srgbClr val="6B7D72"/>
              </a:solidFill>
              <a:latin typeface="+mn-lt"/>
              <a:ea typeface="+mn-ea"/>
              <a:cs typeface="+mn-cs"/>
            </a:endParaRPr>
          </a:p>
          <a:p>
            <a:pPr marL="46037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Уязвимым моментом периодического закона сразу после его открытия было объяснение причины периодического повторения свойств элементов с увеличением относительной атомной массы их атомов. Более того, несколько пар элементов расположены в Периодической системе с нарушением увеличения атомной массы. Например, аргон с относительной атомной массой 39,948 занимает 18-е место, а калий с относительной атомной массой 39,102 имеет порядковый номер 19. </a:t>
            </a:r>
          </a:p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E2C54E-366A-4CF3-909D-B8AF262B66DC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8112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1800" b="1" kern="1200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n-ea"/>
                <a:cs typeface="+mn-cs"/>
              </a:rPr>
              <a:t>Периодический закон</a:t>
            </a:r>
          </a:p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1800" b="1" kern="1200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n-ea"/>
                <a:cs typeface="+mn-cs"/>
              </a:rPr>
              <a:t>Д.И. Менделеева</a:t>
            </a:r>
          </a:p>
          <a:p>
            <a:endParaRPr lang="ru-RU" sz="1800" kern="1200" cap="all" dirty="0" smtClean="0">
              <a:solidFill>
                <a:srgbClr val="6B7D72"/>
              </a:solidFill>
              <a:latin typeface="+mn-lt"/>
              <a:ea typeface="+mn-ea"/>
              <a:cs typeface="+mn-cs"/>
            </a:endParaRPr>
          </a:p>
          <a:p>
            <a:pPr marL="46037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Только с открытием строения атомного ядра и установлением физического смысла порядкового номера элемента стало понятно, что в Периодической системе расположены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порядке увеличения положительного заряда их атомных ядер.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этой точки зрения никакого нарушения в последовательности элементов  </a:t>
            </a:r>
            <a:r>
              <a:rPr lang="ru-RU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K, </a:t>
            </a:r>
            <a:r>
              <a:rPr lang="en-US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 – </a:t>
            </a:r>
            <a:r>
              <a:rPr lang="en-US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Ni, </a:t>
            </a:r>
            <a:r>
              <a:rPr lang="en-US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52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 – </a:t>
            </a:r>
            <a:r>
              <a:rPr lang="en-US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53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90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 – </a:t>
            </a:r>
            <a:r>
              <a:rPr lang="en-US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91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существует. Следовательно, современная трактовка Периодического закона звучит следующим образом:</a:t>
            </a:r>
          </a:p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Свойства химических элементов и образуемых ими соединений находятся в периодической зависимости от величины заряда их атомных ядер.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E2C54E-366A-4CF3-909D-B8AF262B66DC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956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2"/>
          <p:cNvSpPr/>
          <p:nvPr/>
        </p:nvSpPr>
        <p:spPr>
          <a:xfrm>
            <a:off x="7712075" y="3136900"/>
            <a:ext cx="911225" cy="2074863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3"/>
          <p:cNvSpPr/>
          <p:nvPr/>
        </p:nvSpPr>
        <p:spPr>
          <a:xfrm>
            <a:off x="446088" y="3055938"/>
            <a:ext cx="694690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541338" y="4559300"/>
            <a:ext cx="675640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9"/>
          <p:cNvSpPr/>
          <p:nvPr/>
        </p:nvSpPr>
        <p:spPr>
          <a:xfrm>
            <a:off x="539750" y="3140075"/>
            <a:ext cx="6759575" cy="207645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4E0E5-3D73-471E-9C90-08782A001A9B}" type="datetime1">
              <a:rPr lang="ru-RU" smtClean="0"/>
              <a:t>01.05.2015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688" y="4625975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CE5D9F04-F47E-4EE7-9ADF-6B80889CCDA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23CA0-8D38-40FC-8554-DD850D8BE224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D920F-4A60-4811-AFE4-BD275F98880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6861175" y="228600"/>
            <a:ext cx="1860550" cy="6122988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954838" y="350838"/>
            <a:ext cx="1673225" cy="5876925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4C7C3-655D-4B38-A211-A33BBB26C2FC}" type="datetime1">
              <a:rPr lang="ru-RU" smtClean="0"/>
              <a:t>01.05.2015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FD9CE-6635-49BB-BD8A-520E75B0416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EEB5D-FEC1-4D01-8D7F-19F32BFE0B18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1C3F5-C80A-4C67-BB0F-A8A157944E4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5"/>
          <p:cNvSpPr/>
          <p:nvPr/>
        </p:nvSpPr>
        <p:spPr>
          <a:xfrm>
            <a:off x="568325" y="3048000"/>
            <a:ext cx="803275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4"/>
          <p:cNvSpPr/>
          <p:nvPr/>
        </p:nvSpPr>
        <p:spPr>
          <a:xfrm>
            <a:off x="676275" y="4541838"/>
            <a:ext cx="781685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3"/>
          <p:cNvSpPr/>
          <p:nvPr/>
        </p:nvSpPr>
        <p:spPr>
          <a:xfrm>
            <a:off x="676275" y="3124200"/>
            <a:ext cx="7816850" cy="2078038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AF2A0-AE2D-4B6F-9042-A1E27BE6818F}" type="datetime1">
              <a:rPr lang="ru-RU" smtClean="0"/>
              <a:t>01.05.2015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D9522-893B-44B6-91D4-D0D4DA4C205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5131A-1D40-463B-8C25-1FB156C9F937}" type="datetime1">
              <a:rPr lang="ru-RU" smtClean="0"/>
              <a:t>01.05.2015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E3A6A-DA1B-4489-924E-5BFFDFFF4C5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A2C34-6997-401D-B61D-3B8058456A7C}" type="datetime1">
              <a:rPr lang="ru-RU" smtClean="0"/>
              <a:t>01.05.2015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829B6-F845-40AB-ACC9-FDB624382F8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60604-AACB-408F-BD49-C1479C3D95B4}" type="datetime1">
              <a:rPr lang="ru-RU" smtClean="0"/>
              <a:t>01.05.2015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55176-BEFD-4DCF-9308-84D25956A0D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" name="Rounded Rectangle 10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A2DCA-FF67-498C-A262-05A519536344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C250B-5042-49BC-B036-2AAB00981EC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11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9"/>
          <p:cNvSpPr/>
          <p:nvPr/>
        </p:nvSpPr>
        <p:spPr>
          <a:xfrm>
            <a:off x="676275" y="1643063"/>
            <a:ext cx="2484438" cy="32337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/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476F9-0B77-4CF6-B9D2-32F605DB0BAE}" type="datetime1">
              <a:rPr lang="ru-RU" smtClean="0"/>
              <a:t>01.05.2015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C213B-6694-4531-A0B9-307C1FCE480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8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1"/>
          <p:cNvSpPr/>
          <p:nvPr/>
        </p:nvSpPr>
        <p:spPr>
          <a:xfrm>
            <a:off x="762000" y="5029200"/>
            <a:ext cx="7600950" cy="12033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2"/>
          <p:cNvSpPr/>
          <p:nvPr/>
        </p:nvSpPr>
        <p:spPr>
          <a:xfrm>
            <a:off x="914400" y="5638800"/>
            <a:ext cx="7327900" cy="452438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604838" y="5075238"/>
            <a:ext cx="7947025" cy="1096962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17F6A-2CEC-44B6-BC94-E2318B7E2984}" type="datetime1">
              <a:rPr lang="ru-RU" smtClean="0"/>
              <a:t>01.05.2015</a:t>
            </a:fld>
            <a:endParaRPr lang="ru-RU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C8A0E-DF22-4B38-94DC-EE0D888CDA5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0381D0-A2AE-4873-A6C3-32DBE4FEE398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7A7671-0034-4835-9CAE-0932BFF3E23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73063" y="373063"/>
            <a:ext cx="8380412" cy="111760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86" r:id="rId7"/>
    <p:sldLayoutId id="2147483687" r:id="rId8"/>
    <p:sldLayoutId id="2147483688" r:id="rId9"/>
    <p:sldLayoutId id="2147483679" r:id="rId10"/>
    <p:sldLayoutId id="214748368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 cap="all">
          <a:solidFill>
            <a:srgbClr val="6B7D7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rgbClr val="B5AE53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848058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E8B54D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lc.ru/685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lc.ru/685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gustideas.ru/otkry-tiya/296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gustideas.ru/otkry-tiya/296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gustideas.ru/otkry-tiya/296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gustideas.ru/otkry-tiya/296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" y="4648200"/>
            <a:ext cx="6553200" cy="457200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Карташова Л.А., учитель химии </a:t>
            </a:r>
            <a:r>
              <a:rPr lang="ru-RU" b="1" i="1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b="1" i="1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«СОШ №27 с УИОП» г Балаково</a:t>
            </a:r>
            <a:endParaRPr lang="en-US" b="1" i="1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4838" y="2997200"/>
            <a:ext cx="6629400" cy="14493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Периодический закон и периодическая система элементов Д.И. Менделеева</a:t>
            </a:r>
            <a:endParaRPr lang="ru-RU" sz="2800" b="1" dirty="0"/>
          </a:p>
        </p:txBody>
      </p:sp>
      <p:pic>
        <p:nvPicPr>
          <p:cNvPr id="4" name="Picture 2" descr="http://simptomy.moy.su/_fr/0/3335112.gif">
            <a:hlinkClick r:id="rId3" tooltip="периодическая таблица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39652">
            <a:off x="5282311" y="419997"/>
            <a:ext cx="3504704" cy="24115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450" indent="0" eaLnBrk="1" hangingPunct="1">
              <a:buFont typeface="Arial" charset="0"/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Открытый Д. И. Менделеевым закон и построенная на основе за­кона периодическая система элементов - это важнейшее достижение химической науки.</a:t>
            </a:r>
          </a:p>
          <a:p>
            <a:pPr marL="44450" indent="0" eaLnBrk="1" hangingPunct="1">
              <a:buFont typeface="Arial" charset="0"/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pic>
        <p:nvPicPr>
          <p:cNvPr id="4" name="Picture 2" descr="http://simptomy.moy.su/_fr/0/3335112.gif">
            <a:hlinkClick r:id="rId3" tooltip="периодическая таблица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8175" y="3068638"/>
            <a:ext cx="5292725" cy="3643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67544" y="116632"/>
            <a:ext cx="8496944" cy="792088"/>
          </a:xfrm>
          <a:prstGeom prst="rect">
            <a:avLst/>
          </a:prstGeom>
          <a:effectLst/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Периодическая таблица </a:t>
            </a:r>
          </a:p>
          <a:p>
            <a:pPr marL="0" indent="0" algn="ctr" fontAlgn="auto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химических элементов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16632"/>
            <a:ext cx="8496944" cy="792088"/>
          </a:xfrm>
          <a:prstGeom prst="rect">
            <a:avLst/>
          </a:prstGeom>
          <a:effectLst/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Периодическая таблица </a:t>
            </a:r>
          </a:p>
          <a:p>
            <a:pPr marL="0" indent="0" algn="ctr" fontAlgn="auto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химических элементов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9219" name="Объект 2"/>
          <p:cNvSpPr>
            <a:spLocks noGrp="1"/>
          </p:cNvSpPr>
          <p:nvPr>
            <p:ph sz="quarter" idx="4294967295"/>
          </p:nvPr>
        </p:nvSpPr>
        <p:spPr>
          <a:xfrm>
            <a:off x="395288" y="1628775"/>
            <a:ext cx="8064500" cy="4679950"/>
          </a:xfrm>
        </p:spPr>
        <p:txBody>
          <a:bodyPr rtlCol="0">
            <a:normAutofit/>
          </a:bodyPr>
          <a:lstStyle/>
          <a:p>
            <a:pPr marL="11430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Периоды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горизонтальные ряды химических элементов, всего 7 периодов. Периоды делятся на малые (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I,II,III)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большие (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IV,V,VI), VII-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незаконченный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430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Каждый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период (за исключением первого) начинается типичным металлом (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К, 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Rb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Cs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и заканчивается благородным газом (Не, 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Kr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Хе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Rn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которому предшествует типичный неметалл.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endParaRPr lang="ru-RU" sz="32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450" indent="0" algn="just"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simptomy.moy.su/_fr/0/3335112.gif"/>
          <p:cNvPicPr>
            <a:picLocks noChangeAspect="1" noChangeArrowheads="1"/>
          </p:cNvPicPr>
          <p:nvPr/>
        </p:nvPicPr>
        <p:blipFill rotWithShape="1">
          <a:blip r:embed="rId3" cstate="print"/>
          <a:srcRect b="68738"/>
          <a:stretch/>
        </p:blipFill>
        <p:spPr bwMode="auto">
          <a:xfrm>
            <a:off x="366713" y="4652963"/>
            <a:ext cx="8699500" cy="1871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16632"/>
            <a:ext cx="8496944" cy="792088"/>
          </a:xfrm>
          <a:prstGeom prst="rect">
            <a:avLst/>
          </a:prstGeom>
          <a:effectLst/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Периодическая таблица </a:t>
            </a:r>
          </a:p>
          <a:p>
            <a:pPr marL="0" indent="0" algn="ctr" fontAlgn="auto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химических элементов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5602" name="Объект 2"/>
          <p:cNvSpPr>
            <a:spLocks noGrp="1"/>
          </p:cNvSpPr>
          <p:nvPr>
            <p:ph sz="quarter" idx="4294967295"/>
          </p:nvPr>
        </p:nvSpPr>
        <p:spPr>
          <a:xfrm>
            <a:off x="395288" y="1628775"/>
            <a:ext cx="5905500" cy="4679950"/>
          </a:xfrm>
        </p:spPr>
        <p:txBody>
          <a:bodyPr/>
          <a:lstStyle/>
          <a:p>
            <a:pPr marL="44450" indent="0" algn="just" eaLnBrk="1" hangingPunct="1">
              <a:buFont typeface="Georgia" pitchFamily="18" charset="0"/>
              <a:buNone/>
            </a:pPr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вертикальные столбцы элементов с одинаковым числом электронов на внешнем электронном уровне, равным номеру группы. </a:t>
            </a:r>
          </a:p>
          <a:p>
            <a:pPr marL="44450" indent="0" algn="just" eaLnBrk="1" hangingPunct="1">
              <a:buFont typeface="Georgia" pitchFamily="18" charset="0"/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Различают главные (А) и побочные подгруппы (Б). </a:t>
            </a:r>
          </a:p>
          <a:p>
            <a:pPr marL="44450" indent="0" algn="just" eaLnBrk="1" hangingPunct="1">
              <a:buFont typeface="Georgia" pitchFamily="18" charset="0"/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Главные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подгруппы состоят из элементов малых и больших периодов. 	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Побочные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подгруппы состоят из элементов только больших периодов.</a:t>
            </a:r>
          </a:p>
          <a:p>
            <a:pPr marL="44450" indent="0" eaLnBrk="1" hangingPunct="1">
              <a:buFont typeface="Arial" charset="0"/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450" indent="0" algn="ctr" eaLnBrk="1" hangingPunct="1">
              <a:buFont typeface="Georgia" pitchFamily="18" charset="0"/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simptomy.moy.su/_fr/0/3335112.gif"/>
          <p:cNvPicPr>
            <a:picLocks noChangeAspect="1" noChangeArrowheads="1"/>
          </p:cNvPicPr>
          <p:nvPr/>
        </p:nvPicPr>
        <p:blipFill rotWithShape="1">
          <a:blip r:embed="rId3" cstate="print"/>
          <a:srcRect l="14846" t="5566" r="62915"/>
          <a:stretch/>
        </p:blipFill>
        <p:spPr bwMode="auto">
          <a:xfrm>
            <a:off x="6804025" y="1557338"/>
            <a:ext cx="1787525" cy="5229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539750" y="1844675"/>
            <a:ext cx="8137525" cy="3816350"/>
          </a:xfrm>
        </p:spPr>
        <p:txBody>
          <a:bodyPr rtlCol="0">
            <a:normAutofit/>
          </a:bodyPr>
          <a:lstStyle/>
          <a:p>
            <a:pPr marL="45720" indent="0" algn="just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Поскольку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окислительно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восстановительные свойства атомов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оказывают влияние на свойства простых веществ и их соединений, то металлические свойства простых веществ элементов главных подгрупп возрастают, в периодах – убывают, а неметаллические – соответственно, наоборот – в главных подгруппах убывают, а в периодах – возрастают.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204917"/>
            <a:ext cx="7626447" cy="14773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Окислительно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-восстановительные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свойства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611188" y="1592263"/>
            <a:ext cx="8137525" cy="3816350"/>
          </a:xfrm>
        </p:spPr>
        <p:txBody>
          <a:bodyPr rtlCol="0">
            <a:normAutofit/>
          </a:bodyPr>
          <a:lstStyle/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Восстановительные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свойства атомов (способность терять электроны при образовании химической связи) в главных подгруппах возрастают, в периодах – уменьшаются. </a:t>
            </a:r>
          </a:p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Окислительные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(способность принимать электроны), наоборот, - в главных подгруппах уменьшаются, в периодах - возрастают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www.hemi.nsu.ru/138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3549650"/>
            <a:ext cx="5402262" cy="357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99592" y="204917"/>
            <a:ext cx="7626447" cy="14773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Окислительно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-восстановительные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свойства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23850" y="1484313"/>
            <a:ext cx="8424863" cy="3816350"/>
          </a:xfrm>
        </p:spPr>
        <p:txBody>
          <a:bodyPr rtlCol="0">
            <a:normAutofit/>
          </a:bodyPr>
          <a:lstStyle/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Электроотрицательность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периоде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увеличивается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возрастанием заряда ядра химического элемента, то есть слева направо. В группе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увеличением числа электронных слоев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электроотрицательность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уменьшается, то есть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сверху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вниз. Значит самым электроотрицательным элементом является фтор (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F)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наименее электроотрицательным –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франций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 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www.hemi.nsu.ru/138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3429000"/>
            <a:ext cx="547687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26123" y="332656"/>
            <a:ext cx="551144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Электроотрицательность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ea typeface="+mj-ea"/>
              <a:cs typeface="+mj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481013" y="1628775"/>
            <a:ext cx="8569325" cy="2592388"/>
          </a:xfrm>
        </p:spPr>
        <p:txBody>
          <a:bodyPr rtlCol="0">
            <a:normAutofit lnSpcReduction="10000"/>
          </a:bodyPr>
          <a:lstStyle/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Радиус атома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увеличением зарядов ядер атомов в периоде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уменьшается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т.к. притяжение ядром электронных оболочек усиливается.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начале периода расположены элементы с небольшим числом электронов на внешнем электронном слое и большим радиусом атома. Электроны, находящиеся дальше от ядра, легко от него отрываются, что характерно для элементов-металлов  </a:t>
            </a:r>
          </a:p>
        </p:txBody>
      </p:sp>
      <p:pic>
        <p:nvPicPr>
          <p:cNvPr id="30722" name="Picture 2" descr="http://www.hemi.nsu.ru/138_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3792538"/>
            <a:ext cx="558958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7584" y="323570"/>
            <a:ext cx="799288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Изменение радиуса атома в периоде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95288" y="1700213"/>
            <a:ext cx="8569325" cy="2592387"/>
          </a:xfrm>
        </p:spPr>
        <p:txBody>
          <a:bodyPr rtlCol="0">
            <a:normAutofit/>
          </a:bodyPr>
          <a:lstStyle/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одной и той же группе с увеличением номера периода атомные радиусы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возрастают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Атомы металлов сравнительно легко отдают электроны и не могут их присоединять для достраивания своего внешнего электронного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слоя.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www.hemi.nsu.ru/138_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050" y="3514725"/>
            <a:ext cx="557212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41002" y="323570"/>
            <a:ext cx="799288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Изменение радиуса атома в группе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750" y="1916113"/>
            <a:ext cx="8380413" cy="4525962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О.С. Габриелян, И.Г. Остроумов Химия. Выпускной экзамен М. Дрофа, 2008.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П.А.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Оржековский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Подготовка к ЕГЭ. Химия. Сборник заданий. М.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Эксмо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2011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63688" y="356390"/>
            <a:ext cx="612068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Источники </a:t>
            </a:r>
            <a:r>
              <a:rPr lang="ru-RU" sz="3600" b="1" dirty="0" err="1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инфорации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ea typeface="+mj-ea"/>
              <a:cs typeface="+mj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</a:b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</a:endParaRP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507413" cy="4373563"/>
          </a:xfrm>
        </p:spPr>
        <p:txBody>
          <a:bodyPr/>
          <a:lstStyle/>
          <a:p>
            <a:pPr marL="114300" indent="0"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Открытию периодического закона предшествовало накопление знаний о веществах и свойствах. По мере открытия новых химических элементов, изучения состава и свойств их соединений появлялись первые попытки классифицировать элементы по каким-либо признакам.  В общей сложности до Д.И. Менделеева было предпринято более 50 попыток классификации химических элементов. Ни одна из попыток не привела к созданию системы, отражающей взаимосвязь элементов, выявляющей природу их сходства и различия, имеющей предсказательный характер.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88640"/>
            <a:ext cx="6768752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Открытие Периодического закона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</a:b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291513" cy="4373563"/>
          </a:xfrm>
        </p:spPr>
        <p:txBody>
          <a:bodyPr rtlCol="0">
            <a:normAutofit lnSpcReduction="10000"/>
          </a:bodyPr>
          <a:lstStyle/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основу своей работы по классификации химических элементов Д.И. Менделеев положил два их основных и постоянных признака: величину атомной массы и свойства образованных химическими элементами веществ. Он выписал на карточки все известные сведения об открытых и изученных в то время химических элементах и их соединениях. Сопоставляя эти сведения, учёный составил естественные группы сходных по свойствам элементов. При этом он обнаружил, что свойства элементов в некоторых пределах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изменяются линейно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(монотонно усиливаются или ослабевают), затем после резкого скачка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повторяются периодически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т.е. через определённое число элементов встречаются сходные. 		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88640"/>
            <a:ext cx="6768752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  <a:t>Открытие Периодического закона</a:t>
            </a: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  <a:t> 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</a:endParaRP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>
          <a:xfrm>
            <a:off x="250825" y="1752600"/>
            <a:ext cx="8893175" cy="4373563"/>
          </a:xfrm>
        </p:spPr>
        <p:txBody>
          <a:bodyPr/>
          <a:lstStyle/>
          <a:p>
            <a:pPr marL="114300" indent="0"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переходе 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лития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фтору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происходит закономерное ослабление металлических свойств и усиление неметаллических.</a:t>
            </a:r>
          </a:p>
          <a:p>
            <a:pPr marL="114300" indent="0" eaLnBrk="1" hangingPunct="1">
              <a:buFont typeface="Arial" charset="0"/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При переходе от фтора к следующему по значению атомной массы элементу натрию происходит скачок в изменении свойств (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повторяет свойства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14300" indent="0" eaLnBrk="1" hangingPunct="1">
              <a:buFont typeface="Arial" charset="0"/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следует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который сходен с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они  проявляют металлические свойства.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А1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следующий за 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напоминает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близкие родственники, похожи 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Si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С;  Р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О; С1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14300" indent="0"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переходе к следующему за С1 элементу К опять происходит скачок в изменении и химических свойств.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91680" y="476672"/>
            <a:ext cx="563167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Что же было обнаружено?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sz="quarter" idx="4294967295"/>
          </p:nvPr>
        </p:nvSpPr>
        <p:spPr>
          <a:xfrm>
            <a:off x="395288" y="1412875"/>
            <a:ext cx="8064500" cy="4248150"/>
          </a:xfrm>
        </p:spPr>
        <p:txBody>
          <a:bodyPr rtlCol="0">
            <a:normAutofit/>
          </a:bodyPr>
          <a:lstStyle/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написать ряды один под другим так, чтобы под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литием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находился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натрий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под 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неоном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аргон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 получим следующее расположение элементов:</a:t>
            </a:r>
          </a:p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     B     C    N    O     F     </a:t>
            </a:r>
            <a:r>
              <a:rPr lang="en-US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Ne</a:t>
            </a:r>
          </a:p>
          <a:p>
            <a:pPr marL="4572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Mg    Al    Si    P    S     </a:t>
            </a:r>
            <a:r>
              <a:rPr lang="en-US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endParaRPr lang="ru-RU" sz="32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188640"/>
            <a:ext cx="6768752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Периодическая закон</a:t>
            </a:r>
          </a:p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Д.И. Менделеева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Объект 2"/>
          <p:cNvSpPr>
            <a:spLocks noGrp="1"/>
          </p:cNvSpPr>
          <p:nvPr>
            <p:ph sz="quarter" idx="4294967295"/>
          </p:nvPr>
        </p:nvSpPr>
        <p:spPr>
          <a:xfrm>
            <a:off x="395288" y="2205038"/>
            <a:ext cx="8064500" cy="4248150"/>
          </a:xfrm>
        </p:spPr>
        <p:txBody>
          <a:bodyPr rtlCol="0">
            <a:normAutofit/>
          </a:bodyPr>
          <a:lstStyle/>
          <a:p>
            <a:pPr marL="44450" indent="0"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2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     B     C    N    O     F     </a:t>
            </a:r>
            <a:r>
              <a:rPr lang="en-US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Ne</a:t>
            </a:r>
          </a:p>
          <a:p>
            <a:pPr marL="44450" indent="0"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Mg    Al    Si    P    S    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endParaRPr lang="ru-RU" sz="32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450" indent="0"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таком расположении в вертикальные столбики</a:t>
            </a:r>
          </a:p>
          <a:p>
            <a:pPr marL="44450" indent="0"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попадают элементы, сходные по своим свойствам.</a:t>
            </a:r>
          </a:p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88640"/>
            <a:ext cx="6768752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Периодическая закон</a:t>
            </a:r>
          </a:p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Д.И. Менделеева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</a:b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6100" y="1703388"/>
            <a:ext cx="4464050" cy="4733925"/>
          </a:xfrm>
        </p:spPr>
        <p:txBody>
          <a:bodyPr rtlCol="0">
            <a:normAutofit/>
          </a:bodyPr>
          <a:lstStyle/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основании своих наблюдений 1 марта 1869 г. Д.И. Менделеев сформулировал периодический закон, который в начальной своей формулировке звучал так: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свойства простых тел, а также формы и свойства соединений элементов находятся в периодической зависимости от величин атомных весов элементов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88640"/>
            <a:ext cx="6768752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Первый вариант Периодической таблицы</a:t>
            </a:r>
          </a:p>
        </p:txBody>
      </p:sp>
      <p:pic>
        <p:nvPicPr>
          <p:cNvPr id="20484" name="Picture 2" descr="http://www.alhimikov.net/pstab/tab_0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700213"/>
            <a:ext cx="3736975" cy="494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/>
          <p:cNvSpPr/>
          <p:nvPr/>
        </p:nvSpPr>
        <p:spPr>
          <a:xfrm>
            <a:off x="2076450" y="6083300"/>
            <a:ext cx="752475" cy="31273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213"/>
            <a:ext cx="8362950" cy="4425950"/>
          </a:xfrm>
        </p:spPr>
        <p:txBody>
          <a:bodyPr rtlCol="0">
            <a:normAutofit/>
          </a:bodyPr>
          <a:lstStyle/>
          <a:p>
            <a:pPr marL="46037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Уязвимым моментом периодического закона сразу после его открытия было объяснение причины периодического повторения свойств элементов с увеличением относительной атомной массы их атомов. Более того, несколько пар элементов расположены в Периодической системе с нарушением увеличения атомной массы. Например, аргон с относительной атомной массой 39,948 занимает 18-е место, а калий с относительной атомной массой 39,102 имеет порядковый номер 19.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 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88640"/>
            <a:ext cx="6768752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Периодическая таблица</a:t>
            </a:r>
          </a:p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Д.И. Менделеева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051050" y="5181600"/>
            <a:ext cx="1347788" cy="14176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9" name="TextBox 4"/>
          <p:cNvSpPr txBox="1">
            <a:spLocks noChangeArrowheads="1"/>
          </p:cNvSpPr>
          <p:nvPr/>
        </p:nvSpPr>
        <p:spPr bwMode="auto">
          <a:xfrm>
            <a:off x="2181225" y="5257800"/>
            <a:ext cx="5445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Ar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0" name="TextBox 5"/>
          <p:cNvSpPr txBox="1">
            <a:spLocks noChangeArrowheads="1"/>
          </p:cNvSpPr>
          <p:nvPr/>
        </p:nvSpPr>
        <p:spPr bwMode="auto">
          <a:xfrm>
            <a:off x="2076450" y="5715000"/>
            <a:ext cx="7524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аргон</a:t>
            </a:r>
          </a:p>
        </p:txBody>
      </p:sp>
      <p:sp>
        <p:nvSpPr>
          <p:cNvPr id="21511" name="TextBox 6"/>
          <p:cNvSpPr txBox="1">
            <a:spLocks noChangeArrowheads="1"/>
          </p:cNvSpPr>
          <p:nvPr/>
        </p:nvSpPr>
        <p:spPr bwMode="auto">
          <a:xfrm>
            <a:off x="2951163" y="5243513"/>
            <a:ext cx="4143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18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37150" y="5181600"/>
            <a:ext cx="1347788" cy="1417638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3" name="TextBox 9"/>
          <p:cNvSpPr txBox="1">
            <a:spLocks noChangeArrowheads="1"/>
          </p:cNvSpPr>
          <p:nvPr/>
        </p:nvSpPr>
        <p:spPr bwMode="auto">
          <a:xfrm>
            <a:off x="5259388" y="5243513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21514" name="TextBox 10"/>
          <p:cNvSpPr txBox="1">
            <a:spLocks noChangeArrowheads="1"/>
          </p:cNvSpPr>
          <p:nvPr/>
        </p:nvSpPr>
        <p:spPr bwMode="auto">
          <a:xfrm>
            <a:off x="6045200" y="5273675"/>
            <a:ext cx="415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19</a:t>
            </a:r>
          </a:p>
        </p:txBody>
      </p:sp>
      <p:sp>
        <p:nvSpPr>
          <p:cNvPr id="21515" name="TextBox 11"/>
          <p:cNvSpPr txBox="1">
            <a:spLocks noChangeArrowheads="1"/>
          </p:cNvSpPr>
          <p:nvPr/>
        </p:nvSpPr>
        <p:spPr bwMode="auto">
          <a:xfrm>
            <a:off x="5159375" y="5700713"/>
            <a:ext cx="8524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калий</a:t>
            </a:r>
          </a:p>
        </p:txBody>
      </p:sp>
      <p:sp>
        <p:nvSpPr>
          <p:cNvPr id="21516" name="TextBox 12"/>
          <p:cNvSpPr txBox="1">
            <a:spLocks noChangeArrowheads="1"/>
          </p:cNvSpPr>
          <p:nvPr/>
        </p:nvSpPr>
        <p:spPr bwMode="auto">
          <a:xfrm>
            <a:off x="5218113" y="6051550"/>
            <a:ext cx="7477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39,102</a:t>
            </a:r>
          </a:p>
        </p:txBody>
      </p:sp>
      <p:sp>
        <p:nvSpPr>
          <p:cNvPr id="21517" name="TextBox 7"/>
          <p:cNvSpPr txBox="1">
            <a:spLocks noChangeArrowheads="1"/>
          </p:cNvSpPr>
          <p:nvPr/>
        </p:nvSpPr>
        <p:spPr bwMode="auto">
          <a:xfrm>
            <a:off x="2084388" y="6056313"/>
            <a:ext cx="7477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39,948</a:t>
            </a: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507413" cy="4373563"/>
          </a:xfrm>
        </p:spPr>
        <p:txBody>
          <a:bodyPr rtlCol="0">
            <a:normAutofit/>
          </a:bodyPr>
          <a:lstStyle/>
          <a:p>
            <a:pPr marL="46037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Только с открытием строения атомного ядра и установлением физического смысла порядкового номера элемента стало понятно, что в Периодической системе расположены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порядке увеличения положительного заряда их атомных ядер.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этой точки зрения никакого нарушения в последовательности элементов  </a:t>
            </a:r>
            <a:r>
              <a:rPr lang="ru-RU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K, </a:t>
            </a:r>
            <a:r>
              <a:rPr lang="en-US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 – </a:t>
            </a:r>
            <a:r>
              <a:rPr lang="en-US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Ni, </a:t>
            </a:r>
            <a:r>
              <a:rPr lang="en-US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52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 – </a:t>
            </a:r>
            <a:r>
              <a:rPr lang="en-US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53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90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 – </a:t>
            </a:r>
            <a:r>
              <a:rPr lang="en-US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91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существует. Следовательно, современная трактовка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Периодического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закона звучит следующим образом: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 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Свойства химических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элементов и образуемых ими соединений находятся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периодической зависимости от величины заряда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атомных ядер.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88640"/>
            <a:ext cx="6768752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Периодический закон</a:t>
            </a:r>
          </a:p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+mj-cs"/>
              </a:rPr>
              <a:t>Д.И. Менделеева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220</TotalTime>
  <Words>307</Words>
  <Application>Microsoft Office PowerPoint</Application>
  <PresentationFormat>Екран (4:3)</PresentationFormat>
  <Paragraphs>189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Аптека</vt:lpstr>
      <vt:lpstr>Периодический закон и периодическая система элементов Д.И. Менделеева</vt:lpstr>
      <vt:lpstr> </vt:lpstr>
      <vt:lpstr> </vt:lpstr>
      <vt:lpstr> </vt:lpstr>
      <vt:lpstr>Презентація PowerPoint</vt:lpstr>
      <vt:lpstr>Презентація PowerPoint</vt:lpstr>
      <vt:lpstr>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Периодический закон и периодическая система элементов Д.И. Менделеева</dc:title>
  <dc:creator>Людмила</dc:creator>
  <cp:lastModifiedBy>LEGION</cp:lastModifiedBy>
  <cp:revision>23</cp:revision>
  <dcterms:created xsi:type="dcterms:W3CDTF">2011-12-11T14:25:09Z</dcterms:created>
  <dcterms:modified xsi:type="dcterms:W3CDTF">2015-05-01T11:24:42Z</dcterms:modified>
</cp:coreProperties>
</file>