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3" r:id="rId2"/>
    <p:sldId id="256" r:id="rId3"/>
    <p:sldId id="259" r:id="rId4"/>
    <p:sldId id="260" r:id="rId5"/>
    <p:sldId id="261" r:id="rId6"/>
    <p:sldId id="257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53132" autoAdjust="0"/>
  </p:normalViewPr>
  <p:slideViewPr>
    <p:cSldViewPr>
      <p:cViewPr varScale="1">
        <p:scale>
          <a:sx n="59" d="100"/>
          <a:sy n="59" d="100"/>
        </p:scale>
        <p:origin x="-11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42F1B-87A3-4361-9696-824EE19D7423}" type="datetimeFigureOut">
              <a:rPr lang="uk-UA" smtClean="0"/>
              <a:t>06.05.2015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EA3F4-4BB2-4421-9776-808B965500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402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Основные</a:t>
            </a:r>
            <a:br>
              <a:rPr lang="ru-RU" dirty="0" smtClean="0"/>
            </a:br>
            <a:r>
              <a:rPr lang="ru-RU" dirty="0" smtClean="0"/>
              <a:t>экологические законы</a:t>
            </a:r>
          </a:p>
          <a:p>
            <a:pPr marR="0"/>
            <a:r>
              <a:rPr lang="ru-RU" dirty="0" smtClean="0">
                <a:solidFill>
                  <a:schemeClr val="bg1"/>
                </a:solidFill>
              </a:rPr>
              <a:t>Презентация  по биологии</a:t>
            </a:r>
          </a:p>
          <a:p>
            <a:pPr marR="0"/>
            <a:r>
              <a:rPr lang="ru-RU" dirty="0" smtClean="0">
                <a:solidFill>
                  <a:schemeClr val="bg1"/>
                </a:solidFill>
              </a:rPr>
              <a:t>Подготовила учитель биологии Голубева С.В.</a:t>
            </a:r>
            <a:endParaRPr lang="ru-RU" dirty="0" smtClean="0">
              <a:solidFill>
                <a:schemeClr val="bg1"/>
              </a:solidFill>
              <a:latin typeface="Arial" charset="0"/>
            </a:endParaRPr>
          </a:p>
          <a:p>
            <a:pPr marR="0"/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МКОУ СОШ №4 г. </a:t>
            </a:r>
            <a:r>
              <a:rPr lang="ru-RU" dirty="0" err="1" smtClean="0">
                <a:solidFill>
                  <a:schemeClr val="bg1"/>
                </a:solidFill>
                <a:latin typeface="Arial" charset="0"/>
              </a:rPr>
              <a:t>Лесосибирск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EA3F4-4BB2-4421-9776-808B965500D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5596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800" b="1" dirty="0" smtClean="0">
                <a:solidFill>
                  <a:srgbClr val="C00000"/>
                </a:solidFill>
              </a:rPr>
              <a:t>Закон оптимума</a:t>
            </a:r>
            <a:endParaRPr lang="ru-RU" sz="800" dirty="0" smtClean="0">
              <a:solidFill>
                <a:srgbClr val="C00000"/>
              </a:solidFill>
            </a:endParaRPr>
          </a:p>
          <a:p>
            <a:endParaRPr lang="ru-RU" sz="11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Графически подобная реакция организма на изменение значений фактора изображается в виде кривой жизнедеятельности (экологической кривой), при анализе которой можно выделить некоторые 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точки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зоны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Зона оптимума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— это тот диапазон действия фактора, который наиболее благоприятен для жизнедеятельности.</a:t>
            </a:r>
            <a:endParaRPr lang="en-US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Зоны пессимума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определяют отклонения от оптимума. В них организмы испытывают угнетение.</a:t>
            </a:r>
          </a:p>
          <a:p>
            <a:pPr algn="ctr">
              <a:buNone/>
            </a:pP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EA3F4-4BB2-4421-9776-808B965500D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6789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800" dirty="0" smtClean="0">
                <a:solidFill>
                  <a:srgbClr val="C00000"/>
                </a:solidFill>
              </a:rPr>
              <a:t>Закон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800" dirty="0" smtClean="0">
                <a:solidFill>
                  <a:srgbClr val="C00000"/>
                </a:solidFill>
              </a:rPr>
              <a:t>экологической индивидуальности видов</a:t>
            </a:r>
          </a:p>
          <a:p>
            <a:endParaRPr lang="ru-RU" sz="800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был сформулирован в 1924 г. русским ботаником Л.Г. Раменским:</a:t>
            </a:r>
          </a:p>
          <a:p>
            <a:pPr algn="ctr">
              <a:buNone/>
            </a:pPr>
            <a:r>
              <a:rPr lang="ru-RU" sz="1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экологические спектры (толерантность) разных видов не</a:t>
            </a:r>
          </a:p>
          <a:p>
            <a:pPr algn="ctr">
              <a:buNone/>
            </a:pPr>
            <a:r>
              <a:rPr lang="ru-RU" sz="1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совпадает, каждый вид специфичен по своим экологическим возможностям.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EA3F4-4BB2-4421-9776-808B965500D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8116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rgbClr val="C00000"/>
                </a:solidFill>
              </a:rPr>
              <a:t>Закон   ограничивающего (лимитирующего) фактора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гласит, что </a:t>
            </a:r>
            <a:r>
              <a:rPr lang="ru-RU" sz="1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наиболее значим для организма тот фактор,</a:t>
            </a:r>
          </a:p>
          <a:p>
            <a:pPr algn="ctr">
              <a:buNone/>
            </a:pPr>
            <a:r>
              <a:rPr lang="ru-RU" sz="1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который более всего отклоняется от оптимального его значения</a:t>
            </a: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EA3F4-4BB2-4421-9776-808B965500D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0029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Немецкий химик Ю. Либих установил, что продуктивность культурных растений, в первую очередь, зависит от того питательного вещества (минерального элемента), который представлен в почве наиболее слабо. Например, если фосфора в почве лишь 20% от необходимой нормы, а кальция - 50% от нормы, то ограничивающим фактором будет недостаток фосфора; необходимо в первую очередь внести в почву именно фосфорсодержащие удобрения. </a:t>
            </a: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Представьте себе бочку, в которой деревянные рейки по бокам разной высоты, как это показано на рисунке. Понятно, какой бы высоты ни были остальные рейки, но налить воды в бочку вы сможете ровно столько, какова длина самой короткой рейки.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      Остается только "подменить" некоторые термины: высота налитой воды пусть будет какой-либо биологической или экологической функцией (например, урожайностью), а высота реек будет указывать на степень отклонения дозы того или иного фактора от оптимума.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EA3F4-4BB2-4421-9776-808B965500D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7042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rgbClr val="C00000"/>
                </a:solidFill>
              </a:rPr>
              <a:t>Закон взаимодействия экологических факторов</a:t>
            </a:r>
          </a:p>
          <a:p>
            <a:pPr algn="ctr">
              <a:buNone/>
            </a:pPr>
            <a:r>
              <a:rPr lang="ru-RU" sz="1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оптимальная зона и пределы выносливости организмов по</a:t>
            </a:r>
          </a:p>
          <a:p>
            <a:pPr algn="ctr">
              <a:buNone/>
            </a:pPr>
            <a:r>
              <a:rPr lang="ru-RU" sz="1200" b="1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отношению к какому-либо фактору могут смещаться в зависимости от того, в сочетании с какими другими факторами осуществляется воздействие</a:t>
            </a:r>
            <a:r>
              <a:rPr lang="ru-RU" sz="12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EA3F4-4BB2-4421-9776-808B965500D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3702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rgbClr val="C00000"/>
                </a:solidFill>
              </a:rPr>
              <a:t>ЗАКОН НЕЗАМЕНИМОСТИ ФУНДАМЕНТАЛЬНЫХ ФАКТОРОВ 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 Вильямса(1949), согласно которому полное отсутствие в окружающей среде фундаментальных экологических (физиологических) факторов (света, воды, CO</a:t>
            </a:r>
            <a:r>
              <a:rPr lang="ru-RU" sz="1200" b="1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питательных веществ) не может быть заменено (компенсировано) др. факторами.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EA3F4-4BB2-4421-9776-808B965500D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184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D71F30-295A-48E5-9E31-FB009E47668A}" type="datetime1">
              <a:rPr lang="ru-RU" smtClean="0"/>
              <a:t>06.05.2015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E35DE8-4CD3-4849-8E0E-0505AE00DEDE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60664F6-CE1B-4B4E-9B14-7CBFDB4B0C8F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5D3B21-C9CA-4DEE-AD11-635E67D8D8D0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EFC9BA4-F4D0-483A-BA5A-A8336F011CC1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30271-048E-4678-8EF6-6845C49DA1D7}" type="datetime1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6A658-490E-4419-ABBB-1A892E7C28F8}" type="datetime1">
              <a:rPr lang="ru-RU" smtClean="0"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755FAC-1AC1-4DC0-9EF8-F1B773574AC4}" type="datetime1">
              <a:rPr lang="ru-RU" smtClean="0"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3C9650-133E-4C43-9744-A2649B77D707}" type="datetime1">
              <a:rPr lang="ru-RU" smtClean="0"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AE05AA-DEE9-4008-8988-68C3F0AF39B8}" type="datetime1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6E46B2-3D53-4E17-BCD9-0508228C2DA4}" type="datetime1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8069471-CB61-402B-B6F0-F015AAB7C391}" type="datetime1">
              <a:rPr lang="ru-RU" smtClean="0"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Основные</a:t>
            </a:r>
            <a:br>
              <a:rPr lang="ru-RU" dirty="0" smtClean="0"/>
            </a:br>
            <a:r>
              <a:rPr lang="ru-RU" dirty="0" smtClean="0"/>
              <a:t>экологические законы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3539864"/>
            <a:ext cx="5611732" cy="1246458"/>
          </a:xfrm>
        </p:spPr>
        <p:txBody>
          <a:bodyPr>
            <a:normAutofit fontScale="92500"/>
          </a:bodyPr>
          <a:lstStyle/>
          <a:p>
            <a:pPr marR="0"/>
            <a:r>
              <a:rPr lang="ru-RU" dirty="0" smtClean="0">
                <a:solidFill>
                  <a:schemeClr val="bg1"/>
                </a:solidFill>
              </a:rPr>
              <a:t>Презентация  по биологии</a:t>
            </a:r>
          </a:p>
          <a:p>
            <a:pPr marR="0"/>
            <a:r>
              <a:rPr lang="ru-RU" dirty="0" smtClean="0">
                <a:solidFill>
                  <a:schemeClr val="bg1"/>
                </a:solidFill>
              </a:rPr>
              <a:t>Подготовила учитель биологии </a:t>
            </a:r>
            <a:r>
              <a:rPr lang="ru-RU" dirty="0" err="1" smtClean="0">
                <a:solidFill>
                  <a:schemeClr val="bg1"/>
                </a:solidFill>
              </a:rPr>
              <a:t>Голубева</a:t>
            </a:r>
            <a:r>
              <a:rPr lang="ru-RU" dirty="0" smtClean="0">
                <a:solidFill>
                  <a:schemeClr val="bg1"/>
                </a:solidFill>
              </a:rPr>
              <a:t> С.В.</a:t>
            </a:r>
            <a:endParaRPr lang="ru-RU" dirty="0" smtClean="0">
              <a:solidFill>
                <a:schemeClr val="bg1"/>
              </a:solidFill>
              <a:latin typeface="Arial" charset="0"/>
            </a:endParaRPr>
          </a:p>
          <a:p>
            <a:pPr marR="0"/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МКОУ СОШ №4 г. </a:t>
            </a:r>
            <a:r>
              <a:rPr lang="ru-RU" dirty="0" err="1" smtClean="0">
                <a:solidFill>
                  <a:schemeClr val="bg1"/>
                </a:solidFill>
                <a:latin typeface="Arial" charset="0"/>
              </a:rPr>
              <a:t>Лесосибирск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42852"/>
            <a:ext cx="6900882" cy="42862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Закон оптимума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image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1643050"/>
            <a:ext cx="3428992" cy="3145528"/>
          </a:xfrm>
          <a:prstGeom prst="rect">
            <a:avLst/>
          </a:prstGeom>
        </p:spPr>
      </p:pic>
      <p:pic>
        <p:nvPicPr>
          <p:cNvPr id="7" name="Рисунок 6" descr="R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1643050"/>
            <a:ext cx="5000660" cy="3116114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0" y="714356"/>
            <a:ext cx="8143900" cy="78581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любой экологический фактор имеет определённые пределы положительного влияния на живые организмы.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Недостаточное либо избыточное их действие сказывается на организмах отрицательно.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0" y="4857760"/>
            <a:ext cx="8001024" cy="200024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endParaRPr lang="ru-RU" sz="62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Графически подобная реакция организма на изменение значений фактора изображается в виде кривой жизнедеятельности (экологической кривой), при анализе которой можно выделить некоторые </a:t>
            </a:r>
            <a:r>
              <a:rPr lang="ru-RU" sz="7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точки</a:t>
            </a: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7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зоны</a:t>
            </a: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7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7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Зона оптимума</a:t>
            </a: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— это тот диапазон действия фактора, который наиболее благоприятен для жизнедеятельности.</a:t>
            </a:r>
            <a:endParaRPr lang="en-US" sz="7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7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Зоны пессимума </a:t>
            </a: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определяют отклонения от оптимума. В них организмы испытывают угнетение.</a:t>
            </a:r>
          </a:p>
          <a:p>
            <a:pPr algn="ctr">
              <a:buNone/>
            </a:pPr>
            <a:endParaRPr lang="ru-RU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15338" cy="1071546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>
                <a:solidFill>
                  <a:srgbClr val="C00000"/>
                </a:solidFill>
              </a:rPr>
              <a:t>Закон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700" dirty="0" smtClean="0">
                <a:solidFill>
                  <a:srgbClr val="C00000"/>
                </a:solidFill>
              </a:rPr>
              <a:t>экологической индивидуальности видов</a:t>
            </a:r>
            <a:endParaRPr lang="ru-RU" sz="2700" dirty="0">
              <a:solidFill>
                <a:srgbClr val="C00000"/>
              </a:solidFill>
            </a:endParaRPr>
          </a:p>
        </p:txBody>
      </p:sp>
      <p:sp>
        <p:nvSpPr>
          <p:cNvPr id="5" name="Содержимое 9"/>
          <p:cNvSpPr>
            <a:spLocks noGrp="1"/>
          </p:cNvSpPr>
          <p:nvPr>
            <p:ph idx="1"/>
          </p:nvPr>
        </p:nvSpPr>
        <p:spPr>
          <a:xfrm>
            <a:off x="142844" y="1071546"/>
            <a:ext cx="7858180" cy="114300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endParaRPr lang="ru-RU" sz="2300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7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был сформулирован в 1924 г. русским ботаником Л.Г. Раменским:</a:t>
            </a:r>
          </a:p>
          <a:p>
            <a:pPr algn="ctr">
              <a:buNone/>
            </a:pPr>
            <a:r>
              <a:rPr lang="ru-RU" sz="7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экологические спектры (толерантность) разных видов не</a:t>
            </a:r>
          </a:p>
          <a:p>
            <a:pPr algn="ctr">
              <a:buNone/>
            </a:pPr>
            <a:r>
              <a:rPr lang="ru-RU" sz="7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совпадает, каждый вид специфичен по своим экологическим возможностям.</a:t>
            </a:r>
            <a:r>
              <a:rPr lang="ru-RU" sz="7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7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b="1" dirty="0"/>
          </a:p>
        </p:txBody>
      </p:sp>
      <p:pic>
        <p:nvPicPr>
          <p:cNvPr id="6" name="Рисунок 5" descr="img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5" y="2285992"/>
            <a:ext cx="6715172" cy="2945413"/>
          </a:xfrm>
          <a:prstGeom prst="rect">
            <a:avLst/>
          </a:prstGeom>
        </p:spPr>
      </p:pic>
      <p:pic>
        <p:nvPicPr>
          <p:cNvPr id="7" name="Picture 8" descr="Медведи белы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071538" y="5357826"/>
            <a:ext cx="1809419" cy="1357298"/>
          </a:xfrm>
          <a:prstGeom prst="rect">
            <a:avLst/>
          </a:prstGeom>
          <a:noFill/>
          <a:ln/>
        </p:spPr>
      </p:pic>
      <p:pic>
        <p:nvPicPr>
          <p:cNvPr id="1026" name="Picture 2" descr="C:\Documents and Settings\Admin\Рабочий стол\Protoreaster-nodosu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5339966"/>
            <a:ext cx="1857388" cy="1393041"/>
          </a:xfrm>
          <a:prstGeom prst="rect">
            <a:avLst/>
          </a:prstGeom>
          <a:noFill/>
        </p:spPr>
      </p:pic>
      <p:pic>
        <p:nvPicPr>
          <p:cNvPr id="9" name="Picture 4" descr="resF48F45B1-747D-45D6-AF0C-DBA44E8AB7B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5286388"/>
            <a:ext cx="1357322" cy="140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9657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Закон   ограничивающего (лимитирующего) фактора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Содержимое 9"/>
          <p:cNvSpPr>
            <a:spLocks noGrp="1"/>
          </p:cNvSpPr>
          <p:nvPr>
            <p:ph idx="1"/>
          </p:nvPr>
        </p:nvSpPr>
        <p:spPr>
          <a:xfrm>
            <a:off x="142844" y="1000108"/>
            <a:ext cx="7858180" cy="1000132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гласит, что </a:t>
            </a:r>
            <a:r>
              <a:rPr lang="ru-RU" sz="1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наиболее значим для организма тот фактор,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который более всего отклоняется от оптимального его значения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5" name="Рисунок 4" descr="image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214554"/>
            <a:ext cx="3714776" cy="24714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44" y="4714885"/>
            <a:ext cx="80010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     Так, фактором (абиотическим), ограничивающим распространение оленей, является глубина снежного покрова.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     Распространение бобовых в Арктике ограничивается (биотическим фактором) распределением опыляющих их шмелей. На острове Диксон, где нет шмелей, не встречаются и бобовые, хотя по температурным условиям существование там этих растений еще допустимо.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C:\Documents and Settings\Admin\Рабочий стол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214554"/>
            <a:ext cx="2286016" cy="236541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9"/>
          <p:cNvSpPr txBox="1">
            <a:spLocks/>
          </p:cNvSpPr>
          <p:nvPr/>
        </p:nvSpPr>
        <p:spPr>
          <a:xfrm>
            <a:off x="142844" y="142852"/>
            <a:ext cx="7858180" cy="214314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  <a:ln w="25400" cap="flat" cmpd="sng" algn="ctr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Autofit/>
          </a:bodyPr>
          <a:lstStyle/>
          <a:p>
            <a:pPr marL="274320" lvl="0" indent="-274320" algn="ctr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Немецкий химик Ю. Либих установил, что продуктивность культурных растений, в первую очередь, зависит от того питательного вещества (минерального элемента), который представлен в почве наиболее слабо. Например, если фосфора в почве лишь 20% от необходимой нормы, а кальция - 50% от нормы, то ограничивающим фактором будет недостаток фосфора; необходимо в первую очередь внести в почву именно фосфорсодержащие удобрения. 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242886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      Представьте себе бочку, в которой деревянные рейки по бокам разной высоты, как это показано на рисунке. Понятно, какой бы высоты ни были остальные рейки, но налить воды в бочку вы сможете ровно столько, какова длина самой короткой рейки.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      Остается только "подменить" некоторые термины: высота налитой воды пусть будет какой-либо биологической или экологической функцией (например, урожайностью), а высота реек будет указывать на степень отклонения дозы того или иного фактора от оптимума.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leibig_law_1_sfl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571744"/>
            <a:ext cx="3184586" cy="2643206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5000628" y="5429264"/>
            <a:ext cx="3071834" cy="428628"/>
          </a:xfrm>
          <a:prstGeom prst="round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Бочка Либиха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92867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Закон взаимодействия экологических факторов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Содержимое 9"/>
          <p:cNvSpPr>
            <a:spLocks noGrp="1"/>
          </p:cNvSpPr>
          <p:nvPr>
            <p:ph idx="1"/>
          </p:nvPr>
        </p:nvSpPr>
        <p:spPr>
          <a:xfrm>
            <a:off x="142844" y="1000108"/>
            <a:ext cx="7858148" cy="1214446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buNone/>
            </a:pPr>
            <a:r>
              <a:rPr lang="ru-RU" sz="1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оптимальная зона и пределы выносливости организмов по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отношению к какому-либо фактору могут смещаться в зависимости от того, в сочетании с какими другими факторами осуществляется воздействие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42844" y="2567367"/>
            <a:ext cx="421481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Так, жару легче переносить в сухом, а не во влажном воздухе; мороз хуже переносится в сочетании с ветреной погодой и т. п.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04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Данную закономерность учитывают в сельскохозяйственной практике для поддержания оптимальных условий жизнедеятельности культурных растений. Например, при угрозе заморозков на почве, которые случаются в средней полосе даже в мае, растения на ночь обильно поливают.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3786190"/>
            <a:ext cx="3799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температура в сухой сауне до 110°- 125</a:t>
            </a:r>
            <a:r>
              <a:rPr lang="ru-RU" sz="1400" baseline="30000" dirty="0" smtClean="0"/>
              <a:t>0</a:t>
            </a:r>
            <a:r>
              <a:rPr lang="ru-RU" sz="1400" dirty="0" smtClean="0"/>
              <a:t> С </a:t>
            </a:r>
            <a:endParaRPr lang="en-US" sz="1400" dirty="0" smtClean="0"/>
          </a:p>
          <a:p>
            <a:r>
              <a:rPr lang="ru-RU" sz="1400" dirty="0" smtClean="0"/>
              <a:t>при низкой влажности – всего 5-15 %,</a:t>
            </a:r>
            <a:endParaRPr lang="ru-RU" sz="1400" dirty="0"/>
          </a:p>
        </p:txBody>
      </p:sp>
      <p:pic>
        <p:nvPicPr>
          <p:cNvPr id="18434" name="Picture 2" descr="C:\Documents and Settings\Admin\Рабочий стол\161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357430"/>
            <a:ext cx="2106888" cy="141161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86182" y="5929330"/>
            <a:ext cx="4357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 На самой верхней ступеньке парной температура  45-65 °С, но влажность увеличивается до 40-65 %</a:t>
            </a:r>
            <a:endParaRPr lang="ru-RU" sz="1400" dirty="0"/>
          </a:p>
        </p:txBody>
      </p:sp>
      <p:pic>
        <p:nvPicPr>
          <p:cNvPr id="8" name="Рисунок 7" descr="5574-0x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4500570"/>
            <a:ext cx="1857388" cy="1393041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4357686" y="3786190"/>
            <a:ext cx="3643338" cy="500066"/>
          </a:xfrm>
          <a:prstGeom prst="round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14744" y="5929330"/>
            <a:ext cx="4357718" cy="571504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239000" cy="9286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ЗАКОН НЕЗАМЕНИМОСТИ ФУНДАМЕНТАЛЬНЫХ ФАКТОРОВ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Содержимое 9"/>
          <p:cNvSpPr>
            <a:spLocks noGrp="1"/>
          </p:cNvSpPr>
          <p:nvPr>
            <p:ph idx="1"/>
          </p:nvPr>
        </p:nvSpPr>
        <p:spPr>
          <a:xfrm>
            <a:off x="428596" y="1214422"/>
            <a:ext cx="7358114" cy="142876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 Вильямса(1949), согласно которому полное отсутствие в окружающей среде фундаментальных экологических (физиологических) факторов (света, воды, CO</a:t>
            </a:r>
            <a:r>
              <a:rPr lang="ru-RU" sz="1800" b="1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питательных веществ) не может быть заменено (компенсировано) др. факторами.</a:t>
            </a:r>
            <a:endParaRPr lang="ru-RU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928934"/>
            <a:ext cx="6467475" cy="3105150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220</TotalTime>
  <Words>811</Words>
  <Application>Microsoft Office PowerPoint</Application>
  <PresentationFormat>Екран (4:3)</PresentationFormat>
  <Paragraphs>74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Изящная</vt:lpstr>
      <vt:lpstr>Основные экологические законы</vt:lpstr>
      <vt:lpstr>Закон оптимума</vt:lpstr>
      <vt:lpstr>Закон  экологической индивидуальности видов</vt:lpstr>
      <vt:lpstr>Закон   ограничивающего (лимитирующего) фактора</vt:lpstr>
      <vt:lpstr>Презентація PowerPoint</vt:lpstr>
      <vt:lpstr>Закон взаимодействия экологических факторов</vt:lpstr>
      <vt:lpstr>ЗАКОН НЕЗАМЕНИМОСТИ ФУНДАМЕНТАЛЬНЫХ ФАКТОРОВ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экологические законы</dc:title>
  <dc:creator>голубева светлана вячеславовна г. лесосибирск</dc:creator>
  <cp:lastModifiedBy>LEGION</cp:lastModifiedBy>
  <cp:revision>29</cp:revision>
  <dcterms:modified xsi:type="dcterms:W3CDTF">2015-05-06T11:05:21Z</dcterms:modified>
</cp:coreProperties>
</file>