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307" r:id="rId3"/>
    <p:sldId id="338" r:id="rId4"/>
    <p:sldId id="314" r:id="rId5"/>
    <p:sldId id="340" r:id="rId6"/>
    <p:sldId id="339" r:id="rId7"/>
    <p:sldId id="341" r:id="rId8"/>
    <p:sldId id="342" r:id="rId9"/>
    <p:sldId id="347" r:id="rId10"/>
    <p:sldId id="348" r:id="rId11"/>
    <p:sldId id="333" r:id="rId12"/>
    <p:sldId id="349" r:id="rId13"/>
    <p:sldId id="350" r:id="rId14"/>
    <p:sldId id="346" r:id="rId15"/>
    <p:sldId id="351" r:id="rId16"/>
    <p:sldId id="352" r:id="rId17"/>
    <p:sldId id="353" r:id="rId18"/>
    <p:sldId id="345" r:id="rId19"/>
    <p:sldId id="355" r:id="rId20"/>
    <p:sldId id="354" r:id="rId21"/>
    <p:sldId id="357" r:id="rId22"/>
    <p:sldId id="359" r:id="rId23"/>
    <p:sldId id="356" r:id="rId24"/>
    <p:sldId id="361" r:id="rId25"/>
    <p:sldId id="360" r:id="rId26"/>
    <p:sldId id="344" r:id="rId27"/>
    <p:sldId id="358" r:id="rId28"/>
    <p:sldId id="365" r:id="rId29"/>
    <p:sldId id="366" r:id="rId30"/>
    <p:sldId id="367" r:id="rId31"/>
    <p:sldId id="363" r:id="rId32"/>
    <p:sldId id="362" r:id="rId33"/>
    <p:sldId id="335" r:id="rId34"/>
    <p:sldId id="368" r:id="rId35"/>
    <p:sldId id="369" r:id="rId36"/>
    <p:sldId id="371" r:id="rId37"/>
    <p:sldId id="337" r:id="rId38"/>
    <p:sldId id="277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CCFF"/>
    <a:srgbClr val="CC99FF"/>
    <a:srgbClr val="9900FF"/>
    <a:srgbClr val="CC66FF"/>
    <a:srgbClr val="9966FF"/>
    <a:srgbClr val="6600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8" autoAdjust="0"/>
    <p:restoredTop sz="60325" autoAdjust="0"/>
  </p:normalViewPr>
  <p:slideViewPr>
    <p:cSldViewPr>
      <p:cViewPr>
        <p:scale>
          <a:sx n="66" d="100"/>
          <a:sy n="66" d="100"/>
        </p:scale>
        <p:origin x="-51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90C44D-B6A2-49EB-8F10-B478C50F6A4B}" type="presOf" srcId="{8FDD254B-A7A3-4B97-9FBB-6289B1A1C2D8}" destId="{F714F26A-66E6-47A5-BA72-4D05BE71D5ED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3CF637D2-1EB4-46BB-98C5-F21841313B0F}" type="presOf" srcId="{D831D0E8-FC2F-417C-8A50-B7132907CF42}" destId="{7639CDC6-C8AB-48DF-84F2-A06C8023F0E7}" srcOrd="0" destOrd="0" presId="urn:microsoft.com/office/officeart/2005/8/layout/venn3"/>
    <dgm:cxn modelId="{B3674692-5772-4CA5-961F-7F47E6C0E7F4}" type="presOf" srcId="{9E53B189-0707-4064-9012-2711E3FFAF51}" destId="{5E98A81F-6172-48FF-A315-DC20E1D6D860}" srcOrd="0" destOrd="0" presId="urn:microsoft.com/office/officeart/2005/8/layout/venn3"/>
    <dgm:cxn modelId="{E0C3921D-191B-4475-92C3-1EB384F479EA}" type="presOf" srcId="{66612BEF-459C-4E4F-BD0C-352D325DEF40}" destId="{446CA65D-CB69-46F3-B3D9-11BB3C3F4571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381CABD5-A131-417D-8FF9-13FBCEDFF546}" type="presOf" srcId="{EF3DA76C-D868-4446-A08E-A80CAB3A147C}" destId="{71C6594F-E037-4259-BCD1-AAD3B842C68C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1AA904FA-AA63-4758-B41B-44F2F357F98D}" type="presParOf" srcId="{446CA65D-CB69-46F3-B3D9-11BB3C3F4571}" destId="{5E98A81F-6172-48FF-A315-DC20E1D6D860}" srcOrd="0" destOrd="0" presId="urn:microsoft.com/office/officeart/2005/8/layout/venn3"/>
    <dgm:cxn modelId="{DD386A7F-0CC6-4A33-882F-9ED8700135F5}" type="presParOf" srcId="{446CA65D-CB69-46F3-B3D9-11BB3C3F4571}" destId="{233A0F06-B176-4222-B794-F8A2ACEF7896}" srcOrd="1" destOrd="0" presId="urn:microsoft.com/office/officeart/2005/8/layout/venn3"/>
    <dgm:cxn modelId="{197BA912-AE73-4CE2-8367-0353FF501C03}" type="presParOf" srcId="{446CA65D-CB69-46F3-B3D9-11BB3C3F4571}" destId="{F714F26A-66E6-47A5-BA72-4D05BE71D5ED}" srcOrd="2" destOrd="0" presId="urn:microsoft.com/office/officeart/2005/8/layout/venn3"/>
    <dgm:cxn modelId="{65A13246-3866-46BB-A01B-5D55395A123C}" type="presParOf" srcId="{446CA65D-CB69-46F3-B3D9-11BB3C3F4571}" destId="{C1BB16E1-7DA5-48EB-B3D7-8BC424EC9F8B}" srcOrd="3" destOrd="0" presId="urn:microsoft.com/office/officeart/2005/8/layout/venn3"/>
    <dgm:cxn modelId="{554D2414-71CA-4A29-8BDE-8DEC592FC875}" type="presParOf" srcId="{446CA65D-CB69-46F3-B3D9-11BB3C3F4571}" destId="{71C6594F-E037-4259-BCD1-AAD3B842C68C}" srcOrd="4" destOrd="0" presId="urn:microsoft.com/office/officeart/2005/8/layout/venn3"/>
    <dgm:cxn modelId="{B1948EDB-234E-43A2-A6F7-3BBA1DEF5C99}" type="presParOf" srcId="{446CA65D-CB69-46F3-B3D9-11BB3C3F4571}" destId="{DEE0814D-27E9-4EA5-92C4-69241B91B41B}" srcOrd="5" destOrd="0" presId="urn:microsoft.com/office/officeart/2005/8/layout/venn3"/>
    <dgm:cxn modelId="{DFC8DBAE-9292-4EF9-9320-BE514C0FDB19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F88752-7D0A-4F64-B9C6-F96C497E9F48}" type="presOf" srcId="{9B28D258-7D84-4D3E-A4D6-4DC2CAD20B9A}" destId="{218F0263-153A-4B8C-B3FB-8AB83B00CF8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E0B77679-99A4-4C47-9796-BCF2AC70CF1F}" type="presOf" srcId="{3C3D1718-21F3-40E3-8073-40B31DB53FAD}" destId="{F9C5F6B0-4D31-493A-9460-1EC566C3BB84}" srcOrd="0" destOrd="0" presId="urn:microsoft.com/office/officeart/2005/8/layout/venn3"/>
    <dgm:cxn modelId="{1C108FB8-7984-4B06-BE5F-5F3DC9B7C125}" type="presOf" srcId="{CD68ACB4-957B-40B2-9AB7-BA3A4F59C6F2}" destId="{6EF1AF08-9334-480F-9092-2F9E329DD69C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AB59CC80-8A07-4EC9-A779-EB8FA00E2FD1}" type="presOf" srcId="{55503469-2CDB-46B9-B6CD-6814AE157330}" destId="{6FC185DC-2AFF-4C48-ABA6-A267AA6D91B6}" srcOrd="0" destOrd="0" presId="urn:microsoft.com/office/officeart/2005/8/layout/venn3"/>
    <dgm:cxn modelId="{A0C00DEC-6A32-4A39-9AB4-221B19D1AD2B}" type="presOf" srcId="{EAE1088C-D00C-4178-B118-09F4A6B86C1F}" destId="{F0D1C6A0-6AE3-4478-BCA0-1963AF8130D5}" srcOrd="0" destOrd="0" presId="urn:microsoft.com/office/officeart/2005/8/layout/venn3"/>
    <dgm:cxn modelId="{38915607-D34C-4E24-AC53-8664B9277EBE}" type="presParOf" srcId="{F0D1C6A0-6AE3-4478-BCA0-1963AF8130D5}" destId="{F9C5F6B0-4D31-493A-9460-1EC566C3BB84}" srcOrd="0" destOrd="0" presId="urn:microsoft.com/office/officeart/2005/8/layout/venn3"/>
    <dgm:cxn modelId="{85D417D4-70E5-4162-9E51-7D5AFFEA0A4C}" type="presParOf" srcId="{F0D1C6A0-6AE3-4478-BCA0-1963AF8130D5}" destId="{B842DF3E-E78D-462F-A5CC-E16C67B01821}" srcOrd="1" destOrd="0" presId="urn:microsoft.com/office/officeart/2005/8/layout/venn3"/>
    <dgm:cxn modelId="{0C2BB11F-E679-4EEE-B228-76C5EA706202}" type="presParOf" srcId="{F0D1C6A0-6AE3-4478-BCA0-1963AF8130D5}" destId="{6EF1AF08-9334-480F-9092-2F9E329DD69C}" srcOrd="2" destOrd="0" presId="urn:microsoft.com/office/officeart/2005/8/layout/venn3"/>
    <dgm:cxn modelId="{72E37C8C-728F-4A75-9FBF-50F0939CD4AF}" type="presParOf" srcId="{F0D1C6A0-6AE3-4478-BCA0-1963AF8130D5}" destId="{B4C4B1EE-0694-4A8B-ADE2-6079FF95B405}" srcOrd="3" destOrd="0" presId="urn:microsoft.com/office/officeart/2005/8/layout/venn3"/>
    <dgm:cxn modelId="{19865CB7-224D-4AD4-BBA6-0C7B6FED8CA9}" type="presParOf" srcId="{F0D1C6A0-6AE3-4478-BCA0-1963AF8130D5}" destId="{6FC185DC-2AFF-4C48-ABA6-A267AA6D91B6}" srcOrd="4" destOrd="0" presId="urn:microsoft.com/office/officeart/2005/8/layout/venn3"/>
    <dgm:cxn modelId="{23285A97-91CA-4DB3-80A3-398C318E5520}" type="presParOf" srcId="{F0D1C6A0-6AE3-4478-BCA0-1963AF8130D5}" destId="{8F737D8B-7FC9-4805-BF3E-0815E46E311C}" srcOrd="5" destOrd="0" presId="urn:microsoft.com/office/officeart/2005/8/layout/venn3"/>
    <dgm:cxn modelId="{FA24CDDE-2BBB-41C9-9EDE-F9B352F56FB8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F106E01-558E-4CFA-B942-0549EEC6C2B9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78A275-B5D2-438F-B2E5-D095A5EC9B3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663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</a:rPr>
              <a:t>Мир вокруг нас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200" b="1" spc="600" dirty="0" smtClean="0">
                <a:ln w="3810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Почему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200" b="1" spc="600" dirty="0" smtClean="0">
                <a:ln w="3810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мы часто слышим слово «экология»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78A275-B5D2-438F-B2E5-D095A5EC9B3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034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Мир вокруг нас разноцветный, яркий. Но любимый цвет экологов – зелёный. Он стал символом защиты Земли. </a:t>
            </a:r>
            <a:endParaRPr lang="ru-RU" sz="1200" b="1" kern="1200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EB3C3A-138D-45FE-A3BF-40CC3D57CCC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A20DB8-0EFF-4A70-993B-CEBDBDA28FA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«Нужно бережно относиться к окружающему миру, к Земле, потому что это наш Зелёный дом. А дом нужно всегда беречь и защищать», -  говорят экологи.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87B0CA-2AFC-4CA9-B510-A3F0E61E73E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Как много всего замечательного в этом доме!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71645A-E203-4F1A-87A8-F913FE39561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D8D04B-5452-413E-8C6E-DD2BAF1C728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86EED-CD8F-49D3-A58D-93856F1C2A1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Всё ли в порядке в нашем Зелёном доме?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2C03C6-60AD-4005-B0F4-CFD395E09E2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Слово «экология» все чаще стало звучать по радио, телевидению, появляться в газетах. Это все из-за того, что наш природный дом оказался в опасности.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A68AE5-8177-4F53-8D0C-7D37D8F33F6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ЗАГРЯЗНЕНИЕ РЕК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32D357-4A02-4477-8EC7-FF8F58FDA6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ПРОЛИТАЯ НЕФТЬ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8791A2-1666-46EC-BA87-F6617E11E22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Сегодня утром я встретил в школе старшеклассников. 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Они сказали мне, что идут на урок экологии. А вчера у реки 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я видел третьеклассников из нашей школы. Они проверяли чистоту воды. Ребята сказали, что у них занятие по экологии. На прошлой неделе к нам в лес приходили малыши из детского сада. 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Они наблюдали за нашим муравейником! Мне они 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сказали: „Мы — юные экологи!“ </a:t>
            </a:r>
            <a:endParaRPr lang="ru-RU" sz="1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3A55C4-BF3E-489A-911A-7AED2695F2C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ВЫРУБКА ЛЕСОВ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0D980D-33C7-4697-AD38-B56AC0D3452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ВЫХЛОПНЫЕ ГАЗЫ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C29209-C8FD-4B8F-ABAF-BB5AF3796FB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НЕПЕРЕРАБОТКА                   ВТОРИЧНОГО СЫРЬЯ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ED30C0-88F6-4D1D-9DA7-F2C123ACEB5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МУСОРНЫЕ СВАЛКИ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3EFC18-373A-45FE-AB08-7456310CB0E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ДОБЫЧА                         ПОЛЕЗНЫХ ИСКОПАЕМЫХ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3DC8B5-832D-459D-A578-78017E7625D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ФАБРИКИ И ЗАВОДЫ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8047FD-191A-4B16-ADB3-2A759059051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РАДИОАКТИВНЫЕ ОТХОДЫ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9FB545-EB8D-4440-BA22-33D433B6C4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КИСЛОТНЫЕ ДОЖДИ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2B3CA-CF10-44B1-BCE9-DDEDD6BDF2E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Кто же виноват в этих нарушениях?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6E6FF3-D05A-434E-800A-531AB7BE3E2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 сожалению, виноваты сами люди. Не все и не всегда берегут Землю!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63395E-BBF2-4EEA-8F1F-75FA220DEB8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Интересно, почему мы так часто слышим слово „</a:t>
            </a:r>
            <a:r>
              <a:rPr lang="ru-RU" sz="1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Times New Roman" pitchFamily="18" charset="0"/>
              </a:rPr>
              <a:t>экология</a:t>
            </a: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“?                          Может быть, вы, ребята, 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мне объясните?</a:t>
            </a:r>
            <a:endParaRPr lang="ru-RU" sz="1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A26309-596E-463F-874B-127F73345BB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Экологи придумали прекрасный праздник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День Земли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Люди всех стран отмечают его каждый год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22 апреля. В этот день все люди вспоминают,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что они живут в одном, общем доме.</a:t>
            </a: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buFontTx/>
              <a:buAutoNum type="arabicPlain" startAt="22"/>
              <a:defRPr/>
            </a:pPr>
            <a:r>
              <a:rPr lang="ru-RU" sz="1200" b="1" i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 Апреля – </a:t>
            </a: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День земли</a:t>
            </a:r>
            <a:endParaRPr lang="ru-RU" dirty="0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ED0177-A11E-46DB-B699-A69986ECAF9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9E3CCD-20A4-4A0F-A170-CFDCDFE4572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78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0C1DBA-C043-402F-B3DC-C3F0ACCC7BD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ИЗУЧЕНИЕ РАСТЕНИЙ И ЖИВОТНЫХ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1200" b="1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СТРОИТЕЛЬСТВО ЗАПОВЕДНИКОВ И ЗАКАЗНИКОВ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1200" b="1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ЗАНЕСЕНИЕ РЕДКИХ РАСТЕНИЙ И ЖИВОТНЫХ В КРАСНУЮ КНИГУ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1200" b="1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СТРОИТЕЛЬСТВО ОЧИСТНЫХ СООРУЖЕНИЙ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1200" b="1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СТРОИТЕЛЬСТВО МУСОРОПЕРЕРАБАТЫВАЮЩИХ ЗАВОДОВ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1200" b="1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РАЗУМНАЯ ДОБЫЧА ПОЛЕЗНЫХ ИСКОПАЕМЫХ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1200" b="1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1200" b="1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</a:t>
            </a:r>
            <a:endParaRPr lang="ru-RU" dirty="0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2F757E-0524-4036-95FB-CBF2E7A2190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Мы часто слышим это слово, потому что экология учит, как надо беречь свою планету.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98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07C883-360B-4BF9-9C6C-13F4934F06B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Давайте будем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 тому стремиться,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Чтоб нас любили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И зверь, и птица.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И доверяли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Повсюду нам,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Как самым верным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Своим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       друзьям!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Давайте будем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Беречь планету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Во всей Вселенной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Похожей нету: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Во всей Вселенной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Совсем одна,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Что будет делать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Без нас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она?..</a:t>
            </a:r>
            <a:endParaRPr lang="ru-RU" sz="1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78A275-B5D2-438F-B2E5-D095A5EC9B3F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789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Пусть Земля — пусть Земля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Кружит — кружит,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Дети все — дети все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Дружат — дружат.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Мы тогда — мы тогда</a:t>
            </a:r>
            <a:endParaRPr lang="ru-RU" sz="1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Быстро — быстро 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Под дождем грибным подрастем.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Мы тогда — мы тогда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Домом — домом,</a:t>
            </a:r>
            <a:b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Землю общим домом назовем.</a:t>
            </a:r>
            <a:endParaRPr lang="ru-RU" sz="1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78A275-B5D2-438F-B2E5-D095A5EC9B3F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8437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809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E42D24-4EC4-429B-92A7-BA1844FC527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i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Экология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Попробуем объяснить. Но сначала надо разобраться, что это слово означает. Ребята, вы слышали это слово? Как вы думаете, что такое экология?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CEE1A1-BB7D-4472-A5C2-EBB57D4AD08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Я думаю, что экология – это наука, которая учит нас бережно относиться                к окружающему миру, к Земле.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2D38E0-6601-46FA-86A3-A3B83EE0F2D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Экология — наука о связях между живыми существами  и окружающим их миром, между человеком и  природой. </a:t>
            </a:r>
            <a:endParaRPr lang="ru-RU" sz="1200" kern="12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F28218-F7A1-4E58-9946-CBC35D571D9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i="1" kern="1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Экос</a:t>
            </a:r>
            <a:endParaRPr lang="ru-RU" sz="1200" b="1" i="1" kern="1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_BraggaStar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дом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логос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наука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5BF962-C9EB-4565-92EF-8BB55DD81C0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Получается, что экология – наука о доме.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61B3A3-3FBE-48D5-9333-3410C6A03CF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От слова „экология“ произошло слово „эколог“.                                                </a:t>
            </a:r>
            <a:r>
              <a:rPr lang="ru-RU" sz="1200" b="1" i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Экологи</a:t>
            </a:r>
            <a:r>
              <a:rPr lang="ru-RU" sz="1200" b="1" kern="12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— это люди, которые занимаются экологией, защищают природу. 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C83825-FE36-4687-ADDA-03C84D805F4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94A17-D8A6-4517-B157-2E90692444E8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794B7-B3DF-45DA-8583-D72AFD5B68A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BF5B8-8666-438D-A75E-7C66918DD515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EF272-1F72-44AF-95F2-976653BAB52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D236E-51FF-44E5-BFD8-2D608DBC5072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F267-63CA-4154-AACA-9BB2D44A3E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4AF7A-C626-4EA2-BFA4-351C94CE6AB0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A325B-6CD6-4C9E-907F-F98AFD6AAAE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039C0-F38D-43AF-94FD-1BC97752189F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E5D4A-1245-4F58-BDB7-D6089D59BA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EE11D-3CD6-4B53-953F-F5ACB0299043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F856F-CD1A-4166-B1B4-EFC3D7DDB76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90506-0E53-4C48-A789-26F6A9C085EA}" type="datetime1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42620-5865-4198-B61F-A438EA4924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CE06D-BB20-44FE-B3B1-33A422A4250C}" type="datetime1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1D62D-EA02-4747-82C9-F0BC92A807A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71633-CE07-427D-8B75-72E27DADA55B}" type="datetime1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9676A-B5A4-47C3-B70A-D72AF98FA12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EB4F2-7A48-4E7F-BD50-4F7274DF4EA5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BAF89-634C-4036-9127-7FD12B0D38C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F3222-A360-40E6-B7B7-C7FA7D5447E3}" type="datetime1">
              <a:rPr lang="ru-RU" smtClean="0"/>
              <a:t>06.05.2015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ADAEC-540C-44FA-968D-CCD47184E95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E5F821-121F-481B-BA3E-F7DBC104271A}" type="datetime1">
              <a:rPr lang="ru-RU" smtClean="0"/>
              <a:t>06.05.2015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0F2EFC-465F-4401-B1DC-DE589C6B5B0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95" r:id="rId9"/>
    <p:sldLayoutId id="2147483686" r:id="rId10"/>
    <p:sldLayoutId id="2147483685" r:id="rId11"/>
  </p:sldLayoutIdLst>
  <p:transition>
    <p:randomBar dir="vert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7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55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</a:rPr>
              <a:t>Мир вокруг нас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143248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600" b="1" spc="600" dirty="0" smtClean="0">
                <a:ln w="3810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Почему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600" b="1" spc="600" dirty="0" smtClean="0">
                <a:ln w="3810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мы часто слышим слово «экология»</a:t>
            </a:r>
            <a:endParaRPr lang="ru-RU" sz="6600" b="1" spc="600" dirty="0">
              <a:ln w="38100"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2292" name="Picture 4" descr="Картинка 182 из 12015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857250"/>
            <a:ext cx="2428875" cy="2840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928794" y="785794"/>
            <a:ext cx="7072362" cy="1714512"/>
          </a:xfrm>
          <a:prstGeom prst="cloudCallout">
            <a:avLst>
              <a:gd name="adj1" fmla="val 21232"/>
              <a:gd name="adj2" fmla="val 137446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Мир вокруг нас разноцветный, яркий. Но любимый цвет экологов – зелёный. Он стал символом защиты Земли. </a:t>
            </a:r>
          </a:p>
        </p:txBody>
      </p:sp>
      <p:pic>
        <p:nvPicPr>
          <p:cNvPr id="37892" name="Picture 4" descr="Картинка 63 из 1386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2312988"/>
            <a:ext cx="3143250" cy="4545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318 из 73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57188"/>
            <a:ext cx="9144000" cy="892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643438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785794"/>
            <a:ext cx="7786742" cy="1857388"/>
          </a:xfrm>
          <a:prstGeom prst="cloudCallout">
            <a:avLst>
              <a:gd name="adj1" fmla="val -17393"/>
              <a:gd name="adj2" fmla="val 176000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«Нужно бережно относиться к окружающему миру, к Земле, потому что это наш Зелёный дом. А дом нужно всегда беречь и защищать», -  говорят экологи.</a:t>
            </a:r>
          </a:p>
        </p:txBody>
      </p:sp>
      <p:pic>
        <p:nvPicPr>
          <p:cNvPr id="5" name="Picture 2" descr="Картинка 199 из 734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86238" y="3138488"/>
            <a:ext cx="4957762" cy="3719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3214678" y="785794"/>
            <a:ext cx="5786478" cy="1714512"/>
          </a:xfrm>
          <a:prstGeom prst="cloudCallout">
            <a:avLst>
              <a:gd name="adj1" fmla="val 24659"/>
              <a:gd name="adj2" fmla="val 180498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много всего замечательного в этом доме!</a:t>
            </a:r>
          </a:p>
        </p:txBody>
      </p:sp>
      <p:pic>
        <p:nvPicPr>
          <p:cNvPr id="5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72000"/>
            <a:ext cx="1408112" cy="213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Картинка 37 из 13286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1916113"/>
            <a:ext cx="4286250" cy="4646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46 из 128902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785813"/>
            <a:ext cx="5786438" cy="5786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94" name="Picture 10" descr="Картинка 6 из 9053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40559">
            <a:off x="552450" y="935038"/>
            <a:ext cx="2171700" cy="1709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92" name="Picture 8" descr="Картинка 10 из 17218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418854">
            <a:off x="257175" y="3557588"/>
            <a:ext cx="2225675" cy="166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96" name="Picture 12" descr="Картинка 18 из 80196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437">
            <a:off x="4264025" y="276225"/>
            <a:ext cx="2143125" cy="1709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98" name="Picture 14" descr="Картинка 41 из 8771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27614">
            <a:off x="6662738" y="2057400"/>
            <a:ext cx="2182812" cy="167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000" name="Picture 16" descr="Картинка 25 из 414966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96916">
            <a:off x="2844800" y="4937125"/>
            <a:ext cx="2324100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002" name="Picture 18" descr="Картинка 2 из 61390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123955">
            <a:off x="6180138" y="4506913"/>
            <a:ext cx="2284412" cy="1724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600" decel="1000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600" decel="100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00" decel="100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00" decel="100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46 из 128902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785813"/>
            <a:ext cx="5786438" cy="5786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18" name="Picture 2" descr="Картинка 19 из 1497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17374">
            <a:off x="592138" y="912813"/>
            <a:ext cx="2297112" cy="167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20" name="Picture 4" descr="Картинка 22 из 135425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13493">
            <a:off x="3848100" y="381000"/>
            <a:ext cx="2346325" cy="176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22" name="Picture 6" descr="Картинка 74 из 3140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67020">
            <a:off x="6561138" y="2243138"/>
            <a:ext cx="2368550" cy="177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24" name="Picture 8" descr="Картинка 10 из 8651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332601">
            <a:off x="6064250" y="4672013"/>
            <a:ext cx="2627313" cy="1725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26" name="Picture 10" descr="Картинка 104 из 57054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75" y="4929188"/>
            <a:ext cx="2214563" cy="1744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28" name="Picture 12" descr="Картинка 76 из 72445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284763">
            <a:off x="361950" y="3319463"/>
            <a:ext cx="2355850" cy="1766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600" decel="1000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600" decel="1000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00" decel="100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00" decel="100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643438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785794"/>
            <a:ext cx="4929222" cy="1500198"/>
          </a:xfrm>
          <a:prstGeom prst="cloudCallout">
            <a:avLst>
              <a:gd name="adj1" fmla="val -2272"/>
              <a:gd name="adj2" fmla="val 223000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ли в порядке в нашем Зелёном доме?</a:t>
            </a:r>
          </a:p>
        </p:txBody>
      </p:sp>
      <p:pic>
        <p:nvPicPr>
          <p:cNvPr id="7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3714750"/>
            <a:ext cx="4932362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3643306" y="785794"/>
            <a:ext cx="5357850" cy="2500330"/>
          </a:xfrm>
          <a:prstGeom prst="cloudCallout">
            <a:avLst>
              <a:gd name="adj1" fmla="val 24688"/>
              <a:gd name="adj2" fmla="val 116021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Слово «экология» все чаще стало звучать по радио, телевидению, появляться в газетах. Это все из-за того, что наш природный дом оказался в опасности.</a:t>
            </a:r>
          </a:p>
        </p:txBody>
      </p:sp>
      <p:pic>
        <p:nvPicPr>
          <p:cNvPr id="5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72000"/>
            <a:ext cx="1408112" cy="213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466" name="Picture 2" descr="Картинка 96 из 12732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1071563"/>
            <a:ext cx="3286125" cy="542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35 из 13286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FEF"/>
              </a:clrFrom>
              <a:clrTo>
                <a:srgbClr val="F8F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214938" y="714375"/>
            <a:ext cx="342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ЗАГРЯЗНЕНИЕ РЕК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44450" y="22225"/>
            <a:ext cx="3359150" cy="2570163"/>
          </a:xfrm>
          <a:custGeom>
            <a:avLst/>
            <a:gdLst>
              <a:gd name="connsiteX0" fmla="*/ 859316 w 3360145"/>
              <a:gd name="connsiteY0" fmla="*/ 2489812 h 2570466"/>
              <a:gd name="connsiteX1" fmla="*/ 771181 w 3360145"/>
              <a:gd name="connsiteY1" fmla="*/ 2434727 h 2570466"/>
              <a:gd name="connsiteX2" fmla="*/ 738131 w 3360145"/>
              <a:gd name="connsiteY2" fmla="*/ 2401677 h 2570466"/>
              <a:gd name="connsiteX3" fmla="*/ 638979 w 3360145"/>
              <a:gd name="connsiteY3" fmla="*/ 2324559 h 2570466"/>
              <a:gd name="connsiteX4" fmla="*/ 594911 w 3360145"/>
              <a:gd name="connsiteY4" fmla="*/ 2258458 h 2570466"/>
              <a:gd name="connsiteX5" fmla="*/ 550844 w 3360145"/>
              <a:gd name="connsiteY5" fmla="*/ 2192356 h 2570466"/>
              <a:gd name="connsiteX6" fmla="*/ 528810 w 3360145"/>
              <a:gd name="connsiteY6" fmla="*/ 2159306 h 2570466"/>
              <a:gd name="connsiteX7" fmla="*/ 495760 w 3360145"/>
              <a:gd name="connsiteY7" fmla="*/ 2126255 h 2570466"/>
              <a:gd name="connsiteX8" fmla="*/ 418641 w 3360145"/>
              <a:gd name="connsiteY8" fmla="*/ 2005070 h 2570466"/>
              <a:gd name="connsiteX9" fmla="*/ 374574 w 3360145"/>
              <a:gd name="connsiteY9" fmla="*/ 1927952 h 2570466"/>
              <a:gd name="connsiteX10" fmla="*/ 363557 w 3360145"/>
              <a:gd name="connsiteY10" fmla="*/ 1894901 h 2570466"/>
              <a:gd name="connsiteX11" fmla="*/ 297456 w 3360145"/>
              <a:gd name="connsiteY11" fmla="*/ 1828800 h 2570466"/>
              <a:gd name="connsiteX12" fmla="*/ 242372 w 3360145"/>
              <a:gd name="connsiteY12" fmla="*/ 1762699 h 2570466"/>
              <a:gd name="connsiteX13" fmla="*/ 198304 w 3360145"/>
              <a:gd name="connsiteY13" fmla="*/ 1696597 h 2570466"/>
              <a:gd name="connsiteX14" fmla="*/ 165253 w 3360145"/>
              <a:gd name="connsiteY14" fmla="*/ 1663547 h 2570466"/>
              <a:gd name="connsiteX15" fmla="*/ 88135 w 3360145"/>
              <a:gd name="connsiteY15" fmla="*/ 1597446 h 2570466"/>
              <a:gd name="connsiteX16" fmla="*/ 77119 w 3360145"/>
              <a:gd name="connsiteY16" fmla="*/ 1564395 h 2570466"/>
              <a:gd name="connsiteX17" fmla="*/ 55085 w 3360145"/>
              <a:gd name="connsiteY17" fmla="*/ 1531344 h 2570466"/>
              <a:gd name="connsiteX18" fmla="*/ 66102 w 3360145"/>
              <a:gd name="connsiteY18" fmla="*/ 1322024 h 2570466"/>
              <a:gd name="connsiteX19" fmla="*/ 77119 w 3360145"/>
              <a:gd name="connsiteY19" fmla="*/ 771180 h 2570466"/>
              <a:gd name="connsiteX20" fmla="*/ 88135 w 3360145"/>
              <a:gd name="connsiteY20" fmla="*/ 727113 h 2570466"/>
              <a:gd name="connsiteX21" fmla="*/ 99152 w 3360145"/>
              <a:gd name="connsiteY21" fmla="*/ 661012 h 2570466"/>
              <a:gd name="connsiteX22" fmla="*/ 88135 w 3360145"/>
              <a:gd name="connsiteY22" fmla="*/ 528809 h 2570466"/>
              <a:gd name="connsiteX23" fmla="*/ 55085 w 3360145"/>
              <a:gd name="connsiteY23" fmla="*/ 495759 h 2570466"/>
              <a:gd name="connsiteX24" fmla="*/ 0 w 3360145"/>
              <a:gd name="connsiteY24" fmla="*/ 440674 h 2570466"/>
              <a:gd name="connsiteX25" fmla="*/ 11017 w 3360145"/>
              <a:gd name="connsiteY25" fmla="*/ 330506 h 2570466"/>
              <a:gd name="connsiteX26" fmla="*/ 22034 w 3360145"/>
              <a:gd name="connsiteY26" fmla="*/ 275421 h 2570466"/>
              <a:gd name="connsiteX27" fmla="*/ 66102 w 3360145"/>
              <a:gd name="connsiteY27" fmla="*/ 209320 h 2570466"/>
              <a:gd name="connsiteX28" fmla="*/ 88135 w 3360145"/>
              <a:gd name="connsiteY28" fmla="*/ 176270 h 2570466"/>
              <a:gd name="connsiteX29" fmla="*/ 99152 w 3360145"/>
              <a:gd name="connsiteY29" fmla="*/ 143219 h 2570466"/>
              <a:gd name="connsiteX30" fmla="*/ 143220 w 3360145"/>
              <a:gd name="connsiteY30" fmla="*/ 121185 h 2570466"/>
              <a:gd name="connsiteX31" fmla="*/ 187287 w 3360145"/>
              <a:gd name="connsiteY31" fmla="*/ 88135 h 2570466"/>
              <a:gd name="connsiteX32" fmla="*/ 352540 w 3360145"/>
              <a:gd name="connsiteY32" fmla="*/ 99152 h 2570466"/>
              <a:gd name="connsiteX33" fmla="*/ 418641 w 3360145"/>
              <a:gd name="connsiteY33" fmla="*/ 143219 h 2570466"/>
              <a:gd name="connsiteX34" fmla="*/ 451692 w 3360145"/>
              <a:gd name="connsiteY34" fmla="*/ 154236 h 2570466"/>
              <a:gd name="connsiteX35" fmla="*/ 484743 w 3360145"/>
              <a:gd name="connsiteY35" fmla="*/ 143219 h 2570466"/>
              <a:gd name="connsiteX36" fmla="*/ 539827 w 3360145"/>
              <a:gd name="connsiteY36" fmla="*/ 121185 h 2570466"/>
              <a:gd name="connsiteX37" fmla="*/ 627962 w 3360145"/>
              <a:gd name="connsiteY37" fmla="*/ 99152 h 2570466"/>
              <a:gd name="connsiteX38" fmla="*/ 649996 w 3360145"/>
              <a:gd name="connsiteY38" fmla="*/ 55084 h 2570466"/>
              <a:gd name="connsiteX39" fmla="*/ 638979 w 3360145"/>
              <a:gd name="connsiteY39" fmla="*/ 22033 h 2570466"/>
              <a:gd name="connsiteX40" fmla="*/ 561861 w 3360145"/>
              <a:gd name="connsiteY40" fmla="*/ 44067 h 2570466"/>
              <a:gd name="connsiteX41" fmla="*/ 528810 w 3360145"/>
              <a:gd name="connsiteY41" fmla="*/ 55084 h 2570466"/>
              <a:gd name="connsiteX42" fmla="*/ 495760 w 3360145"/>
              <a:gd name="connsiteY42" fmla="*/ 77118 h 2570466"/>
              <a:gd name="connsiteX43" fmla="*/ 473726 w 3360145"/>
              <a:gd name="connsiteY43" fmla="*/ 110168 h 2570466"/>
              <a:gd name="connsiteX44" fmla="*/ 484743 w 3360145"/>
              <a:gd name="connsiteY44" fmla="*/ 66101 h 2570466"/>
              <a:gd name="connsiteX45" fmla="*/ 506776 w 3360145"/>
              <a:gd name="connsiteY45" fmla="*/ 33050 h 2570466"/>
              <a:gd name="connsiteX46" fmla="*/ 517793 w 3360145"/>
              <a:gd name="connsiteY46" fmla="*/ 0 h 2570466"/>
              <a:gd name="connsiteX47" fmla="*/ 638979 w 3360145"/>
              <a:gd name="connsiteY47" fmla="*/ 22033 h 2570466"/>
              <a:gd name="connsiteX48" fmla="*/ 705080 w 3360145"/>
              <a:gd name="connsiteY48" fmla="*/ 44067 h 2570466"/>
              <a:gd name="connsiteX49" fmla="*/ 760164 w 3360145"/>
              <a:gd name="connsiteY49" fmla="*/ 55084 h 2570466"/>
              <a:gd name="connsiteX50" fmla="*/ 804232 w 3360145"/>
              <a:gd name="connsiteY50" fmla="*/ 66101 h 2570466"/>
              <a:gd name="connsiteX51" fmla="*/ 837282 w 3360145"/>
              <a:gd name="connsiteY51" fmla="*/ 88135 h 2570466"/>
              <a:gd name="connsiteX52" fmla="*/ 914400 w 3360145"/>
              <a:gd name="connsiteY52" fmla="*/ 99152 h 2570466"/>
              <a:gd name="connsiteX53" fmla="*/ 947451 w 3360145"/>
              <a:gd name="connsiteY53" fmla="*/ 110168 h 2570466"/>
              <a:gd name="connsiteX54" fmla="*/ 980502 w 3360145"/>
              <a:gd name="connsiteY54" fmla="*/ 132202 h 2570466"/>
              <a:gd name="connsiteX55" fmla="*/ 1134738 w 3360145"/>
              <a:gd name="connsiteY55" fmla="*/ 110168 h 2570466"/>
              <a:gd name="connsiteX56" fmla="*/ 1244906 w 3360145"/>
              <a:gd name="connsiteY56" fmla="*/ 132202 h 2570466"/>
              <a:gd name="connsiteX57" fmla="*/ 1443210 w 3360145"/>
              <a:gd name="connsiteY57" fmla="*/ 110168 h 2570466"/>
              <a:gd name="connsiteX58" fmla="*/ 1520328 w 3360145"/>
              <a:gd name="connsiteY58" fmla="*/ 88135 h 2570466"/>
              <a:gd name="connsiteX59" fmla="*/ 1542362 w 3360145"/>
              <a:gd name="connsiteY59" fmla="*/ 121185 h 2570466"/>
              <a:gd name="connsiteX60" fmla="*/ 1619480 w 3360145"/>
              <a:gd name="connsiteY60" fmla="*/ 110168 h 2570466"/>
              <a:gd name="connsiteX61" fmla="*/ 1696598 w 3360145"/>
              <a:gd name="connsiteY61" fmla="*/ 66101 h 2570466"/>
              <a:gd name="connsiteX62" fmla="*/ 2225408 w 3360145"/>
              <a:gd name="connsiteY62" fmla="*/ 77118 h 2570466"/>
              <a:gd name="connsiteX63" fmla="*/ 2291509 w 3360145"/>
              <a:gd name="connsiteY63" fmla="*/ 55084 h 2570466"/>
              <a:gd name="connsiteX64" fmla="*/ 2335576 w 3360145"/>
              <a:gd name="connsiteY64" fmla="*/ 77118 h 2570466"/>
              <a:gd name="connsiteX65" fmla="*/ 2577947 w 3360145"/>
              <a:gd name="connsiteY65" fmla="*/ 99152 h 2570466"/>
              <a:gd name="connsiteX66" fmla="*/ 3216926 w 3360145"/>
              <a:gd name="connsiteY66" fmla="*/ 99152 h 2570466"/>
              <a:gd name="connsiteX67" fmla="*/ 3294044 w 3360145"/>
              <a:gd name="connsiteY67" fmla="*/ 110168 h 2570466"/>
              <a:gd name="connsiteX68" fmla="*/ 3360145 w 3360145"/>
              <a:gd name="connsiteY68" fmla="*/ 176270 h 2570466"/>
              <a:gd name="connsiteX69" fmla="*/ 3327094 w 3360145"/>
              <a:gd name="connsiteY69" fmla="*/ 253388 h 2570466"/>
              <a:gd name="connsiteX70" fmla="*/ 3117774 w 3360145"/>
              <a:gd name="connsiteY70" fmla="*/ 275421 h 2570466"/>
              <a:gd name="connsiteX71" fmla="*/ 2798285 w 3360145"/>
              <a:gd name="connsiteY71" fmla="*/ 308472 h 2570466"/>
              <a:gd name="connsiteX72" fmla="*/ 2721167 w 3360145"/>
              <a:gd name="connsiteY72" fmla="*/ 330506 h 2570466"/>
              <a:gd name="connsiteX73" fmla="*/ 2677099 w 3360145"/>
              <a:gd name="connsiteY73" fmla="*/ 352539 h 2570466"/>
              <a:gd name="connsiteX74" fmla="*/ 2644049 w 3360145"/>
              <a:gd name="connsiteY74" fmla="*/ 363556 h 2570466"/>
              <a:gd name="connsiteX75" fmla="*/ 2544897 w 3360145"/>
              <a:gd name="connsiteY75" fmla="*/ 440674 h 2570466"/>
              <a:gd name="connsiteX76" fmla="*/ 2434728 w 3360145"/>
              <a:gd name="connsiteY76" fmla="*/ 561860 h 2570466"/>
              <a:gd name="connsiteX77" fmla="*/ 2357610 w 3360145"/>
              <a:gd name="connsiteY77" fmla="*/ 638978 h 2570466"/>
              <a:gd name="connsiteX78" fmla="*/ 2324560 w 3360145"/>
              <a:gd name="connsiteY78" fmla="*/ 683046 h 2570466"/>
              <a:gd name="connsiteX79" fmla="*/ 2280492 w 3360145"/>
              <a:gd name="connsiteY79" fmla="*/ 716096 h 2570466"/>
              <a:gd name="connsiteX80" fmla="*/ 2192357 w 3360145"/>
              <a:gd name="connsiteY80" fmla="*/ 793214 h 2570466"/>
              <a:gd name="connsiteX81" fmla="*/ 2159306 w 3360145"/>
              <a:gd name="connsiteY81" fmla="*/ 804231 h 2570466"/>
              <a:gd name="connsiteX82" fmla="*/ 2060155 w 3360145"/>
              <a:gd name="connsiteY82" fmla="*/ 870332 h 2570466"/>
              <a:gd name="connsiteX83" fmla="*/ 2027104 w 3360145"/>
              <a:gd name="connsiteY83" fmla="*/ 914400 h 2570466"/>
              <a:gd name="connsiteX84" fmla="*/ 1983037 w 3360145"/>
              <a:gd name="connsiteY84" fmla="*/ 925417 h 2570466"/>
              <a:gd name="connsiteX85" fmla="*/ 1938969 w 3360145"/>
              <a:gd name="connsiteY85" fmla="*/ 969484 h 2570466"/>
              <a:gd name="connsiteX86" fmla="*/ 1817784 w 3360145"/>
              <a:gd name="connsiteY86" fmla="*/ 1068636 h 2570466"/>
              <a:gd name="connsiteX87" fmla="*/ 1773716 w 3360145"/>
              <a:gd name="connsiteY87" fmla="*/ 1123720 h 2570466"/>
              <a:gd name="connsiteX88" fmla="*/ 1740666 w 3360145"/>
              <a:gd name="connsiteY88" fmla="*/ 1156771 h 2570466"/>
              <a:gd name="connsiteX89" fmla="*/ 1718632 w 3360145"/>
              <a:gd name="connsiteY89" fmla="*/ 1189821 h 2570466"/>
              <a:gd name="connsiteX90" fmla="*/ 1674564 w 3360145"/>
              <a:gd name="connsiteY90" fmla="*/ 1288973 h 2570466"/>
              <a:gd name="connsiteX91" fmla="*/ 1641514 w 3360145"/>
              <a:gd name="connsiteY91" fmla="*/ 1388125 h 2570466"/>
              <a:gd name="connsiteX92" fmla="*/ 1575413 w 3360145"/>
              <a:gd name="connsiteY92" fmla="*/ 1454226 h 2570466"/>
              <a:gd name="connsiteX93" fmla="*/ 1542362 w 3360145"/>
              <a:gd name="connsiteY93" fmla="*/ 1498294 h 2570466"/>
              <a:gd name="connsiteX94" fmla="*/ 1344058 w 3360145"/>
              <a:gd name="connsiteY94" fmla="*/ 1674564 h 2570466"/>
              <a:gd name="connsiteX95" fmla="*/ 1277957 w 3360145"/>
              <a:gd name="connsiteY95" fmla="*/ 1718631 h 2570466"/>
              <a:gd name="connsiteX96" fmla="*/ 1222873 w 3360145"/>
              <a:gd name="connsiteY96" fmla="*/ 1762699 h 2570466"/>
              <a:gd name="connsiteX97" fmla="*/ 1167788 w 3360145"/>
              <a:gd name="connsiteY97" fmla="*/ 1795749 h 2570466"/>
              <a:gd name="connsiteX98" fmla="*/ 1112704 w 3360145"/>
              <a:gd name="connsiteY98" fmla="*/ 1861850 h 2570466"/>
              <a:gd name="connsiteX99" fmla="*/ 1068637 w 3360145"/>
              <a:gd name="connsiteY99" fmla="*/ 1916935 h 2570466"/>
              <a:gd name="connsiteX100" fmla="*/ 1013552 w 3360145"/>
              <a:gd name="connsiteY100" fmla="*/ 2038120 h 2570466"/>
              <a:gd name="connsiteX101" fmla="*/ 980502 w 3360145"/>
              <a:gd name="connsiteY101" fmla="*/ 2115238 h 2570466"/>
              <a:gd name="connsiteX102" fmla="*/ 958468 w 3360145"/>
              <a:gd name="connsiteY102" fmla="*/ 2159306 h 2570466"/>
              <a:gd name="connsiteX103" fmla="*/ 914400 w 3360145"/>
              <a:gd name="connsiteY103" fmla="*/ 2247441 h 2570466"/>
              <a:gd name="connsiteX104" fmla="*/ 903384 w 3360145"/>
              <a:gd name="connsiteY104" fmla="*/ 2291508 h 2570466"/>
              <a:gd name="connsiteX105" fmla="*/ 892367 w 3360145"/>
              <a:gd name="connsiteY105" fmla="*/ 2423711 h 2570466"/>
              <a:gd name="connsiteX106" fmla="*/ 870333 w 3360145"/>
              <a:gd name="connsiteY106" fmla="*/ 2489812 h 2570466"/>
              <a:gd name="connsiteX107" fmla="*/ 859316 w 3360145"/>
              <a:gd name="connsiteY107" fmla="*/ 2489812 h 2570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3360145" h="2570466">
                <a:moveTo>
                  <a:pt x="859316" y="2489812"/>
                </a:moveTo>
                <a:cubicBezTo>
                  <a:pt x="842791" y="2480631"/>
                  <a:pt x="811225" y="2469050"/>
                  <a:pt x="771181" y="2434727"/>
                </a:cubicBezTo>
                <a:cubicBezTo>
                  <a:pt x="759352" y="2424588"/>
                  <a:pt x="750429" y="2411242"/>
                  <a:pt x="738131" y="2401677"/>
                </a:cubicBezTo>
                <a:cubicBezTo>
                  <a:pt x="691271" y="2365231"/>
                  <a:pt x="671807" y="2366766"/>
                  <a:pt x="638979" y="2324559"/>
                </a:cubicBezTo>
                <a:cubicBezTo>
                  <a:pt x="622721" y="2303656"/>
                  <a:pt x="609600" y="2280492"/>
                  <a:pt x="594911" y="2258458"/>
                </a:cubicBezTo>
                <a:lnTo>
                  <a:pt x="550844" y="2192356"/>
                </a:lnTo>
                <a:cubicBezTo>
                  <a:pt x="543499" y="2181339"/>
                  <a:pt x="538172" y="2168669"/>
                  <a:pt x="528810" y="2159306"/>
                </a:cubicBezTo>
                <a:cubicBezTo>
                  <a:pt x="517793" y="2148289"/>
                  <a:pt x="504125" y="2139399"/>
                  <a:pt x="495760" y="2126255"/>
                </a:cubicBezTo>
                <a:cubicBezTo>
                  <a:pt x="406453" y="1985914"/>
                  <a:pt x="493072" y="2079498"/>
                  <a:pt x="418641" y="2005070"/>
                </a:cubicBezTo>
                <a:cubicBezTo>
                  <a:pt x="393384" y="1929293"/>
                  <a:pt x="427929" y="2021323"/>
                  <a:pt x="374574" y="1927952"/>
                </a:cubicBezTo>
                <a:cubicBezTo>
                  <a:pt x="368812" y="1917869"/>
                  <a:pt x="370687" y="1904068"/>
                  <a:pt x="363557" y="1894901"/>
                </a:cubicBezTo>
                <a:cubicBezTo>
                  <a:pt x="344426" y="1870305"/>
                  <a:pt x="314741" y="1854727"/>
                  <a:pt x="297456" y="1828800"/>
                </a:cubicBezTo>
                <a:cubicBezTo>
                  <a:pt x="218718" y="1710694"/>
                  <a:pt x="341337" y="1889940"/>
                  <a:pt x="242372" y="1762699"/>
                </a:cubicBezTo>
                <a:cubicBezTo>
                  <a:pt x="226114" y="1741796"/>
                  <a:pt x="217030" y="1715322"/>
                  <a:pt x="198304" y="1696597"/>
                </a:cubicBezTo>
                <a:cubicBezTo>
                  <a:pt x="187287" y="1685580"/>
                  <a:pt x="177082" y="1673686"/>
                  <a:pt x="165253" y="1663547"/>
                </a:cubicBezTo>
                <a:cubicBezTo>
                  <a:pt x="66323" y="1578750"/>
                  <a:pt x="170147" y="1679455"/>
                  <a:pt x="88135" y="1597446"/>
                </a:cubicBezTo>
                <a:cubicBezTo>
                  <a:pt x="84463" y="1586429"/>
                  <a:pt x="82312" y="1574782"/>
                  <a:pt x="77119" y="1564395"/>
                </a:cubicBezTo>
                <a:cubicBezTo>
                  <a:pt x="71198" y="1552552"/>
                  <a:pt x="55686" y="1544571"/>
                  <a:pt x="55085" y="1531344"/>
                </a:cubicBezTo>
                <a:cubicBezTo>
                  <a:pt x="51912" y="1461546"/>
                  <a:pt x="62430" y="1391797"/>
                  <a:pt x="66102" y="1322024"/>
                </a:cubicBezTo>
                <a:cubicBezTo>
                  <a:pt x="69774" y="1138409"/>
                  <a:pt x="70322" y="954706"/>
                  <a:pt x="77119" y="771180"/>
                </a:cubicBezTo>
                <a:cubicBezTo>
                  <a:pt x="77679" y="756049"/>
                  <a:pt x="85166" y="741960"/>
                  <a:pt x="88135" y="727113"/>
                </a:cubicBezTo>
                <a:cubicBezTo>
                  <a:pt x="92516" y="705209"/>
                  <a:pt x="95480" y="683046"/>
                  <a:pt x="99152" y="661012"/>
                </a:cubicBezTo>
                <a:cubicBezTo>
                  <a:pt x="95480" y="616944"/>
                  <a:pt x="99529" y="571536"/>
                  <a:pt x="88135" y="528809"/>
                </a:cubicBezTo>
                <a:cubicBezTo>
                  <a:pt x="84121" y="513755"/>
                  <a:pt x="65059" y="507728"/>
                  <a:pt x="55085" y="495759"/>
                </a:cubicBezTo>
                <a:cubicBezTo>
                  <a:pt x="9181" y="440674"/>
                  <a:pt x="60593" y="481069"/>
                  <a:pt x="0" y="440674"/>
                </a:cubicBezTo>
                <a:cubicBezTo>
                  <a:pt x="3672" y="403951"/>
                  <a:pt x="6139" y="367088"/>
                  <a:pt x="11017" y="330506"/>
                </a:cubicBezTo>
                <a:cubicBezTo>
                  <a:pt x="13492" y="311945"/>
                  <a:pt x="14285" y="292468"/>
                  <a:pt x="22034" y="275421"/>
                </a:cubicBezTo>
                <a:cubicBezTo>
                  <a:pt x="32992" y="251313"/>
                  <a:pt x="51413" y="231354"/>
                  <a:pt x="66102" y="209320"/>
                </a:cubicBezTo>
                <a:cubicBezTo>
                  <a:pt x="73446" y="198303"/>
                  <a:pt x="83948" y="188831"/>
                  <a:pt x="88135" y="176270"/>
                </a:cubicBezTo>
                <a:cubicBezTo>
                  <a:pt x="91807" y="165253"/>
                  <a:pt x="90940" y="151431"/>
                  <a:pt x="99152" y="143219"/>
                </a:cubicBezTo>
                <a:cubicBezTo>
                  <a:pt x="110765" y="131606"/>
                  <a:pt x="129293" y="129889"/>
                  <a:pt x="143220" y="121185"/>
                </a:cubicBezTo>
                <a:cubicBezTo>
                  <a:pt x="158790" y="111454"/>
                  <a:pt x="172598" y="99152"/>
                  <a:pt x="187287" y="88135"/>
                </a:cubicBezTo>
                <a:cubicBezTo>
                  <a:pt x="242371" y="91807"/>
                  <a:pt x="298835" y="86365"/>
                  <a:pt x="352540" y="99152"/>
                </a:cubicBezTo>
                <a:cubicBezTo>
                  <a:pt x="378301" y="105286"/>
                  <a:pt x="393519" y="134845"/>
                  <a:pt x="418641" y="143219"/>
                </a:cubicBezTo>
                <a:lnTo>
                  <a:pt x="451692" y="154236"/>
                </a:lnTo>
                <a:cubicBezTo>
                  <a:pt x="462709" y="150564"/>
                  <a:pt x="473869" y="147297"/>
                  <a:pt x="484743" y="143219"/>
                </a:cubicBezTo>
                <a:cubicBezTo>
                  <a:pt x="503260" y="136275"/>
                  <a:pt x="520926" y="127001"/>
                  <a:pt x="539827" y="121185"/>
                </a:cubicBezTo>
                <a:cubicBezTo>
                  <a:pt x="568770" y="112279"/>
                  <a:pt x="627962" y="99152"/>
                  <a:pt x="627962" y="99152"/>
                </a:cubicBezTo>
                <a:cubicBezTo>
                  <a:pt x="635307" y="84463"/>
                  <a:pt x="639482" y="67701"/>
                  <a:pt x="649996" y="55084"/>
                </a:cubicBezTo>
                <a:cubicBezTo>
                  <a:pt x="678854" y="20454"/>
                  <a:pt x="715091" y="41061"/>
                  <a:pt x="638979" y="22033"/>
                </a:cubicBezTo>
                <a:cubicBezTo>
                  <a:pt x="559734" y="48448"/>
                  <a:pt x="658695" y="16400"/>
                  <a:pt x="561861" y="44067"/>
                </a:cubicBezTo>
                <a:cubicBezTo>
                  <a:pt x="550695" y="47257"/>
                  <a:pt x="539827" y="51412"/>
                  <a:pt x="528810" y="55084"/>
                </a:cubicBezTo>
                <a:cubicBezTo>
                  <a:pt x="517793" y="62429"/>
                  <a:pt x="505122" y="67756"/>
                  <a:pt x="495760" y="77118"/>
                </a:cubicBezTo>
                <a:cubicBezTo>
                  <a:pt x="486398" y="86480"/>
                  <a:pt x="483088" y="119530"/>
                  <a:pt x="473726" y="110168"/>
                </a:cubicBezTo>
                <a:cubicBezTo>
                  <a:pt x="463020" y="99462"/>
                  <a:pt x="478779" y="80018"/>
                  <a:pt x="484743" y="66101"/>
                </a:cubicBezTo>
                <a:cubicBezTo>
                  <a:pt x="489959" y="53931"/>
                  <a:pt x="500855" y="44893"/>
                  <a:pt x="506776" y="33050"/>
                </a:cubicBezTo>
                <a:cubicBezTo>
                  <a:pt x="511969" y="22663"/>
                  <a:pt x="514121" y="11017"/>
                  <a:pt x="517793" y="0"/>
                </a:cubicBezTo>
                <a:cubicBezTo>
                  <a:pt x="539372" y="3597"/>
                  <a:pt x="614796" y="15438"/>
                  <a:pt x="638979" y="22033"/>
                </a:cubicBezTo>
                <a:cubicBezTo>
                  <a:pt x="661386" y="28144"/>
                  <a:pt x="682673" y="37956"/>
                  <a:pt x="705080" y="44067"/>
                </a:cubicBezTo>
                <a:cubicBezTo>
                  <a:pt x="723145" y="48994"/>
                  <a:pt x="741885" y="51022"/>
                  <a:pt x="760164" y="55084"/>
                </a:cubicBezTo>
                <a:cubicBezTo>
                  <a:pt x="774945" y="58369"/>
                  <a:pt x="789543" y="62429"/>
                  <a:pt x="804232" y="66101"/>
                </a:cubicBezTo>
                <a:cubicBezTo>
                  <a:pt x="815249" y="73446"/>
                  <a:pt x="824600" y="84330"/>
                  <a:pt x="837282" y="88135"/>
                </a:cubicBezTo>
                <a:cubicBezTo>
                  <a:pt x="862154" y="95597"/>
                  <a:pt x="888937" y="94060"/>
                  <a:pt x="914400" y="99152"/>
                </a:cubicBezTo>
                <a:cubicBezTo>
                  <a:pt x="925787" y="101429"/>
                  <a:pt x="936434" y="106496"/>
                  <a:pt x="947451" y="110168"/>
                </a:cubicBezTo>
                <a:cubicBezTo>
                  <a:pt x="958468" y="117513"/>
                  <a:pt x="967307" y="131102"/>
                  <a:pt x="980502" y="132202"/>
                </a:cubicBezTo>
                <a:cubicBezTo>
                  <a:pt x="1017446" y="135281"/>
                  <a:pt x="1092554" y="118605"/>
                  <a:pt x="1134738" y="110168"/>
                </a:cubicBezTo>
                <a:cubicBezTo>
                  <a:pt x="1161241" y="116794"/>
                  <a:pt x="1221752" y="133167"/>
                  <a:pt x="1244906" y="132202"/>
                </a:cubicBezTo>
                <a:cubicBezTo>
                  <a:pt x="1311356" y="129433"/>
                  <a:pt x="1377109" y="117513"/>
                  <a:pt x="1443210" y="110168"/>
                </a:cubicBezTo>
                <a:cubicBezTo>
                  <a:pt x="1453489" y="106742"/>
                  <a:pt x="1513414" y="85830"/>
                  <a:pt x="1520328" y="88135"/>
                </a:cubicBezTo>
                <a:cubicBezTo>
                  <a:pt x="1532889" y="92322"/>
                  <a:pt x="1535017" y="110168"/>
                  <a:pt x="1542362" y="121185"/>
                </a:cubicBezTo>
                <a:cubicBezTo>
                  <a:pt x="1568068" y="117513"/>
                  <a:pt x="1594428" y="117000"/>
                  <a:pt x="1619480" y="110168"/>
                </a:cubicBezTo>
                <a:cubicBezTo>
                  <a:pt x="1643136" y="103717"/>
                  <a:pt x="1675887" y="79908"/>
                  <a:pt x="1696598" y="66101"/>
                </a:cubicBezTo>
                <a:cubicBezTo>
                  <a:pt x="1865125" y="178452"/>
                  <a:pt x="1742091" y="105549"/>
                  <a:pt x="2225408" y="77118"/>
                </a:cubicBezTo>
                <a:cubicBezTo>
                  <a:pt x="2248593" y="75754"/>
                  <a:pt x="2291509" y="55084"/>
                  <a:pt x="2291509" y="55084"/>
                </a:cubicBezTo>
                <a:cubicBezTo>
                  <a:pt x="2306198" y="62429"/>
                  <a:pt x="2320481" y="70649"/>
                  <a:pt x="2335576" y="77118"/>
                </a:cubicBezTo>
                <a:cubicBezTo>
                  <a:pt x="2409745" y="108905"/>
                  <a:pt x="2508444" y="95494"/>
                  <a:pt x="2577947" y="99152"/>
                </a:cubicBezTo>
                <a:cubicBezTo>
                  <a:pt x="2804579" y="174689"/>
                  <a:pt x="2565703" y="99152"/>
                  <a:pt x="3216926" y="99152"/>
                </a:cubicBezTo>
                <a:cubicBezTo>
                  <a:pt x="3242893" y="99152"/>
                  <a:pt x="3268338" y="106496"/>
                  <a:pt x="3294044" y="110168"/>
                </a:cubicBezTo>
                <a:cubicBezTo>
                  <a:pt x="3312810" y="122679"/>
                  <a:pt x="3360145" y="148941"/>
                  <a:pt x="3360145" y="176270"/>
                </a:cubicBezTo>
                <a:cubicBezTo>
                  <a:pt x="3360145" y="204237"/>
                  <a:pt x="3352979" y="242799"/>
                  <a:pt x="3327094" y="253388"/>
                </a:cubicBezTo>
                <a:cubicBezTo>
                  <a:pt x="3262159" y="279952"/>
                  <a:pt x="3187617" y="268769"/>
                  <a:pt x="3117774" y="275421"/>
                </a:cubicBezTo>
                <a:cubicBezTo>
                  <a:pt x="3094074" y="277678"/>
                  <a:pt x="2881634" y="289237"/>
                  <a:pt x="2798285" y="308472"/>
                </a:cubicBezTo>
                <a:cubicBezTo>
                  <a:pt x="2772235" y="314484"/>
                  <a:pt x="2746292" y="321370"/>
                  <a:pt x="2721167" y="330506"/>
                </a:cubicBezTo>
                <a:cubicBezTo>
                  <a:pt x="2705733" y="336118"/>
                  <a:pt x="2692194" y="346070"/>
                  <a:pt x="2677099" y="352539"/>
                </a:cubicBezTo>
                <a:cubicBezTo>
                  <a:pt x="2666425" y="357113"/>
                  <a:pt x="2655066" y="359884"/>
                  <a:pt x="2644049" y="363556"/>
                </a:cubicBezTo>
                <a:cubicBezTo>
                  <a:pt x="2610998" y="389262"/>
                  <a:pt x="2574504" y="411067"/>
                  <a:pt x="2544897" y="440674"/>
                </a:cubicBezTo>
                <a:cubicBezTo>
                  <a:pt x="2419893" y="565678"/>
                  <a:pt x="2607239" y="376079"/>
                  <a:pt x="2434728" y="561860"/>
                </a:cubicBezTo>
                <a:cubicBezTo>
                  <a:pt x="2409991" y="588500"/>
                  <a:pt x="2382064" y="612078"/>
                  <a:pt x="2357610" y="638978"/>
                </a:cubicBezTo>
                <a:cubicBezTo>
                  <a:pt x="2345259" y="652564"/>
                  <a:pt x="2337544" y="670062"/>
                  <a:pt x="2324560" y="683046"/>
                </a:cubicBezTo>
                <a:cubicBezTo>
                  <a:pt x="2311576" y="696030"/>
                  <a:pt x="2294310" y="704005"/>
                  <a:pt x="2280492" y="716096"/>
                </a:cubicBezTo>
                <a:cubicBezTo>
                  <a:pt x="2240331" y="751237"/>
                  <a:pt x="2238116" y="767067"/>
                  <a:pt x="2192357" y="793214"/>
                </a:cubicBezTo>
                <a:cubicBezTo>
                  <a:pt x="2182274" y="798976"/>
                  <a:pt x="2170323" y="800559"/>
                  <a:pt x="2159306" y="804231"/>
                </a:cubicBezTo>
                <a:cubicBezTo>
                  <a:pt x="2126256" y="826265"/>
                  <a:pt x="2083988" y="838555"/>
                  <a:pt x="2060155" y="870332"/>
                </a:cubicBezTo>
                <a:cubicBezTo>
                  <a:pt x="2049138" y="885021"/>
                  <a:pt x="2042045" y="903727"/>
                  <a:pt x="2027104" y="914400"/>
                </a:cubicBezTo>
                <a:cubicBezTo>
                  <a:pt x="2014783" y="923201"/>
                  <a:pt x="1997726" y="921745"/>
                  <a:pt x="1983037" y="925417"/>
                </a:cubicBezTo>
                <a:cubicBezTo>
                  <a:pt x="1968348" y="940106"/>
                  <a:pt x="1954667" y="955879"/>
                  <a:pt x="1938969" y="969484"/>
                </a:cubicBezTo>
                <a:cubicBezTo>
                  <a:pt x="1899527" y="1003667"/>
                  <a:pt x="1850389" y="1027880"/>
                  <a:pt x="1817784" y="1068636"/>
                </a:cubicBezTo>
                <a:cubicBezTo>
                  <a:pt x="1803095" y="1086997"/>
                  <a:pt x="1789200" y="1106024"/>
                  <a:pt x="1773716" y="1123720"/>
                </a:cubicBezTo>
                <a:cubicBezTo>
                  <a:pt x="1763456" y="1135445"/>
                  <a:pt x="1750640" y="1144802"/>
                  <a:pt x="1740666" y="1156771"/>
                </a:cubicBezTo>
                <a:cubicBezTo>
                  <a:pt x="1732190" y="1166943"/>
                  <a:pt x="1725201" y="1178325"/>
                  <a:pt x="1718632" y="1189821"/>
                </a:cubicBezTo>
                <a:cubicBezTo>
                  <a:pt x="1701783" y="1219307"/>
                  <a:pt x="1685805" y="1257499"/>
                  <a:pt x="1674564" y="1288973"/>
                </a:cubicBezTo>
                <a:cubicBezTo>
                  <a:pt x="1662847" y="1321782"/>
                  <a:pt x="1666148" y="1363491"/>
                  <a:pt x="1641514" y="1388125"/>
                </a:cubicBezTo>
                <a:cubicBezTo>
                  <a:pt x="1619480" y="1410159"/>
                  <a:pt x="1594109" y="1429298"/>
                  <a:pt x="1575413" y="1454226"/>
                </a:cubicBezTo>
                <a:cubicBezTo>
                  <a:pt x="1564396" y="1468915"/>
                  <a:pt x="1554769" y="1484759"/>
                  <a:pt x="1542362" y="1498294"/>
                </a:cubicBezTo>
                <a:cubicBezTo>
                  <a:pt x="1486582" y="1559145"/>
                  <a:pt x="1412405" y="1629000"/>
                  <a:pt x="1344058" y="1674564"/>
                </a:cubicBezTo>
                <a:cubicBezTo>
                  <a:pt x="1322024" y="1689253"/>
                  <a:pt x="1299373" y="1703056"/>
                  <a:pt x="1277957" y="1718631"/>
                </a:cubicBezTo>
                <a:cubicBezTo>
                  <a:pt x="1258940" y="1732461"/>
                  <a:pt x="1242137" y="1749215"/>
                  <a:pt x="1222873" y="1762699"/>
                </a:cubicBezTo>
                <a:cubicBezTo>
                  <a:pt x="1205331" y="1774979"/>
                  <a:pt x="1184918" y="1782901"/>
                  <a:pt x="1167788" y="1795749"/>
                </a:cubicBezTo>
                <a:cubicBezTo>
                  <a:pt x="1133244" y="1821657"/>
                  <a:pt x="1136693" y="1829864"/>
                  <a:pt x="1112704" y="1861850"/>
                </a:cubicBezTo>
                <a:cubicBezTo>
                  <a:pt x="1098596" y="1880661"/>
                  <a:pt x="1083326" y="1898573"/>
                  <a:pt x="1068637" y="1916935"/>
                </a:cubicBezTo>
                <a:cubicBezTo>
                  <a:pt x="1038521" y="2007279"/>
                  <a:pt x="1087454" y="1865680"/>
                  <a:pt x="1013552" y="2038120"/>
                </a:cubicBezTo>
                <a:cubicBezTo>
                  <a:pt x="1002535" y="2063826"/>
                  <a:pt x="992075" y="2089778"/>
                  <a:pt x="980502" y="2115238"/>
                </a:cubicBezTo>
                <a:cubicBezTo>
                  <a:pt x="973706" y="2130189"/>
                  <a:pt x="965138" y="2144298"/>
                  <a:pt x="958468" y="2159306"/>
                </a:cubicBezTo>
                <a:cubicBezTo>
                  <a:pt x="922533" y="2240159"/>
                  <a:pt x="953418" y="2188913"/>
                  <a:pt x="914400" y="2247441"/>
                </a:cubicBezTo>
                <a:cubicBezTo>
                  <a:pt x="910728" y="2262130"/>
                  <a:pt x="905262" y="2276484"/>
                  <a:pt x="903384" y="2291508"/>
                </a:cubicBezTo>
                <a:cubicBezTo>
                  <a:pt x="897899" y="2335387"/>
                  <a:pt x="899637" y="2380092"/>
                  <a:pt x="892367" y="2423711"/>
                </a:cubicBezTo>
                <a:cubicBezTo>
                  <a:pt x="888549" y="2446621"/>
                  <a:pt x="884268" y="2471232"/>
                  <a:pt x="870333" y="2489812"/>
                </a:cubicBezTo>
                <a:cubicBezTo>
                  <a:pt x="809843" y="2570466"/>
                  <a:pt x="875841" y="2498993"/>
                  <a:pt x="859316" y="2489812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7" name="Picture 2" descr="Танкер нефти; Окружающая среда, Мир, Нефтяной, Супертанкер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214938" y="714375"/>
            <a:ext cx="3571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ПРОЛИТАЯ НЕФТЬ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571480"/>
            <a:ext cx="8715436" cy="2928958"/>
          </a:xfrm>
          <a:prstGeom prst="cloudCallout">
            <a:avLst>
              <a:gd name="adj1" fmla="val -32027"/>
              <a:gd name="adj2" fmla="val 75911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500" y="857250"/>
            <a:ext cx="79295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Сегодня утром я встретил в школе старшеклассников.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Они сказали мне, что идут на урок экологии. А вчера у реки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я видел третьеклассников из нашей школы. Они проверяли чистоту воды. Ребята сказали, что у них занятие по экологии. На прошлой неделе к нам в лес приходили малыши из детского сада.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Они наблюдали за нашим муравейником! Мне они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сказали: „Мы — юные экологи!“ </a:t>
            </a: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17411" name="Picture 3" descr="http://www.crh.noaa.gov/pub/images/na01062_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50" y="3571875"/>
            <a:ext cx="5272088" cy="3071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Уничтожение лесов; Окружающая среда, Мир, Международный, Лесоруб, Уничтожение, Лес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572125" y="714375"/>
            <a:ext cx="3214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ВЫРУБКА ЛЕСОВ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Городской смог; Экология, Окружающая среда, Охрана, Загрязнение воздух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72063" y="714375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ВЫХЛОПНЫЕ ГАЗЫ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оробки мусора; Окружающая среда, Мир, Коробки, Мусор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72063" y="714375"/>
            <a:ext cx="3643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НЕПЕРЕРАБОТКА                   ВТОРИЧНОГО СЫРЬЯ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Городской мусор; Окружающая среда, Мир, Бульдозер, Мусор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43438" y="714375"/>
            <a:ext cx="3786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МУСОРНЫЕ СВАЛКИ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Вагон руды; Руда, Вагон, Железная дорога, Экология, Окружающая среда, Охран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57813" y="428625"/>
            <a:ext cx="335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ДОБЫЧА                         ПОЛЕЗНЫХ ИСКОПАЕМЫХ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Фабрика, загрязняющая окружающую среду; Окружающая среда, Мир, Фабрика, Завод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29250" y="1071563"/>
            <a:ext cx="3143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ФАБРИКИ И ЗАВОДЫ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Радиоактивные отходы; Радиация, Опасность, Экология, Окружающая среда, Охран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500688" y="428625"/>
            <a:ext cx="3214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РАДИОАКТИВНЫЕ ОТХОДЫ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ислотный Дождь; Окружающая среда, Мир, Международный, Кислотный, Дождь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857875" y="714375"/>
            <a:ext cx="3143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КИСЛОТНЫЕ ДОЖДИ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4714876" y="785794"/>
            <a:ext cx="4286280" cy="1643074"/>
          </a:xfrm>
          <a:prstGeom prst="cloudCallout">
            <a:avLst>
              <a:gd name="adj1" fmla="val 15178"/>
              <a:gd name="adj2" fmla="val 195141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же виноват в этих нарушениях?</a:t>
            </a:r>
          </a:p>
        </p:txBody>
      </p:sp>
      <p:pic>
        <p:nvPicPr>
          <p:cNvPr id="5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572000"/>
            <a:ext cx="1408112" cy="213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3500438"/>
            <a:ext cx="4932363" cy="2928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643438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785794"/>
            <a:ext cx="4929222" cy="1500198"/>
          </a:xfrm>
          <a:prstGeom prst="cloudCallout">
            <a:avLst>
              <a:gd name="adj1" fmla="val -2272"/>
              <a:gd name="adj2" fmla="val 223000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 сожалению, виноваты сами люди. Не все и не всегда берегут Землю!</a:t>
            </a:r>
          </a:p>
        </p:txBody>
      </p:sp>
      <p:pic>
        <p:nvPicPr>
          <p:cNvPr id="5" name="Picture 6" descr="Картинка 550 из 13286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3400" y="2143125"/>
            <a:ext cx="5937250" cy="4467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571480"/>
            <a:ext cx="5786478" cy="2000264"/>
          </a:xfrm>
          <a:prstGeom prst="cloudCallout">
            <a:avLst>
              <a:gd name="adj1" fmla="val -24792"/>
              <a:gd name="adj2" fmla="val 169542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38" y="928688"/>
            <a:ext cx="46434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Интересно, почему мы так часто слышим слово „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Times New Roman" pitchFamily="18" charset="0"/>
              </a:rPr>
              <a:t>экология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“?                          Может быть, вы, ребята,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мне объясните?</a:t>
            </a: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5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3714750"/>
            <a:ext cx="4932362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714480" y="785794"/>
            <a:ext cx="7286676" cy="2286016"/>
          </a:xfrm>
          <a:prstGeom prst="cloudCallout">
            <a:avLst>
              <a:gd name="adj1" fmla="val 16402"/>
              <a:gd name="adj2" fmla="val 127326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50" y="1071563"/>
            <a:ext cx="6643688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Экологи придумали прекрасный праздник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День Земли</a:t>
            </a: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Люди всех стран отмечают его каждый год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22 апреля. В этот день все люди вспоминают,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они живут в одном, общем доме.</a:t>
            </a:r>
          </a:p>
        </p:txBody>
      </p:sp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 rot="20920998">
            <a:off x="353220" y="3806012"/>
            <a:ext cx="5492931" cy="19603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694"/>
              </a:avLst>
            </a:prstTxWarp>
          </a:bodyPr>
          <a:lstStyle/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buFontTx/>
              <a:buAutoNum type="arabicPlain" startAt="22"/>
              <a:defRPr/>
            </a:pPr>
            <a:r>
              <a:rPr lang="ru-RU" sz="3600" b="1" i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  Апреля – </a:t>
            </a: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День земли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4" name="Picture 8" descr="Картинка 1 из 145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57600" cy="3810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1138" name="Picture 2" descr="Картинка 27 из 5210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3313"/>
            <a:ext cx="4929188" cy="321468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1146" name="Picture 10" descr="Картинка 9 из 145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13" y="0"/>
            <a:ext cx="5500687" cy="375126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1142" name="Picture 6" descr="Картинка 113 из 52103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67225" y="3643313"/>
            <a:ext cx="4676775" cy="321468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Картинка 73 из 76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42938"/>
            <a:ext cx="9144000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643063" y="3714750"/>
            <a:ext cx="2847975" cy="2787650"/>
            <a:chOff x="567" y="2523"/>
            <a:chExt cx="1270" cy="1315"/>
          </a:xfrm>
        </p:grpSpPr>
        <p:sp>
          <p:nvSpPr>
            <p:cNvPr id="3" name="Oval 24"/>
            <p:cNvSpPr>
              <a:spLocks noChangeArrowheads="1"/>
            </p:cNvSpPr>
            <p:nvPr/>
          </p:nvSpPr>
          <p:spPr bwMode="auto">
            <a:xfrm>
              <a:off x="567" y="2523"/>
              <a:ext cx="1270" cy="1315"/>
            </a:xfrm>
            <a:prstGeom prst="ellipse">
              <a:avLst/>
            </a:prstGeom>
            <a:solidFill>
              <a:schemeClr val="tx2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  <p:pic>
          <p:nvPicPr>
            <p:cNvPr id="4" name="Picture 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8" y="2795"/>
              <a:ext cx="908" cy="78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5" name="Line 25"/>
            <p:cNvSpPr>
              <a:spLocks noChangeShapeType="1"/>
            </p:cNvSpPr>
            <p:nvPr/>
          </p:nvSpPr>
          <p:spPr bwMode="auto">
            <a:xfrm>
              <a:off x="703" y="2750"/>
              <a:ext cx="952" cy="90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4357688" y="928688"/>
            <a:ext cx="2847975" cy="2787650"/>
            <a:chOff x="2108" y="1708"/>
            <a:chExt cx="1270" cy="1315"/>
          </a:xfrm>
        </p:grpSpPr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2108" y="1708"/>
              <a:ext cx="1270" cy="1315"/>
            </a:xfrm>
            <a:prstGeom prst="ellipse">
              <a:avLst/>
            </a:prstGeom>
            <a:solidFill>
              <a:schemeClr val="tx2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  <p:pic>
          <p:nvPicPr>
            <p:cNvPr id="8" name="Picture 38"/>
            <p:cNvPicPr>
              <a:picLocks noChangeAspect="1" noChangeArrowheads="1"/>
            </p:cNvPicPr>
            <p:nvPr/>
          </p:nvPicPr>
          <p:blipFill>
            <a:blip r:embed="rId5" cstate="print"/>
            <a:srcRect l="46864" t="52632" b="2855"/>
            <a:stretch>
              <a:fillRect/>
            </a:stretch>
          </p:blipFill>
          <p:spPr bwMode="auto">
            <a:xfrm>
              <a:off x="2245" y="2069"/>
              <a:ext cx="998" cy="64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9" name="Line 22"/>
            <p:cNvSpPr>
              <a:spLocks noChangeShapeType="1"/>
            </p:cNvSpPr>
            <p:nvPr/>
          </p:nvSpPr>
          <p:spPr bwMode="auto">
            <a:xfrm>
              <a:off x="2290" y="1933"/>
              <a:ext cx="870" cy="90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428625" y="714375"/>
            <a:ext cx="2847975" cy="2787650"/>
            <a:chOff x="612" y="981"/>
            <a:chExt cx="1270" cy="1315"/>
          </a:xfrm>
        </p:grpSpPr>
        <p:sp>
          <p:nvSpPr>
            <p:cNvPr id="11" name="Oval 33"/>
            <p:cNvSpPr>
              <a:spLocks noChangeArrowheads="1"/>
            </p:cNvSpPr>
            <p:nvPr/>
          </p:nvSpPr>
          <p:spPr bwMode="auto">
            <a:xfrm>
              <a:off x="612" y="981"/>
              <a:ext cx="1270" cy="1315"/>
            </a:xfrm>
            <a:prstGeom prst="ellipse">
              <a:avLst/>
            </a:prstGeom>
            <a:solidFill>
              <a:schemeClr val="tx2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  <p:pic>
          <p:nvPicPr>
            <p:cNvPr id="12" name="Picture 39"/>
            <p:cNvPicPr>
              <a:picLocks noChangeAspect="1" noChangeArrowheads="1"/>
            </p:cNvPicPr>
            <p:nvPr/>
          </p:nvPicPr>
          <p:blipFill>
            <a:blip r:embed="rId6" cstate="print"/>
            <a:srcRect l="26918" t="58971" r="50021" b="3276"/>
            <a:stretch>
              <a:fillRect/>
            </a:stretch>
          </p:blipFill>
          <p:spPr bwMode="auto">
            <a:xfrm>
              <a:off x="884" y="1162"/>
              <a:ext cx="714" cy="95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3" name="Line 34"/>
            <p:cNvSpPr>
              <a:spLocks noChangeShapeType="1"/>
            </p:cNvSpPr>
            <p:nvPr/>
          </p:nvSpPr>
          <p:spPr bwMode="auto">
            <a:xfrm>
              <a:off x="793" y="1162"/>
              <a:ext cx="916" cy="94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6072188" y="3786188"/>
            <a:ext cx="2847975" cy="2787650"/>
            <a:chOff x="3651" y="1026"/>
            <a:chExt cx="1270" cy="1315"/>
          </a:xfrm>
        </p:grpSpPr>
        <p:sp>
          <p:nvSpPr>
            <p:cNvPr id="15" name="Oval 30"/>
            <p:cNvSpPr>
              <a:spLocks noChangeArrowheads="1"/>
            </p:cNvSpPr>
            <p:nvPr/>
          </p:nvSpPr>
          <p:spPr bwMode="auto">
            <a:xfrm>
              <a:off x="3651" y="1026"/>
              <a:ext cx="1270" cy="1315"/>
            </a:xfrm>
            <a:prstGeom prst="ellipse">
              <a:avLst/>
            </a:prstGeom>
            <a:solidFill>
              <a:schemeClr val="tx2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  <p:pic>
          <p:nvPicPr>
            <p:cNvPr id="16" name="Picture 40"/>
            <p:cNvPicPr>
              <a:picLocks noChangeAspect="1" noChangeArrowheads="1"/>
            </p:cNvPicPr>
            <p:nvPr/>
          </p:nvPicPr>
          <p:blipFill>
            <a:blip r:embed="rId6" cstate="print"/>
            <a:srcRect l="57693" t="18877" r="21153" b="50494"/>
            <a:stretch>
              <a:fillRect/>
            </a:stretch>
          </p:blipFill>
          <p:spPr bwMode="auto">
            <a:xfrm>
              <a:off x="3884" y="1207"/>
              <a:ext cx="807" cy="95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7" name="Line 31"/>
            <p:cNvSpPr>
              <a:spLocks noChangeShapeType="1"/>
            </p:cNvSpPr>
            <p:nvPr/>
          </p:nvSpPr>
          <p:spPr bwMode="auto">
            <a:xfrm>
              <a:off x="3833" y="1207"/>
              <a:ext cx="870" cy="95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18" name="Місце для нижнього колонтитула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Картинка 73 из 76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4313" y="928688"/>
            <a:ext cx="8715375" cy="4462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ИЗУЧЕНИЕ РАСТЕНИЙ И ЖИВОТНЫХ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СТРОИТЕЛЬСТВО ЗАПОВЕДНИКОВ И ЗАКАЗНИКОВ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ЗАНЕСЕНИЕ РЕДКИХ РАСТЕНИЙ И ЖИВОТНЫХ В КРАСНУЮ КНИГУ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СТРОИТЕЛЬСТВО ОЧИСТНЫХ СООРУЖЕНИЙ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СТРОИТЕЛЬСТВО МУСОРОПЕРЕРАБАТЫВАЮЩИХ ЗАВОДОВ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РАЗУМНАЯ ДОБЫЧА ПОЛЕЗНЫХ ИСКОПАЕМЫХ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571480"/>
            <a:ext cx="5214974" cy="1714512"/>
          </a:xfrm>
          <a:prstGeom prst="cloudCallout">
            <a:avLst>
              <a:gd name="adj1" fmla="val -20989"/>
              <a:gd name="adj2" fmla="val 208096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500" y="857250"/>
            <a:ext cx="4071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 часто слышим это слово, потому что экология учит, как надо беречь свою планету.</a:t>
            </a:r>
          </a:p>
        </p:txBody>
      </p:sp>
      <p:pic>
        <p:nvPicPr>
          <p:cNvPr id="7" name="Picture 4" descr="Картинка 35 из 1386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714488"/>
            <a:ext cx="4929190" cy="4953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571500" y="1000125"/>
            <a:ext cx="307181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Давайте будем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 тому стремиться,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Чтоб нас любили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И зверь, и птица.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И доверяли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Повсюду нам,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Как самым верным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Своим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       друзьям!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Давайте будем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Беречь планету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Во всей Вселенной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Похожей нету: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Во всей Вселенной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Совсем одна,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Что будет делать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Без нас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она?..</a:t>
            </a: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5" name="Picture 2" descr="Картинка 35 из 734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750361"/>
            <a:ext cx="5238770" cy="58883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16 из 2086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786063"/>
            <a:ext cx="885825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785813" y="928688"/>
            <a:ext cx="40719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Пусть Земля — пусть Земля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Кружит — кружит,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Дети все — дети все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Дружат — дружат.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Мы тогда — мы тогда</a:t>
            </a: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786313" y="928688"/>
            <a:ext cx="43576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Быстро — быстро 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Под дождем грибным подрастем.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Мы тогда — мы тогда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Домом — домом,</a:t>
            </a:r>
            <a:b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Землю общим домом назовем.</a:t>
            </a: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845 из 1311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1988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2928926" y="785794"/>
            <a:ext cx="6072230" cy="2143140"/>
          </a:xfrm>
          <a:prstGeom prst="cloudCallout">
            <a:avLst>
              <a:gd name="adj1" fmla="val 9061"/>
              <a:gd name="adj2" fmla="val 138410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Попробуем объяснить. Но сначала надо разобраться, что это слово означает. Ребята, вы слышали это слово? Как вы думаете, что такое экология?</a:t>
            </a:r>
          </a:p>
        </p:txBody>
      </p:sp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 rot="20920998">
            <a:off x="354168" y="4312407"/>
            <a:ext cx="5486186" cy="12411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Экология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571480"/>
            <a:ext cx="5786478" cy="2000264"/>
          </a:xfrm>
          <a:prstGeom prst="cloudCallout">
            <a:avLst>
              <a:gd name="adj1" fmla="val -24792"/>
              <a:gd name="adj2" fmla="val 169542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38" y="1000125"/>
            <a:ext cx="46434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думаю, что экология – это наука, которая учит нас бережно относиться                к окружающему миру, к Земле.</a:t>
            </a:r>
          </a:p>
        </p:txBody>
      </p:sp>
      <p:pic>
        <p:nvPicPr>
          <p:cNvPr id="7" name="Picture 2" descr="Картинка 2 из 13286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1857375"/>
            <a:ext cx="5000625" cy="5000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3214678" y="785794"/>
            <a:ext cx="5786478" cy="1714512"/>
          </a:xfrm>
          <a:prstGeom prst="cloudCallout">
            <a:avLst>
              <a:gd name="adj1" fmla="val 9823"/>
              <a:gd name="adj2" fmla="val 184032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Экология — наука о связях между живыми существами  и окружающим их миром, между человеком и  природой. </a:t>
            </a:r>
            <a:endParaRPr lang="ru-RU" sz="2000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198" name="Picture 4" descr="Картинка 5 из 13286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114550"/>
            <a:ext cx="4143375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29063" y="6286500"/>
            <a:ext cx="928687" cy="3571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285720" y="1071546"/>
            <a:ext cx="3571900" cy="12411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06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Экос</a:t>
            </a:r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4714876" y="1142984"/>
            <a:ext cx="4071966" cy="12411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06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логос</a:t>
            </a:r>
          </a:p>
        </p:txBody>
      </p:sp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285720" y="5072074"/>
            <a:ext cx="3357586" cy="12411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06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дом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4714876" y="5072074"/>
            <a:ext cx="4000528" cy="12411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06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raggaStars"/>
              </a:rPr>
              <a:t>наука</a:t>
            </a:r>
          </a:p>
        </p:txBody>
      </p:sp>
      <p:sp>
        <p:nvSpPr>
          <p:cNvPr id="10" name="Штриховая стрелка вправо 9"/>
          <p:cNvSpPr/>
          <p:nvPr/>
        </p:nvSpPr>
        <p:spPr>
          <a:xfrm rot="5400000">
            <a:off x="1178695" y="2964653"/>
            <a:ext cx="2071702" cy="1428760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 rot="5400000">
            <a:off x="5893603" y="3036091"/>
            <a:ext cx="2071702" cy="1428760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3929058" y="785794"/>
            <a:ext cx="5072098" cy="1643074"/>
          </a:xfrm>
          <a:prstGeom prst="cloudCallout">
            <a:avLst>
              <a:gd name="adj1" fmla="val 2328"/>
              <a:gd name="adj2" fmla="val 184675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Получается, что экология – наука о доме.</a:t>
            </a:r>
          </a:p>
        </p:txBody>
      </p:sp>
      <p:pic>
        <p:nvPicPr>
          <p:cNvPr id="5" name="Picture 6" descr="Картинка 10 из 13286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763" y="2286000"/>
            <a:ext cx="4456112" cy="4264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4643438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142844" y="785794"/>
            <a:ext cx="8572560" cy="1500198"/>
          </a:xfrm>
          <a:prstGeom prst="cloudCallout">
            <a:avLst>
              <a:gd name="adj1" fmla="val -21178"/>
              <a:gd name="adj2" fmla="val 232913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 слова „экология“ произошло слово „эколог“.                                               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Экологи</a:t>
            </a: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— это люди, которые занимаются экологией, защищают природу. </a:t>
            </a:r>
          </a:p>
        </p:txBody>
      </p:sp>
      <p:pic>
        <p:nvPicPr>
          <p:cNvPr id="7" name="Picture 4" descr="Картинка 124 из 13286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1802" y="2428868"/>
            <a:ext cx="5892128" cy="40338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6">
      <a:dk1>
        <a:srgbClr val="C9DA91"/>
      </a:dk1>
      <a:lt1>
        <a:srgbClr val="DBE6B6"/>
      </a:lt1>
      <a:dk2>
        <a:srgbClr val="FFFBBA"/>
      </a:dk2>
      <a:lt2>
        <a:srgbClr val="C9DA91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FEF000"/>
      </a:accent6>
      <a:hlink>
        <a:srgbClr val="FFF654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</TotalTime>
  <Words>657</Words>
  <Application>Microsoft Office PowerPoint</Application>
  <PresentationFormat>Екран (4:3)</PresentationFormat>
  <Paragraphs>216</Paragraphs>
  <Slides>38</Slides>
  <Notes>37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38</vt:i4>
      </vt:variant>
    </vt:vector>
  </HeadingPairs>
  <TitlesOfParts>
    <vt:vector size="39" baseType="lpstr">
      <vt:lpstr>Поток</vt:lpstr>
      <vt:lpstr>Мир вокруг нас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viki</dc:creator>
  <cp:lastModifiedBy>LEGION</cp:lastModifiedBy>
  <cp:revision>214</cp:revision>
  <dcterms:modified xsi:type="dcterms:W3CDTF">2015-05-06T08:26:25Z</dcterms:modified>
</cp:coreProperties>
</file>