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7" r:id="rId1"/>
  </p:sldMasterIdLst>
  <p:notesMasterIdLst>
    <p:notesMasterId r:id="rId24"/>
  </p:notesMasterIdLst>
  <p:sldIdLst>
    <p:sldId id="256" r:id="rId2"/>
    <p:sldId id="264" r:id="rId3"/>
    <p:sldId id="263" r:id="rId4"/>
    <p:sldId id="257" r:id="rId5"/>
    <p:sldId id="262" r:id="rId6"/>
    <p:sldId id="265" r:id="rId7"/>
    <p:sldId id="258" r:id="rId8"/>
    <p:sldId id="266" r:id="rId9"/>
    <p:sldId id="259" r:id="rId10"/>
    <p:sldId id="260" r:id="rId11"/>
    <p:sldId id="261" r:id="rId12"/>
    <p:sldId id="273" r:id="rId13"/>
    <p:sldId id="274" r:id="rId14"/>
    <p:sldId id="272" r:id="rId15"/>
    <p:sldId id="275" r:id="rId16"/>
    <p:sldId id="276" r:id="rId17"/>
    <p:sldId id="277" r:id="rId18"/>
    <p:sldId id="278" r:id="rId19"/>
    <p:sldId id="267" r:id="rId20"/>
    <p:sldId id="268" r:id="rId21"/>
    <p:sldId id="269" r:id="rId22"/>
    <p:sldId id="270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53828" autoAdjust="0"/>
  </p:normalViewPr>
  <p:slideViewPr>
    <p:cSldViewPr>
      <p:cViewPr varScale="1">
        <p:scale>
          <a:sx n="60" d="100"/>
          <a:sy n="60" d="100"/>
        </p:scale>
        <p:origin x="-66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23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C98981-88D1-42A0-BA05-BEED4E4876A8}" type="datetimeFigureOut">
              <a:rPr lang="uk-UA" smtClean="0"/>
              <a:t>06.05.2015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B708A-1966-4193-950A-A598B8B3B1F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4054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Презентация по обществознанию</a:t>
            </a:r>
            <a:b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на тему:</a:t>
            </a:r>
            <a:b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«Глобальные проблемы человечества»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92395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Последствия ядерного взрыва</a:t>
            </a:r>
          </a:p>
          <a:p>
            <a:pPr eaLnBrk="1" hangingPunct="1">
              <a:lnSpc>
                <a:spcPct val="90000"/>
              </a:lnSpc>
            </a:pPr>
            <a:r>
              <a:rPr lang="ru-RU" sz="12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Ударная волна</a:t>
            </a:r>
            <a:r>
              <a:rPr lang="ru-RU" sz="1200" b="1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разрушает строения и технику, травмирует людей и оказывает отбрасывающее.</a:t>
            </a:r>
          </a:p>
          <a:p>
            <a:pPr eaLnBrk="1" hangingPunct="1">
              <a:lnSpc>
                <a:spcPct val="90000"/>
              </a:lnSpc>
            </a:pPr>
            <a:r>
              <a:rPr lang="ru-RU" sz="12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Световое излучение</a:t>
            </a:r>
            <a:r>
              <a:rPr lang="ru-RU" sz="1200" b="1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действует только на не прикрытые от взрыва объекты, может вызвать воспламенение горючих материалов и пожары, а также ожоги и поражение зрения человека и животных.</a:t>
            </a:r>
          </a:p>
          <a:p>
            <a:pPr eaLnBrk="1" hangingPunct="1">
              <a:lnSpc>
                <a:spcPct val="90000"/>
              </a:lnSpc>
            </a:pPr>
            <a:r>
              <a:rPr lang="ru-RU" sz="12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Радиоактивное заражение</a:t>
            </a: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 — при подрыве заряда, радиоактивное вещество распыляется на достаточно большой площади, тем самым «убивая» все живое. Радиация оказывает ионизирующее и разрушающее воздействие на молекулы тканей человека, вызывая лучевую болезнь.</a:t>
            </a:r>
          </a:p>
          <a:p>
            <a:pPr eaLnBrk="1" hangingPunct="1">
              <a:lnSpc>
                <a:spcPct val="90000"/>
              </a:lnSpc>
            </a:pPr>
            <a:r>
              <a:rPr lang="ru-RU" sz="12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Электромагнитный импульс</a:t>
            </a:r>
            <a:r>
              <a:rPr lang="ru-RU" sz="1200" b="1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выводит из строя электрическую и электронную аппаратуру, нарушает радиосвязь. </a:t>
            </a:r>
          </a:p>
          <a:p>
            <a:pPr eaLnBrk="1" hangingPunct="1">
              <a:lnSpc>
                <a:spcPct val="90000"/>
              </a:lnSpc>
            </a:pPr>
            <a:endParaRPr lang="ru-RU" sz="1200" i="1" dirty="0" smtClean="0">
              <a:solidFill>
                <a:srgbClr val="7C4B3B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Люди, непосредственно подвергшиеся воздействию поражающих факторов ядерного взрыва, кроме физических повреждений, испытывают мощное психологическое воздействие от ужасающего вида картины взрыва и разрушений. </a:t>
            </a:r>
          </a:p>
          <a:p>
            <a:pPr eaLnBrk="1" hangingPunct="1"/>
            <a:endParaRPr lang="ru-RU" sz="1200" i="1" dirty="0" smtClean="0">
              <a:solidFill>
                <a:srgbClr val="7C4B3B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/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30736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3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Предотвращение использования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«Договор о нераспространении ядерного оружия»:</a:t>
            </a:r>
          </a:p>
          <a:p>
            <a:pPr marL="342900" lvl="4" indent="-342900" eaLnBrk="1" hangingPunct="1">
              <a:buSzPct val="70000"/>
              <a:buFont typeface="Wingdings 2" pitchFamily="18" charset="2"/>
              <a:buChar char=""/>
            </a:pPr>
            <a:r>
              <a:rPr lang="ru-RU" i="1" dirty="0" smtClean="0">
                <a:solidFill>
                  <a:srgbClr val="62413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Не допустить расширения круга стран, обладающих ядерным оружием;</a:t>
            </a:r>
          </a:p>
          <a:p>
            <a:pPr marL="342900" lvl="4" indent="-342900" eaLnBrk="1" hangingPunct="1">
              <a:buSzPct val="70000"/>
              <a:buFont typeface="Wingdings 2" pitchFamily="18" charset="2"/>
              <a:buChar char=""/>
            </a:pPr>
            <a:r>
              <a:rPr lang="ru-RU" i="1" dirty="0" smtClean="0">
                <a:solidFill>
                  <a:srgbClr val="62413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Ограничить возможность возникновения вооружённого конфликта с применением такого оружия;</a:t>
            </a:r>
          </a:p>
          <a:p>
            <a:pPr marL="342900" lvl="4" indent="-342900" eaLnBrk="1" hangingPunct="1">
              <a:buSzPct val="70000"/>
              <a:buFont typeface="Wingdings 2" pitchFamily="18" charset="2"/>
              <a:buChar char=""/>
            </a:pPr>
            <a:r>
              <a:rPr lang="ru-RU" i="1" dirty="0" smtClean="0">
                <a:solidFill>
                  <a:srgbClr val="62413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Создать широкие возможности для мирного использования атомной энергии.</a:t>
            </a:r>
            <a:endParaRPr lang="ru-RU" i="1" u="sng" dirty="0" smtClean="0">
              <a:solidFill>
                <a:srgbClr val="C17529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lvl="4" indent="-342900" eaLnBrk="1" hangingPunct="1">
              <a:buSzPct val="70000"/>
              <a:buFont typeface="Wingdings 2" pitchFamily="18" charset="2"/>
              <a:buNone/>
            </a:pPr>
            <a:r>
              <a:rPr lang="ru-RU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«Договор об ограничении стратегических наступательных вооружений»:</a:t>
            </a:r>
          </a:p>
          <a:p>
            <a:pPr marL="342900" lvl="4" indent="-342900" eaLnBrk="1" hangingPunct="1">
              <a:buSzPct val="70000"/>
              <a:buFont typeface="Wingdings 2" pitchFamily="18" charset="2"/>
              <a:buChar char=""/>
            </a:pPr>
            <a:r>
              <a:rPr lang="ru-RU" i="1" dirty="0" smtClean="0">
                <a:solidFill>
                  <a:srgbClr val="523227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Обоюдное сокращение арсеналов ядерного оружия между Россией и США</a:t>
            </a:r>
            <a:r>
              <a:rPr lang="ru-RU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65770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Проблема освоения космоса</a:t>
            </a:r>
          </a:p>
          <a:p>
            <a:pPr eaLnBrk="1" hangingPunct="1"/>
            <a:r>
              <a:rPr lang="ru-RU" sz="12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Проблема мирного освоения космоса</a:t>
            </a:r>
            <a:r>
              <a:rPr lang="ru-RU" sz="1200" b="1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―</a:t>
            </a:r>
            <a:r>
              <a:rPr lang="ru-RU" sz="1200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глобальная проблема, состоящая в предотвращении угрозы из космоса для одних стран со стороны других стран. </a:t>
            </a:r>
            <a:r>
              <a:rPr lang="ru-RU" sz="1200" i="1" dirty="0" smtClean="0">
                <a:solidFill>
                  <a:srgbClr val="7C4B3B"/>
                </a:solidFill>
              </a:rPr>
              <a:t/>
            </a:r>
            <a:br>
              <a:rPr lang="ru-RU" sz="1200" i="1" dirty="0" smtClean="0">
                <a:solidFill>
                  <a:srgbClr val="7C4B3B"/>
                </a:solidFill>
              </a:rPr>
            </a:br>
            <a:endParaRPr lang="ru-RU" sz="1200" i="1" dirty="0" smtClean="0">
              <a:solidFill>
                <a:srgbClr val="7C4B3B"/>
              </a:solidFill>
            </a:endParaRPr>
          </a:p>
          <a:p>
            <a:pPr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41309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Экологическая проблема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pPr eaLnBrk="1" hangingPunct="1"/>
            <a:r>
              <a:rPr lang="ru-RU" sz="12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Экологическая проблема</a:t>
            </a:r>
            <a:r>
              <a:rPr lang="ru-RU" sz="1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 </a:t>
            </a:r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— это изменение природной среды в результате антропогенных воздействий, ведущее к нарушению структуры и функционирования природы.</a:t>
            </a:r>
          </a:p>
          <a:p>
            <a:pPr eaLnBrk="1" hangingPunct="1"/>
            <a:endParaRPr lang="ru-RU" sz="1200" dirty="0" smtClean="0">
              <a:solidFill>
                <a:srgbClr val="7C4B3B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80737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Проблема Мирового океана</a:t>
            </a:r>
          </a:p>
          <a:p>
            <a:pPr eaLnBrk="1" hangingPunct="1"/>
            <a:r>
              <a:rPr lang="ru-RU" sz="1200" b="1" i="1" u="sng" dirty="0" smtClean="0">
                <a:solidFill>
                  <a:schemeClr val="accent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Проблема использования Мирового океана</a:t>
            </a:r>
            <a:r>
              <a:rPr lang="ru-RU" sz="1200" b="1" i="1" dirty="0" smtClean="0">
                <a:solidFill>
                  <a:schemeClr val="accent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―</a:t>
            </a:r>
            <a:r>
              <a:rPr lang="ru-RU" sz="1200" b="1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глобальная проблема, состоящая в том, что с развертыванием хозяйственной деятельности и освоением новых морских транспортных путей воды Мирового океана все больше загрязняются с опасными последствиями для всего живого. </a:t>
            </a:r>
            <a:r>
              <a:rPr lang="ru-RU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endParaRPr lang="ru-RU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60093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Продовольственная проблема</a:t>
            </a:r>
          </a:p>
          <a:p>
            <a:pPr eaLnBrk="1" hangingPunct="1"/>
            <a:r>
              <a:rPr lang="ru-RU" sz="12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Продовольственная проблема</a:t>
            </a:r>
            <a:r>
              <a:rPr lang="ru-RU" sz="1200" b="1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1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— едва ли не древнейшая из всех глобальных проблем человечества. Голод — крайнее ее проявление и огромное социальное бедствие. На данный момент, в мире большинство голодающих — население Африки.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24281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Демографическая проблема</a:t>
            </a:r>
          </a:p>
          <a:p>
            <a:pPr eaLnBrk="1" hangingPunct="1"/>
            <a:r>
              <a:rPr lang="ru-RU" sz="12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Демографическая проблема</a:t>
            </a:r>
            <a:r>
              <a:rPr lang="ru-RU" sz="1200" b="1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― </a:t>
            </a:r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последствие относительного и абсолютного роста населения. Рост населения рассматривается как один из факторов, не только препятствующих удовлетворению материальных потребностей, но и угрожающих самому выживанию цивилизации, так как с учетом роста потребления ресурсов природы, технической и энергетической оснащенности давление населения на территорию будет непрерывно возрастать.</a:t>
            </a:r>
          </a:p>
          <a:p>
            <a:pPr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75701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Энергетическая проблема</a:t>
            </a:r>
          </a:p>
          <a:p>
            <a:pPr eaLnBrk="1" hangingPunct="1"/>
            <a:r>
              <a:rPr lang="ru-RU" sz="12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Энергетическая проблема</a:t>
            </a:r>
            <a:r>
              <a:rPr lang="ru-RU" sz="1200" b="1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― </a:t>
            </a:r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это прежде всего проблема надежного обеспечения человечества топливом и сырьем. Ограниченность ресурсов и их </a:t>
            </a:r>
            <a:r>
              <a:rPr lang="ru-RU" sz="1200" dirty="0" err="1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исчерпаемость</a:t>
            </a:r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ставит человечество перед необходимостью жесткой экономии энергии, использования новых ресурсосберегающих технологий.</a:t>
            </a:r>
          </a:p>
          <a:p>
            <a:pPr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67342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b="1" i="1" dirty="0" smtClean="0">
                <a:latin typeface="Calibri" pitchFamily="34" charset="0"/>
                <a:cs typeface="Calibri" pitchFamily="34" charset="0"/>
              </a:rPr>
              <a:t>Сырьевая проблема</a:t>
            </a:r>
          </a:p>
          <a:p>
            <a:pPr eaLnBrk="1" hangingPunct="1"/>
            <a:r>
              <a:rPr lang="ru-RU" sz="12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Сырьевая проблема</a:t>
            </a:r>
            <a:r>
              <a:rPr lang="ru-RU" sz="1200" b="1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― </a:t>
            </a:r>
            <a:r>
              <a:rPr lang="ru-RU" sz="1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проблема ставшая актуальной, ввиду технического прогресса человечества и использования большего количества топлива и сырья для своей жизнедеятельности.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06098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i="1" dirty="0" smtClean="0"/>
              <a:t>Пути разрешения</a:t>
            </a:r>
          </a:p>
          <a:p>
            <a:pPr eaLnBrk="1" hangingPunct="1"/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Новое политическое мышление это веление времени. Оно должно проявлять себя во всех сферах деятельности людей.</a:t>
            </a:r>
          </a:p>
          <a:p>
            <a:pPr eaLnBrk="1" hangingPunct="1"/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Привить людям новые нравственно-этические ценности;</a:t>
            </a:r>
          </a:p>
          <a:p>
            <a:pPr eaLnBrk="1" hangingPunct="1"/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Сплотиться всему человечеству;</a:t>
            </a:r>
          </a:p>
          <a:p>
            <a:pPr eaLnBrk="1" hangingPunct="1"/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Совершить невиданные по масштабам и глубине преобразования во всем мире;</a:t>
            </a:r>
          </a:p>
          <a:p>
            <a:pPr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4987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Цель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работы</a:t>
            </a:r>
          </a:p>
          <a:p>
            <a:pPr eaLnBrk="1" hangingPunct="1"/>
            <a:r>
              <a:rPr lang="ru-RU" sz="1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Раскрыть сущность глобальных проблем;</a:t>
            </a:r>
          </a:p>
          <a:p>
            <a:pPr eaLnBrk="1" hangingPunct="1"/>
            <a:r>
              <a:rPr lang="ru-RU" sz="1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Понять, что их решение требует усилий как на межгосударственном уровне, так и непосредственно каждого из нас;</a:t>
            </a:r>
          </a:p>
          <a:p>
            <a:pPr eaLnBrk="1" hangingPunct="1"/>
            <a:r>
              <a:rPr lang="ru-RU" sz="1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Показать их взаимосвязь и взаимообусловленность;</a:t>
            </a:r>
          </a:p>
          <a:p>
            <a:pPr eaLnBrk="1" hangingPunct="1"/>
            <a:r>
              <a:rPr lang="ru-RU" sz="1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Выявить разные точки зрения на пути и средства разрешения глобальных проблем.</a:t>
            </a:r>
          </a:p>
          <a:p>
            <a:pPr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34081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Вывод</a:t>
            </a:r>
          </a:p>
          <a:p>
            <a:pPr eaLnBrk="1" hangingPunct="1"/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Глобальные проблемы – это вызов человеческому разуму. Уйти от них невозможно. Их можно только преодолеть. Преодолеть усилиями каждого человека и каждой страны в тесном сотрудничестве ради великой цели -  сохранения возможности жить на Земле.</a:t>
            </a:r>
          </a:p>
          <a:p>
            <a:pPr eaLnBrk="1" hangingPunct="1"/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Каждый человек должен осознавать, что Человечество на грани гибели, и выживем мы или нет – заслуга каждого из нас.</a:t>
            </a:r>
          </a:p>
          <a:p>
            <a:pPr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32549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cap="all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+mn-lt"/>
              <a:ea typeface="+mn-ea"/>
              <a:cs typeface="+mn-cs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1200" i="1" dirty="0" smtClean="0"/>
              <a:t>Птицы, рыбы и звери в души людям смотрят.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200" i="1" dirty="0" smtClean="0"/>
              <a:t>Вы их жалейте, люди, не убивайте зря!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200" i="1" dirty="0" smtClean="0"/>
              <a:t>Ведь небо без птиц - не небо,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200" i="1" dirty="0" smtClean="0"/>
              <a:t>А море без рыб - не море,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200" i="1" dirty="0" smtClean="0"/>
              <a:t>И земля без зверей - не земля!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1200" b="1" dirty="0" smtClean="0"/>
              <a:t>                            А. Пахмутова</a:t>
            </a:r>
            <a:endParaRPr lang="ru-RU" sz="1200" i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90841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1800" b="1" i="1" dirty="0" smtClean="0">
                <a:latin typeface="Calibri" pitchFamily="34" charset="0"/>
                <a:cs typeface="Calibri" pitchFamily="34" charset="0"/>
              </a:rPr>
              <a:t>Спасибо за внимание!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dirty="0" smtClean="0"/>
              <a:t>Презентацию подготовили: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u="sng" dirty="0" smtClean="0"/>
              <a:t>Горюнов Максим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dirty="0" smtClean="0"/>
              <a:t>и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dirty="0" smtClean="0"/>
              <a:t> </a:t>
            </a:r>
            <a:r>
              <a:rPr lang="ru-RU" u="sng" dirty="0" err="1" smtClean="0"/>
              <a:t>Резепов</a:t>
            </a:r>
            <a:r>
              <a:rPr lang="ru-RU" u="sng" smtClean="0"/>
              <a:t> Евгений</a:t>
            </a: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2250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этимология</a:t>
            </a:r>
          </a:p>
          <a:p>
            <a:pPr eaLnBrk="1" hangingPunct="1"/>
            <a:r>
              <a:rPr lang="ru-RU" sz="1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Глобальные в переводе с латинского «глобус» - Земля, земной шар.</a:t>
            </a:r>
          </a:p>
          <a:p>
            <a:pPr eaLnBrk="1" hangingPunct="1"/>
            <a:endParaRPr lang="ru-RU" sz="120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5956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Трактовка</a:t>
            </a:r>
            <a:r>
              <a:rPr lang="ru-RU" sz="28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понятия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100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 </a:t>
            </a:r>
            <a:r>
              <a:rPr lang="ru-RU" sz="12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Глобальные проблемы современности</a:t>
            </a: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 — это совокупность </a:t>
            </a:r>
            <a:r>
              <a:rPr lang="ru-RU" sz="1200" i="1" dirty="0" err="1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социоприродных</a:t>
            </a: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проблем, от решения которых зависит социальный прогресс человечества и сохранение цивилизации. Эти проблемы характеризуются динамизмом, возникают как объективный фактор развития общества и для своего решения требуют объединённых усилий </a:t>
            </a:r>
            <a:r>
              <a:rPr lang="ru-RU" sz="1200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всего</a:t>
            </a: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человечества. Глобальные проблемы взаимосвязаны, они охватывают все стороны жизни людей и касаются </a:t>
            </a:r>
            <a:r>
              <a:rPr lang="ru-RU" sz="1200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всех</a:t>
            </a:r>
            <a:r>
              <a:rPr lang="ru-RU" sz="1200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стран мира.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 Глобальные проблемы являются следствием противостояния естественной природы и человеческой культуры, а также несоответствия или несовместимости разнонаправленных тенденций в ходе развития самой человеческой культуры. Естественная природа существует по принципу отрицательной обратной связи, в то время как человеческая культура — по принципу положительной обратной связи.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7258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Причины возникновения</a:t>
            </a:r>
          </a:p>
          <a:p>
            <a:pPr eaLnBrk="1" hangingPunct="1"/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Экономические, политические, социальные и культурные контакты;</a:t>
            </a:r>
          </a:p>
          <a:p>
            <a:pPr eaLnBrk="1" hangingPunct="1"/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Целостность и противоречивость  современного мира;</a:t>
            </a:r>
          </a:p>
          <a:p>
            <a:pPr eaLnBrk="1" hangingPunct="1"/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Новейшие средства массовой коммуникации;</a:t>
            </a:r>
          </a:p>
          <a:p>
            <a:pPr eaLnBrk="1" hangingPunct="1"/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Возникшая всемирная общность людей.</a:t>
            </a:r>
          </a:p>
          <a:p>
            <a:pPr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6398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b="1" i="1" dirty="0" smtClean="0">
                <a:latin typeface="Calibri" pitchFamily="34" charset="0"/>
                <a:cs typeface="Calibri" pitchFamily="34" charset="0"/>
              </a:rPr>
              <a:t>Особенности</a:t>
            </a:r>
          </a:p>
          <a:p>
            <a:pPr eaLnBrk="1" hangingPunct="1"/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Носят планетарный характер;</a:t>
            </a:r>
            <a:endParaRPr lang="en-US" sz="1200" i="1" dirty="0" smtClean="0">
              <a:solidFill>
                <a:srgbClr val="7C4B3B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/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Угрожают гибелью всему человечеству;</a:t>
            </a:r>
            <a:endParaRPr lang="en-US" sz="1200" i="1" dirty="0" smtClean="0">
              <a:solidFill>
                <a:srgbClr val="7C4B3B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/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Требуют коллективных усилий мирового сообщества.</a:t>
            </a:r>
            <a:endParaRPr lang="en-US" sz="1200" i="1" dirty="0" smtClean="0">
              <a:solidFill>
                <a:srgbClr val="7C4B3B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/>
            <a:endParaRPr lang="ru-RU" sz="120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71995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СПИСОК ГЛОБАЛЬНЫХ ПРОБЛЕМ</a:t>
            </a:r>
          </a:p>
          <a:p>
            <a:pPr eaLnBrk="1" hangingPunct="1">
              <a:lnSpc>
                <a:spcPct val="90000"/>
              </a:lnSpc>
            </a:pPr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Проблема мира и разоружения, предотвращение новой мировой войны;</a:t>
            </a:r>
          </a:p>
          <a:p>
            <a:pPr eaLnBrk="1" hangingPunct="1">
              <a:lnSpc>
                <a:spcPct val="90000"/>
              </a:lnSpc>
            </a:pPr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Проблема использования Мирового океана;</a:t>
            </a:r>
          </a:p>
          <a:p>
            <a:pPr eaLnBrk="1" hangingPunct="1">
              <a:lnSpc>
                <a:spcPct val="90000"/>
              </a:lnSpc>
            </a:pPr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Проблема мирного освоения космоса;</a:t>
            </a:r>
          </a:p>
          <a:p>
            <a:pPr eaLnBrk="1" hangingPunct="1">
              <a:lnSpc>
                <a:spcPct val="90000"/>
              </a:lnSpc>
            </a:pPr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Экологическая проблема;</a:t>
            </a:r>
          </a:p>
          <a:p>
            <a:pPr eaLnBrk="1" hangingPunct="1">
              <a:lnSpc>
                <a:spcPct val="90000"/>
              </a:lnSpc>
            </a:pPr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Продовольственная;</a:t>
            </a:r>
          </a:p>
          <a:p>
            <a:pPr eaLnBrk="1" hangingPunct="1">
              <a:lnSpc>
                <a:spcPct val="90000"/>
              </a:lnSpc>
            </a:pPr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Демографическая;</a:t>
            </a:r>
          </a:p>
          <a:p>
            <a:pPr eaLnBrk="1" hangingPunct="1">
              <a:lnSpc>
                <a:spcPct val="90000"/>
              </a:lnSpc>
            </a:pPr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Энергетическая;</a:t>
            </a:r>
          </a:p>
          <a:p>
            <a:pPr eaLnBrk="1" hangingPunct="1">
              <a:lnSpc>
                <a:spcPct val="90000"/>
              </a:lnSpc>
            </a:pPr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Сырьевая.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4383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«Молодые проблемы»</a:t>
            </a:r>
          </a:p>
          <a:p>
            <a:pPr eaLnBrk="1" hangingPunct="1"/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Поиск лекарств от СПИДа и других новых инфекционных болезней;</a:t>
            </a:r>
          </a:p>
          <a:p>
            <a:pPr eaLnBrk="1" hangingPunct="1"/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Ликвидация неграмотности, кризиса культуры и нравственности;</a:t>
            </a:r>
          </a:p>
          <a:p>
            <a:pPr eaLnBrk="1" hangingPunct="1"/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Борьба с организованной преступностью и терроризмом;</a:t>
            </a:r>
          </a:p>
          <a:p>
            <a:pPr eaLnBrk="1" hangingPunct="1"/>
            <a:r>
              <a:rPr lang="ru-RU" sz="12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Борьба с наркоманией и наркобизнесом.</a:t>
            </a:r>
          </a:p>
          <a:p>
            <a:pPr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90413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Ядерное</a:t>
            </a:r>
            <a:r>
              <a:rPr lang="ru-RU" sz="2800" b="1" i="1" dirty="0" smtClean="0">
                <a:latin typeface="Calibri" pitchFamily="34" charset="0"/>
                <a:cs typeface="Calibri" pitchFamily="34" charset="0"/>
              </a:rPr>
              <a:t> оружие</a:t>
            </a: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12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Ядерное оружие</a:t>
            </a:r>
            <a:r>
              <a:rPr lang="ru-RU" sz="1200" b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1200" i="1" dirty="0" smtClean="0">
                <a:latin typeface="Calibri" pitchFamily="34" charset="0"/>
                <a:cs typeface="Andalus" pitchFamily="18" charset="-78"/>
              </a:rPr>
              <a:t>—</a:t>
            </a:r>
            <a:r>
              <a:rPr lang="ru-RU" sz="1200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12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оружие массового поражения взрывного действия, основанное на использовании внутриядерной энергии.</a:t>
            </a:r>
          </a:p>
          <a:p>
            <a:pPr eaLnBrk="1" hangingPunct="1">
              <a:buFont typeface="Wingdings 2" pitchFamily="18" charset="2"/>
              <a:buNone/>
            </a:pPr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B708A-1966-4193-950A-A598B8B3B1FD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1524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C1BA2-E018-478B-8A5F-E48B91670370}" type="datetime1">
              <a:rPr lang="en-US" smtClean="0"/>
              <a:t>5/6/2015</a:t>
            </a:fld>
            <a:endParaRPr lang="en-US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00D4A-F2FD-4808-9207-079EEC920D5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89B72-37EB-4CE4-A030-700B1AB07B60}" type="datetime1">
              <a:rPr lang="en-US" smtClean="0"/>
              <a:t>5/6/2015</a:t>
            </a:fld>
            <a:endParaRPr lang="en-US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2C540-F5E0-447A-8FA8-905932871F6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A0D4E-7068-41C1-9235-580817CE5E94}" type="datetime1">
              <a:rPr lang="en-US" smtClean="0"/>
              <a:t>5/6/2015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1AF24-9C84-45CD-8DB2-3F2BD6DB7F5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0A1B6-A533-4251-B9F8-D58DB812C49C}" type="datetime1">
              <a:rPr lang="en-US" smtClean="0"/>
              <a:t>5/6/2015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6867F-6D64-4D72-8430-B591259EDE0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7B88F-7184-497F-98A8-B007657905D3}" type="datetime1">
              <a:rPr lang="en-US" smtClean="0"/>
              <a:t>5/6/2015</a:t>
            </a:fld>
            <a:endParaRPr lang="en-US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F5F06-F74E-462A-9243-D1C8236167A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BA734-CBC8-4ABD-B804-2C18018F4C12}" type="datetime1">
              <a:rPr lang="en-US" smtClean="0"/>
              <a:t>5/6/2015</a:t>
            </a:fld>
            <a:endParaRPr lang="en-US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1C008-33AB-47F2-B28C-5A0F07BCA4C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89F0D-D909-49DD-BC57-B073913C19E8}" type="datetime1">
              <a:rPr lang="en-US" smtClean="0"/>
              <a:t>5/6/2015</a:t>
            </a:fld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49BEE-B928-4870-9D01-EED0870C4F0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E1DA2-BBEE-4B08-A48F-2520221258E6}" type="datetime1">
              <a:rPr lang="en-US" smtClean="0"/>
              <a:t>5/6/2015</a:t>
            </a:fld>
            <a:endParaRPr lang="en-US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B5052-D836-477B-9088-FA7FC345678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9675D-99B3-4D14-BA1A-823A49CC33F1}" type="datetime1">
              <a:rPr lang="en-US" smtClean="0"/>
              <a:t>5/6/2015</a:t>
            </a:fld>
            <a:endParaRPr lang="en-US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27CC2-7EE3-477E-9330-829F437A131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CCB73-1945-457E-A442-1FF576ECE709}" type="datetime1">
              <a:rPr lang="en-US" smtClean="0"/>
              <a:t>5/6/2015</a:t>
            </a:fld>
            <a:endParaRPr lang="en-US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FFA70-BFE1-4EED-B51F-9E5EEBE3CDE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1FB6-207A-4AB8-8DC6-B45A5649E987}" type="datetime1">
              <a:rPr lang="en-US" smtClean="0"/>
              <a:t>5/6/2015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8D59B-5357-40B6-966B-FDB038951C2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3B49ABD-76E2-4132-9EB1-7DDCF3FE7357}" type="datetime1">
              <a:rPr lang="en-US" smtClean="0"/>
              <a:t>5/6/2015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FC24DE2-5EC3-4283-8E63-D1F7CBD5320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  <p:sldLayoutId id="2147484161" r:id="rId3"/>
    <p:sldLayoutId id="2147484156" r:id="rId4"/>
    <p:sldLayoutId id="2147484162" r:id="rId5"/>
    <p:sldLayoutId id="2147484157" r:id="rId6"/>
    <p:sldLayoutId id="2147484163" r:id="rId7"/>
    <p:sldLayoutId id="2147484164" r:id="rId8"/>
    <p:sldLayoutId id="2147484165" r:id="rId9"/>
    <p:sldLayoutId id="2147484158" r:id="rId10"/>
    <p:sldLayoutId id="2147484166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33400" y="838200"/>
            <a:ext cx="9677400" cy="2590800"/>
          </a:xfrm>
        </p:spPr>
        <p:txBody>
          <a:bodyPr>
            <a:noAutofit/>
          </a:bodyPr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Презентация по обществознанию</a:t>
            </a:r>
            <a:b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на тему:</a:t>
            </a:r>
            <a:b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«Глобальные проблемы человечества»</a:t>
            </a:r>
            <a:endParaRPr lang="ru-RU" sz="4400" b="1" i="1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Последствия ядерного взрыва</a:t>
            </a:r>
            <a:endParaRPr lang="ru-RU" sz="4400" b="1" i="1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Ударная волна</a:t>
            </a:r>
            <a:r>
              <a:rPr lang="ru-RU" sz="2000" b="1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разрушает строения и технику, травмирует людей и оказывает отбрасывающее.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Световое излучение</a:t>
            </a:r>
            <a:r>
              <a:rPr lang="ru-RU" sz="2000" b="1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действует только на не прикрытые от взрыва объекты, может вызвать воспламенение горючих материалов и пожары, а также ожоги и поражение зрения человека и животных.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Радиоактивное заражение</a:t>
            </a: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 — при подрыве заряда, радиоактивное вещество распыляется на достаточно большой площади, тем самым «убивая» все живое. Радиация оказывает ионизирующее и разрушающее воздействие на молекулы тканей человека, вызывая лучевую болезнь.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Электромагнитный импульс</a:t>
            </a:r>
            <a:r>
              <a:rPr lang="ru-RU" sz="2000" b="1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выводит из строя электрическую и электронную аппаратуру, нарушает радиосвязь. </a:t>
            </a:r>
          </a:p>
          <a:p>
            <a:pPr eaLnBrk="1" hangingPunct="1">
              <a:lnSpc>
                <a:spcPct val="90000"/>
              </a:lnSpc>
            </a:pPr>
            <a:endParaRPr lang="ru-RU" sz="2000" i="1" dirty="0" smtClean="0">
              <a:solidFill>
                <a:srgbClr val="7C4B3B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Люди, непосредственно подвергшиеся воздействию поражающих факторов ядерного взрыва, кроме физических повреждений, испытывают мощное психологическое воздействие от ужасающего вида картины взрыва и разрушений. </a:t>
            </a:r>
          </a:p>
          <a:p>
            <a:pPr eaLnBrk="1" hangingPunct="1"/>
            <a:endParaRPr lang="ru-RU" sz="2000" i="1" dirty="0" smtClean="0">
              <a:solidFill>
                <a:srgbClr val="7C4B3B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/>
            <a:endParaRPr lang="ru-RU" sz="2000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24000" contrast="-21000"/>
          </a:blip>
          <a:srcRect/>
          <a:stretch>
            <a:fillRect/>
          </a:stretch>
        </p:blipFill>
        <p:spPr bwMode="auto">
          <a:xfrm rot="20797024">
            <a:off x="2033378" y="2419587"/>
            <a:ext cx="4875476" cy="3656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3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Предотвращение использования</a:t>
            </a:r>
            <a:endParaRPr lang="ru-RU" sz="4300" b="1" i="1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52400" y="1219200"/>
            <a:ext cx="8686800" cy="3048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«Договор о нераспространении ядерного оружия»:</a:t>
            </a:r>
          </a:p>
          <a:p>
            <a:pPr marL="342900" lvl="4" indent="-342900" eaLnBrk="1" hangingPunct="1">
              <a:buSzPct val="70000"/>
              <a:buFont typeface="Wingdings 2" pitchFamily="18" charset="2"/>
              <a:buChar char=""/>
            </a:pPr>
            <a:r>
              <a:rPr lang="ru-RU" i="1" dirty="0" smtClean="0">
                <a:solidFill>
                  <a:srgbClr val="62413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Не допустить расширения круга стран, обладающих ядерным оружием;</a:t>
            </a:r>
          </a:p>
          <a:p>
            <a:pPr marL="342900" lvl="4" indent="-342900" eaLnBrk="1" hangingPunct="1">
              <a:buSzPct val="70000"/>
              <a:buFont typeface="Wingdings 2" pitchFamily="18" charset="2"/>
              <a:buChar char=""/>
            </a:pPr>
            <a:r>
              <a:rPr lang="ru-RU" i="1" dirty="0" smtClean="0">
                <a:solidFill>
                  <a:srgbClr val="62413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Ограничить возможность возникновения вооружённого конфликта с применением такого оружия;</a:t>
            </a:r>
          </a:p>
          <a:p>
            <a:pPr marL="342900" lvl="4" indent="-342900" eaLnBrk="1" hangingPunct="1">
              <a:buSzPct val="70000"/>
              <a:buFont typeface="Wingdings 2" pitchFamily="18" charset="2"/>
              <a:buChar char=""/>
            </a:pPr>
            <a:r>
              <a:rPr lang="ru-RU" i="1" dirty="0" smtClean="0">
                <a:solidFill>
                  <a:srgbClr val="62413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Создать широкие возможности для мирного использования атомной энергии.</a:t>
            </a:r>
            <a:endParaRPr lang="ru-RU" i="1" u="sng" dirty="0" smtClean="0">
              <a:solidFill>
                <a:srgbClr val="C17529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lvl="4" indent="-342900" eaLnBrk="1" hangingPunct="1">
              <a:buSzPct val="70000"/>
              <a:buFont typeface="Wingdings 2" pitchFamily="18" charset="2"/>
              <a:buNone/>
            </a:pPr>
            <a:r>
              <a:rPr lang="ru-RU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«Договор об ограничении стратегических наступательных вооружений»:</a:t>
            </a:r>
          </a:p>
          <a:p>
            <a:pPr marL="342900" lvl="4" indent="-342900" eaLnBrk="1" hangingPunct="1">
              <a:buSzPct val="70000"/>
              <a:buFont typeface="Wingdings 2" pitchFamily="18" charset="2"/>
              <a:buChar char=""/>
            </a:pPr>
            <a:r>
              <a:rPr lang="ru-RU" i="1" dirty="0" smtClean="0">
                <a:solidFill>
                  <a:srgbClr val="523227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Обоюдное сокращение арсеналов ядерного оружия между Россией и США</a:t>
            </a:r>
            <a:r>
              <a:rPr lang="ru-RU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86400" y="1981200"/>
            <a:ext cx="2743200" cy="3505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</a:rPr>
              <a:t>Проблема освоения космоса</a:t>
            </a:r>
            <a:endParaRPr lang="ru-RU" sz="44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1371600"/>
          </a:xfrm>
        </p:spPr>
        <p:txBody>
          <a:bodyPr/>
          <a:lstStyle/>
          <a:p>
            <a:pPr eaLnBrk="1" hangingPunct="1"/>
            <a:r>
              <a:rPr lang="ru-RU" sz="20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Проблема мирного освоения космоса</a:t>
            </a:r>
            <a:r>
              <a:rPr lang="ru-RU" sz="2000" b="1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―</a:t>
            </a:r>
            <a:r>
              <a:rPr lang="ru-RU" sz="2000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глобальная проблема, состоящая в предотвращении угрозы из космоса для одних стран со стороны других стран. </a:t>
            </a:r>
            <a:r>
              <a:rPr lang="ru-RU" sz="2000" i="1" dirty="0" smtClean="0">
                <a:solidFill>
                  <a:srgbClr val="7C4B3B"/>
                </a:solidFill>
              </a:rPr>
              <a:t/>
            </a:r>
            <a:br>
              <a:rPr lang="ru-RU" sz="2000" i="1" dirty="0" smtClean="0">
                <a:solidFill>
                  <a:srgbClr val="7C4B3B"/>
                </a:solidFill>
              </a:rPr>
            </a:br>
            <a:endParaRPr lang="ru-RU" sz="2000" i="1" dirty="0" smtClean="0">
              <a:solidFill>
                <a:srgbClr val="7C4B3B"/>
              </a:solidFill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98198">
            <a:off x="512610" y="2813849"/>
            <a:ext cx="4051803" cy="32289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429000"/>
            <a:ext cx="4000500" cy="27622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" y="2438400"/>
            <a:ext cx="4013200" cy="3009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Экологическая проблема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219200"/>
            <a:ext cx="8686800" cy="1371600"/>
          </a:xfrm>
        </p:spPr>
        <p:txBody>
          <a:bodyPr/>
          <a:lstStyle/>
          <a:p>
            <a:pPr eaLnBrk="1" hangingPunct="1"/>
            <a:r>
              <a:rPr lang="ru-RU" sz="20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Экологическая проблема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 </a:t>
            </a:r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— это изменение природной среды в результате антропогенных воздействий, ведущее к нарушению структуры и функционирования природы.</a:t>
            </a:r>
          </a:p>
          <a:p>
            <a:pPr eaLnBrk="1" hangingPunct="1"/>
            <a:endParaRPr lang="ru-RU" sz="2000" dirty="0" smtClean="0">
              <a:solidFill>
                <a:srgbClr val="7C4B3B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335699">
            <a:off x="468828" y="2359808"/>
            <a:ext cx="3676650" cy="23939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70692">
            <a:off x="3528956" y="4136211"/>
            <a:ext cx="3657600" cy="24363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113047">
            <a:off x="5326575" y="1895962"/>
            <a:ext cx="3272651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Проблема Мирового океана</a:t>
            </a:r>
            <a:endParaRPr lang="ru-RU" sz="4400" b="1" i="1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219200"/>
            <a:ext cx="8686800" cy="1752600"/>
          </a:xfrm>
        </p:spPr>
        <p:txBody>
          <a:bodyPr/>
          <a:lstStyle/>
          <a:p>
            <a:pPr eaLnBrk="1" hangingPunct="1"/>
            <a:r>
              <a:rPr lang="ru-RU" sz="2000" b="1" i="1" u="sng" dirty="0" smtClean="0">
                <a:solidFill>
                  <a:schemeClr val="accent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Проблема использования Мирового океана</a:t>
            </a:r>
            <a:r>
              <a:rPr lang="ru-RU" sz="2000" b="1" i="1" dirty="0" smtClean="0">
                <a:solidFill>
                  <a:schemeClr val="accent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―</a:t>
            </a:r>
            <a:r>
              <a:rPr lang="ru-RU" sz="2000" b="1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глобальная проблема, состоящая в том, что с развертыванием хозяйственной деятельности и освоением новых морских транспортных путей воды Мирового океана все больше загрязняются с опасными последствиями для всего живого. </a:t>
            </a:r>
            <a:r>
              <a:rPr lang="ru-RU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endParaRPr lang="ru-RU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00800" y="2209800"/>
            <a:ext cx="239383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219200"/>
            <a:ext cx="8686800" cy="1905000"/>
          </a:xfrm>
        </p:spPr>
        <p:txBody>
          <a:bodyPr/>
          <a:lstStyle/>
          <a:p>
            <a:pPr eaLnBrk="1" hangingPunct="1"/>
            <a:r>
              <a:rPr lang="ru-RU" sz="20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Продовольственная проблема</a:t>
            </a:r>
            <a:r>
              <a:rPr lang="ru-RU" sz="2000" b="1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— едва ли не древнейшая из всех глобальных проблем человечества. Голод — крайнее ее проявление и огромное социальное бедствие. На данный момент, в мире большинство голодающих — население Африки.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Продовольственная проблема</a:t>
            </a:r>
            <a:endParaRPr lang="ru-RU" sz="4400" b="1" i="1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309693">
            <a:off x="3375437" y="3953297"/>
            <a:ext cx="3503092" cy="24915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819559">
            <a:off x="387062" y="2798876"/>
            <a:ext cx="3338886" cy="23873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977519">
            <a:off x="561641" y="3308934"/>
            <a:ext cx="3910011" cy="2934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991838">
            <a:off x="4791544" y="2966842"/>
            <a:ext cx="3657600" cy="28193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Демографическая проблема</a:t>
            </a:r>
            <a:endParaRPr lang="ru-RU" sz="4400" b="1" i="1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143000"/>
            <a:ext cx="8686800" cy="2362200"/>
          </a:xfrm>
        </p:spPr>
        <p:txBody>
          <a:bodyPr/>
          <a:lstStyle/>
          <a:p>
            <a:pPr eaLnBrk="1" hangingPunct="1"/>
            <a:r>
              <a:rPr lang="ru-RU" sz="20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Демографическая проблема</a:t>
            </a:r>
            <a:r>
              <a:rPr lang="ru-RU" sz="2000" b="1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― </a:t>
            </a:r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последствие относительного и абсолютного роста населения. Рост населения рассматривается как один из факторов, не только препятствующих удовлетворению материальных потребностей, но и угрожающих самому выживанию цивилизации, так как с учетом роста потребления ресурсов природы, технической и энергетической оснащенности давление населения на территорию будет непрерывно возрастать.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3048000"/>
            <a:ext cx="3086772" cy="3019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60394">
            <a:off x="4777688" y="3309610"/>
            <a:ext cx="3781425" cy="251901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Энергетическая проблема</a:t>
            </a:r>
            <a:endParaRPr lang="ru-RU" sz="4400" b="1" i="1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2133600"/>
          </a:xfrm>
        </p:spPr>
        <p:txBody>
          <a:bodyPr/>
          <a:lstStyle/>
          <a:p>
            <a:pPr eaLnBrk="1" hangingPunct="1"/>
            <a:r>
              <a:rPr lang="ru-RU" sz="20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Энергетическая проблема</a:t>
            </a:r>
            <a:r>
              <a:rPr lang="ru-RU" sz="2000" b="1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― </a:t>
            </a:r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это прежде всего проблема надежного обеспечения человечества топливом и сырьем. Ограниченность ресурсов и их </a:t>
            </a:r>
            <a:r>
              <a:rPr lang="ru-RU" sz="2000" dirty="0" err="1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исчерпаемость</a:t>
            </a:r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ставит человечество перед необходимостью жесткой экономии энергии, использования новых ресурсосберегающих технологий.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dirty="0" smtClean="0">
                <a:latin typeface="Calibri" pitchFamily="34" charset="0"/>
                <a:cs typeface="Calibri" pitchFamily="34" charset="0"/>
              </a:rPr>
              <a:t>Сырьевая проблема</a:t>
            </a:r>
            <a:endParaRPr lang="ru-RU" sz="4400" b="1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219200"/>
            <a:ext cx="8686800" cy="4525963"/>
          </a:xfrm>
        </p:spPr>
        <p:txBody>
          <a:bodyPr/>
          <a:lstStyle/>
          <a:p>
            <a:pPr eaLnBrk="1" hangingPunct="1"/>
            <a:r>
              <a:rPr lang="ru-RU" sz="20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Сырьевая проблема</a:t>
            </a:r>
            <a:r>
              <a:rPr lang="ru-RU" sz="2000" b="1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― 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проблема ставшая актуальной, ввиду технического прогресса человечества и использования большего количества топлива и сырья для своей жизнедеятельности. </a:t>
            </a:r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07545">
            <a:off x="331784" y="2649929"/>
            <a:ext cx="4114800" cy="27432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213318">
            <a:off x="4482445" y="3575704"/>
            <a:ext cx="4124325" cy="27097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400" i="1" dirty="0" smtClean="0"/>
              <a:t>Пути разрешения</a:t>
            </a:r>
            <a:endParaRPr lang="ru-RU" sz="4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525963"/>
          </a:xfrm>
        </p:spPr>
        <p:txBody>
          <a:bodyPr/>
          <a:lstStyle/>
          <a:p>
            <a:pPr eaLnBrk="1" hangingPunct="1"/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Новое политическое мышление это веление времени. Оно должно проявлять себя во всех сферах деятельности людей.</a:t>
            </a:r>
          </a:p>
          <a:p>
            <a:pPr eaLnBrk="1" hangingPunct="1"/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Привить людям новые нравственно-этические ценности;</a:t>
            </a:r>
          </a:p>
          <a:p>
            <a:pPr eaLnBrk="1" hangingPunct="1"/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Сплотиться всему человечеству;</a:t>
            </a:r>
          </a:p>
          <a:p>
            <a:pPr eaLnBrk="1" hangingPunct="1"/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Совершить невиданные по масштабам и глубине преобразования во всем мире;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58228">
            <a:off x="2736700" y="3346300"/>
            <a:ext cx="3124200" cy="3124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Цель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работы</a:t>
            </a:r>
            <a:endParaRPr lang="ru-RU" sz="4400" b="1" i="1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525963"/>
          </a:xfrm>
        </p:spPr>
        <p:txBody>
          <a:bodyPr/>
          <a:lstStyle/>
          <a:p>
            <a:pPr eaLnBrk="1" hangingPunct="1"/>
            <a:r>
              <a:rPr lang="ru-RU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Раскрыть сущность глобальных проблем;</a:t>
            </a:r>
          </a:p>
          <a:p>
            <a:pPr eaLnBrk="1" hangingPunct="1"/>
            <a:r>
              <a:rPr lang="ru-RU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Понять, что их решение требует усилий как на межгосударственном уровне, так и непосредственно каждого из нас;</a:t>
            </a:r>
          </a:p>
          <a:p>
            <a:pPr eaLnBrk="1" hangingPunct="1"/>
            <a:r>
              <a:rPr lang="ru-RU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Показать их взаимосвязь и взаимообусловленность;</a:t>
            </a:r>
          </a:p>
          <a:p>
            <a:pPr eaLnBrk="1" hangingPunct="1"/>
            <a:r>
              <a:rPr lang="ru-RU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Выявить разные точки зрения на пути и средства разрешения глобальных проблем.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4" name="Picture 2" descr="C:\Users\Макс\Desktop\5e13b47bfdd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4600" y="3505200"/>
            <a:ext cx="3886200" cy="29146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Left"/>
            <a:lightRig rig="threePt" dir="t"/>
          </a:scene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Вывод</a:t>
            </a:r>
            <a:endParaRPr lang="ru-RU" sz="4400" b="1" i="1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525963"/>
          </a:xfrm>
        </p:spPr>
        <p:txBody>
          <a:bodyPr/>
          <a:lstStyle/>
          <a:p>
            <a:pPr eaLnBrk="1" hangingPunct="1"/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Глобальные проблемы – это вызов человеческому разуму. Уйти от них невозможно. Их можно только преодолеть. Преодолеть усилиями каждого человека и каждой страны в тесном сотрудничестве ради великой цели -  сохранения возможности жить на Земле.</a:t>
            </a:r>
          </a:p>
          <a:p>
            <a:pPr eaLnBrk="1" hangingPunct="1"/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Каждый человек должен осознавать, что Человечество на грани гибели, и выживем мы или нет – заслуга каждого из нас.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723465">
            <a:off x="4758573" y="1425523"/>
            <a:ext cx="3733558" cy="50987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165100" dist="88900" dir="10800000" sx="102000" sy="102000" algn="r" rotWithShape="0">
              <a:prstClr val="black">
                <a:alpha val="41000"/>
              </a:prst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0723" name="Содержимое 2"/>
          <p:cNvSpPr>
            <a:spLocks noGrp="1"/>
          </p:cNvSpPr>
          <p:nvPr>
            <p:ph idx="4294967295"/>
          </p:nvPr>
        </p:nvSpPr>
        <p:spPr>
          <a:xfrm>
            <a:off x="228600" y="685800"/>
            <a:ext cx="5181600" cy="2514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i="1" dirty="0" smtClean="0"/>
              <a:t>Птицы, рыбы и звери в души людям смотрят.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i="1" dirty="0" smtClean="0"/>
              <a:t>Вы их жалейте, люди, не убивайте зря!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i="1" dirty="0" smtClean="0"/>
              <a:t>Ведь небо без птиц - не небо,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i="1" dirty="0" smtClean="0"/>
              <a:t>А море без рыб - не море,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i="1" dirty="0" smtClean="0"/>
              <a:t>И земля без зверей - не земля!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000" b="1" dirty="0" smtClean="0"/>
              <a:t>                            А. Пахмутова</a:t>
            </a:r>
            <a:endParaRPr lang="ru-RU" sz="2000" i="1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4" name="Picture 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1828800"/>
            <a:ext cx="3429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dirty="0" smtClean="0">
                <a:latin typeface="Calibri" pitchFamily="34" charset="0"/>
                <a:cs typeface="Calibri" pitchFamily="34" charset="0"/>
              </a:rPr>
              <a:t>Спасибо за внимание!</a:t>
            </a:r>
            <a:endParaRPr lang="ru-RU" sz="4400" b="1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748" name="Содержимое 2"/>
          <p:cNvSpPr>
            <a:spLocks noGrp="1"/>
          </p:cNvSpPr>
          <p:nvPr>
            <p:ph idx="1"/>
          </p:nvPr>
        </p:nvSpPr>
        <p:spPr>
          <a:xfrm>
            <a:off x="3886200" y="2133600"/>
            <a:ext cx="5105400" cy="278923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dirty="0" smtClean="0"/>
              <a:t>Презентацию подготовили: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u="sng" dirty="0" smtClean="0"/>
              <a:t>Горюнов Максим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dirty="0" smtClean="0"/>
              <a:t>и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dirty="0" smtClean="0"/>
              <a:t> </a:t>
            </a:r>
            <a:r>
              <a:rPr lang="ru-RU" u="sng" dirty="0" err="1" smtClean="0"/>
              <a:t>Резепов</a:t>
            </a:r>
            <a:r>
              <a:rPr lang="ru-RU" u="sng" dirty="0" smtClean="0"/>
              <a:t> Евгений</a:t>
            </a:r>
            <a:endParaRPr lang="ru-RU" dirty="0" smtClean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этимология</a:t>
            </a:r>
            <a:endParaRPr lang="ru-RU" sz="4400" b="1" i="1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152400" y="1219200"/>
            <a:ext cx="8686800" cy="4525963"/>
          </a:xfrm>
        </p:spPr>
        <p:txBody>
          <a:bodyPr/>
          <a:lstStyle/>
          <a:p>
            <a:pPr eaLnBrk="1" hangingPunct="1"/>
            <a:r>
              <a:rPr lang="ru-RU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Глобальные в переводе с латинского «глобус» - Земля, земной шар.</a:t>
            </a:r>
          </a:p>
          <a:p>
            <a:pPr eaLnBrk="1" hangingPunct="1"/>
            <a:endParaRPr lang="ru-RU" sz="200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12292" name="Picture 4" descr="j0211981"/>
          <p:cNvPicPr preferRelativeResize="0">
            <a:picLocks noChangeArrowheads="1" noChangeShapeType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438400"/>
            <a:ext cx="32385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Трактовка</a:t>
            </a:r>
            <a:r>
              <a:rPr lang="ru-RU" sz="44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понятия</a:t>
            </a:r>
            <a:endParaRPr lang="ru-RU" sz="4400" b="1" i="1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Текст 7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602163"/>
          </a:xfrm>
        </p:spPr>
        <p:txBody>
          <a:bodyPr>
            <a:no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1800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 </a:t>
            </a:r>
            <a:r>
              <a:rPr lang="ru-RU" sz="20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Глобальные проблемы современности</a:t>
            </a: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 — это совокупность </a:t>
            </a:r>
            <a:r>
              <a:rPr lang="ru-RU" sz="2000" i="1" dirty="0" err="1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социоприродных</a:t>
            </a: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проблем, от решения которых зависит социальный прогресс человечества и сохранение цивилизации. Эти проблемы характеризуются динамизмом, возникают как объективный фактор развития общества и для своего решения требуют объединённых усилий </a:t>
            </a:r>
            <a:r>
              <a:rPr lang="ru-RU" sz="2000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всего</a:t>
            </a: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человечества. Глобальные проблемы взаимосвязаны, они охватывают все стороны жизни людей и касаются </a:t>
            </a:r>
            <a:r>
              <a:rPr lang="ru-RU" sz="2000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всех</a:t>
            </a:r>
            <a:r>
              <a:rPr lang="ru-RU" sz="2000" i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стран мира.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 Глобальные проблемы являются следствием противостояния естественной природы и человеческой культуры, а также несоответствия или несовместимости разнонаправленных тенденций в ходе развития самой человеческой культуры. Естественная природа существует по принципу отрицательной обратной связи, в то время как человеческая культура — по принципу положительной обратной связи.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/>
          <a:stretch>
            <a:fillRect/>
          </a:stretch>
        </p:blipFill>
        <p:spPr bwMode="auto">
          <a:xfrm rot="20982276">
            <a:off x="4492521" y="2459362"/>
            <a:ext cx="3981717" cy="37328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</a:rPr>
              <a:t>Причины возникновения</a:t>
            </a:r>
            <a:endParaRPr lang="ru-RU" sz="44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2133600"/>
          </a:xfrm>
        </p:spPr>
        <p:txBody>
          <a:bodyPr/>
          <a:lstStyle/>
          <a:p>
            <a:pPr eaLnBrk="1" hangingPunct="1"/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Экономические, политические, социальные и культурные контакты;</a:t>
            </a:r>
          </a:p>
          <a:p>
            <a:pPr eaLnBrk="1" hangingPunct="1"/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Целостность и противоречивость  современного мира;</a:t>
            </a:r>
          </a:p>
          <a:p>
            <a:pPr eaLnBrk="1" hangingPunct="1"/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Новейшие средства массовой коммуникации;</a:t>
            </a:r>
          </a:p>
          <a:p>
            <a:pPr eaLnBrk="1" hangingPunct="1"/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Возникшая всемирная общность людей.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400" b="1" i="1" dirty="0" smtClean="0">
                <a:latin typeface="Calibri" pitchFamily="34" charset="0"/>
                <a:cs typeface="Calibri" pitchFamily="34" charset="0"/>
              </a:rPr>
              <a:t>Особенности</a:t>
            </a:r>
            <a:endParaRPr lang="ru-RU" sz="4400" b="1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525963"/>
          </a:xfrm>
        </p:spPr>
        <p:txBody>
          <a:bodyPr/>
          <a:lstStyle/>
          <a:p>
            <a:pPr eaLnBrk="1" hangingPunct="1"/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Носят планетарный характер;</a:t>
            </a:r>
            <a:endParaRPr lang="en-US" sz="2000" i="1" dirty="0" smtClean="0">
              <a:solidFill>
                <a:srgbClr val="7C4B3B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/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Угрожают гибелью всему человечеству;</a:t>
            </a:r>
            <a:endParaRPr lang="en-US" sz="2000" i="1" dirty="0" smtClean="0">
              <a:solidFill>
                <a:srgbClr val="7C4B3B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/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Требуют коллективных усилий мирового сообщества.</a:t>
            </a:r>
            <a:endParaRPr lang="en-US" sz="2000" i="1" dirty="0" smtClean="0">
              <a:solidFill>
                <a:srgbClr val="7C4B3B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/>
            <a:endParaRPr lang="ru-RU" sz="200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05037">
            <a:off x="1752600" y="2743200"/>
            <a:ext cx="5181600" cy="3581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22149">
            <a:off x="4112226" y="2354578"/>
            <a:ext cx="3742654" cy="38628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СПИСОК ГЛОБАЛЬНЫХ ПРОБЛЕМ</a:t>
            </a:r>
            <a:endParaRPr lang="ru-RU" sz="4400" b="1" i="1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2738438"/>
          </a:xfrm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Проблема мира и разоружения, предотвращение новой мировой войны;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Проблема использования Мирового океана;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Проблема мирного освоения космоса;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Экологическая проблема;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Продовольственная;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Демографическая;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Энергетическая;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Сырьевая.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89379">
            <a:off x="792612" y="3192417"/>
            <a:ext cx="4048125" cy="30099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173274">
            <a:off x="5879811" y="1762938"/>
            <a:ext cx="2805112" cy="28366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</a:rPr>
              <a:t>«Молодые проблемы»</a:t>
            </a:r>
            <a:endParaRPr lang="ru-RU" sz="44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219200"/>
            <a:ext cx="8686800" cy="3200400"/>
          </a:xfrm>
        </p:spPr>
        <p:txBody>
          <a:bodyPr/>
          <a:lstStyle/>
          <a:p>
            <a:pPr eaLnBrk="1" hangingPunct="1"/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Поиск лекарств от СПИДа и других новых инфекционных болезней;</a:t>
            </a:r>
          </a:p>
          <a:p>
            <a:pPr eaLnBrk="1" hangingPunct="1"/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Ликвидация неграмотности, кризиса культуры и нравственности;</a:t>
            </a:r>
          </a:p>
          <a:p>
            <a:pPr eaLnBrk="1" hangingPunct="1"/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Борьба с организованной преступностью и терроризмом;</a:t>
            </a:r>
          </a:p>
          <a:p>
            <a:pPr eaLnBrk="1" hangingPunct="1"/>
            <a:r>
              <a:rPr lang="ru-RU" sz="2000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Борьба с наркоманией и наркобизнесом.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Ядерное</a:t>
            </a:r>
            <a:r>
              <a:rPr lang="ru-RU" sz="4400" b="1" i="1" dirty="0" smtClean="0">
                <a:latin typeface="Calibri" pitchFamily="34" charset="0"/>
                <a:cs typeface="Calibri" pitchFamily="34" charset="0"/>
              </a:rPr>
              <a:t> оружие</a:t>
            </a:r>
            <a:endParaRPr lang="ru-RU" sz="4400" b="1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525963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2000" b="1" i="1" u="sng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Ядерное оружие</a:t>
            </a:r>
            <a:r>
              <a:rPr lang="ru-RU" sz="2000" b="1" dirty="0" smtClean="0">
                <a:solidFill>
                  <a:srgbClr val="C1752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i="1" dirty="0" smtClean="0">
                <a:latin typeface="Calibri" pitchFamily="34" charset="0"/>
                <a:cs typeface="Andalus" pitchFamily="18" charset="-78"/>
              </a:rPr>
              <a:t>—</a:t>
            </a:r>
            <a:r>
              <a:rPr lang="ru-RU" sz="2000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i="1" dirty="0" smtClean="0">
                <a:solidFill>
                  <a:srgbClr val="7C4B3B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оружие массового поражения взрывного действия, основанное на использовании внутриядерной энергии.</a:t>
            </a:r>
          </a:p>
          <a:p>
            <a:pPr eaLnBrk="1" hangingPunct="1">
              <a:buFont typeface="Wingdings 2" pitchFamily="18" charset="2"/>
              <a:buNone/>
            </a:pPr>
            <a:endParaRPr lang="ru-RU" b="1" dirty="0" smtClean="0"/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28800" y="2438400"/>
            <a:ext cx="5364480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489</TotalTime>
  <Words>1402</Words>
  <Application>Microsoft Office PowerPoint</Application>
  <PresentationFormat>Екран (4:3)</PresentationFormat>
  <Paragraphs>213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22</vt:i4>
      </vt:variant>
    </vt:vector>
  </HeadingPairs>
  <TitlesOfParts>
    <vt:vector size="23" baseType="lpstr">
      <vt:lpstr>Трек</vt:lpstr>
      <vt:lpstr>Презентация по обществознанию на тему: «Глобальные проблемы человечества»</vt:lpstr>
      <vt:lpstr>Цель работы</vt:lpstr>
      <vt:lpstr>этимология</vt:lpstr>
      <vt:lpstr>Трактовка понятия</vt:lpstr>
      <vt:lpstr>Причины возникновения</vt:lpstr>
      <vt:lpstr>Особенности</vt:lpstr>
      <vt:lpstr>СПИСОК ГЛОБАЛЬНЫХ ПРОБЛЕМ</vt:lpstr>
      <vt:lpstr>«Молодые проблемы»</vt:lpstr>
      <vt:lpstr>Ядерное оружие</vt:lpstr>
      <vt:lpstr>Последствия ядерного взрыва</vt:lpstr>
      <vt:lpstr>Предотвращение использования</vt:lpstr>
      <vt:lpstr>Проблема освоения космоса</vt:lpstr>
      <vt:lpstr>Экологическая проблема </vt:lpstr>
      <vt:lpstr>Проблема Мирового океана</vt:lpstr>
      <vt:lpstr>Продовольственная проблема</vt:lpstr>
      <vt:lpstr>Демографическая проблема</vt:lpstr>
      <vt:lpstr>Энергетическая проблема</vt:lpstr>
      <vt:lpstr>Сырьевая проблема</vt:lpstr>
      <vt:lpstr>Пути разрешения</vt:lpstr>
      <vt:lpstr>Вывод</vt:lpstr>
      <vt:lpstr>Презентація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Презентация по обществознанию  на тему «Глобальные проблемы человечества»</dc:title>
  <dc:creator>Макс</dc:creator>
  <cp:lastModifiedBy>LEGION</cp:lastModifiedBy>
  <cp:revision>62</cp:revision>
  <dcterms:created xsi:type="dcterms:W3CDTF">2011-01-09T20:36:50Z</dcterms:created>
  <dcterms:modified xsi:type="dcterms:W3CDTF">2015-05-06T08:27:31Z</dcterms:modified>
</cp:coreProperties>
</file>