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3" r:id="rId6"/>
    <p:sldId id="261" r:id="rId7"/>
    <p:sldId id="262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8" autoAdjust="0"/>
    <p:restoredTop sz="56729" autoAdjust="0"/>
  </p:normalViewPr>
  <p:slideViewPr>
    <p:cSldViewPr>
      <p:cViewPr varScale="1">
        <p:scale>
          <a:sx n="64" d="100"/>
          <a:sy n="64" d="100"/>
        </p:scale>
        <p:origin x="-57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224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930100-9469-4DA6-9640-4ECCA0731AB7}" type="datetimeFigureOut">
              <a:rPr lang="uk-UA" smtClean="0"/>
              <a:t>06.05.2015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04298A-C16D-47DF-BB98-35174B0B7B1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30019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Глобальные экологические проблемы человечества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4298A-C16D-47DF-BB98-35174B0B7B15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046998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1600" b="1" kern="1200" dirty="0" smtClean="0"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Согласно международным соглашениям промышленно развитые страны должны были полностью прекратить производство фреонов, а также  </a:t>
            </a:r>
            <a:r>
              <a:rPr lang="ru-RU" dirty="0" err="1" smtClean="0"/>
              <a:t>тетрахлорида</a:t>
            </a:r>
            <a:r>
              <a:rPr lang="ru-RU" dirty="0" smtClean="0"/>
              <a:t> углерода, который тоже разрушает озоновый слой.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4298A-C16D-47DF-BB98-35174B0B7B15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692827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1600" b="1" kern="1200" dirty="0" smtClean="0"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Наряду с вышеуказанными проблемами стоит и проблема загрязнения, засорения и истощения поверхностных или подземных вод, это может вести к существенному вреду животному и растительному миру, рыбным запасам, лесному или сельскому хозяйству и является экологическим преступлением.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4298A-C16D-47DF-BB98-35174B0B7B15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662268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1600" b="1" kern="1200" dirty="0" smtClean="0"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Так как пресная вода жизненного необходима для питья, санитарно-гигиенических целей, сельского хозяйства, промышленности, рыболовства, отдыха и других видов деятельности человека, она имеет особое значение для нормальной жизни природы. 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4298A-C16D-47DF-BB98-35174B0B7B15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767133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1600" b="1" kern="1200" dirty="0" smtClean="0"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Во многих частях света наблюдается общая нехватка, постепенное уничтожение и растущее загрязнение источников пресной воды. К причинам, вызывающим эти явления, относятся:</a:t>
            </a:r>
          </a:p>
          <a:p>
            <a:r>
              <a:rPr lang="ru-RU" dirty="0" smtClean="0"/>
              <a:t>-необработанные надлежащим образом сточные воды и промышленные отходы;</a:t>
            </a:r>
          </a:p>
          <a:p>
            <a:r>
              <a:rPr lang="ru-RU" dirty="0" smtClean="0"/>
              <a:t>- утрата естественных </a:t>
            </a:r>
            <a:r>
              <a:rPr lang="ru-RU" dirty="0" err="1" smtClean="0"/>
              <a:t>водосборочных</a:t>
            </a:r>
            <a:r>
              <a:rPr lang="ru-RU" dirty="0" smtClean="0"/>
              <a:t> площадей;</a:t>
            </a:r>
          </a:p>
          <a:p>
            <a:r>
              <a:rPr lang="ru-RU" dirty="0" smtClean="0"/>
              <a:t>- исчезновение лесных массивов;</a:t>
            </a:r>
          </a:p>
          <a:p>
            <a:r>
              <a:rPr lang="ru-RU" dirty="0" smtClean="0"/>
              <a:t>- неправильные методы ведения сельского хозяйства, допускающие смыв пестицидов и других химикатов в воду.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4298A-C16D-47DF-BB98-35174B0B7B15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809606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1600" b="1" kern="1200" dirty="0" smtClean="0"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Как же остановить экологический кризис? Как привести в соответствие удовлетворение потребностей человечества с условиями сохранения окружающей среды? Простых ответов здесь нет. Ясно одно: необходимо вооружаться экологическими знаниями,  формировать экологическое мировоззрение, найти силы, найти средства, найти разум, чтобы поладить с природой.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4298A-C16D-47DF-BB98-35174B0B7B15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835264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1600" b="1" kern="1200" dirty="0" smtClean="0"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Для этого необходимо:</a:t>
            </a:r>
          </a:p>
          <a:p>
            <a:r>
              <a:rPr lang="ru-RU" dirty="0" smtClean="0"/>
              <a:t>- избавиться от огромных военных расходов;</a:t>
            </a:r>
          </a:p>
          <a:p>
            <a:r>
              <a:rPr lang="ru-RU" dirty="0" smtClean="0"/>
              <a:t>- расширять международное сотрудничество и взаимопомощь;</a:t>
            </a:r>
          </a:p>
          <a:p>
            <a:r>
              <a:rPr lang="ru-RU" dirty="0" smtClean="0"/>
              <a:t>- осуществлять государственный контроль за состоянием окружающей среды и предупреждать ее ухудшение;</a:t>
            </a:r>
          </a:p>
          <a:p>
            <a:r>
              <a:rPr lang="ru-RU" dirty="0" smtClean="0"/>
              <a:t>- повсеместно внедрять мало – и безотходную технологию производства, способную превращать отходы в полезные ресурсы, строить очистные сооружения; рационально размещать "грязные" производства;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4298A-C16D-47DF-BB98-35174B0B7B15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755321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1600" b="1" kern="1200" dirty="0" smtClean="0"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- осуществлять рекультивацию (восстановление) земель;</a:t>
            </a:r>
          </a:p>
          <a:p>
            <a:r>
              <a:rPr lang="ru-RU" dirty="0" smtClean="0"/>
              <a:t>- рационально использовать земли, проводить мероприятия по их защите от ветровой и водной эрозии, заболачивания, осушения и загрязнения;</a:t>
            </a:r>
          </a:p>
          <a:p>
            <a:r>
              <a:rPr lang="ru-RU" dirty="0" smtClean="0"/>
              <a:t>- заниматься охраной и воспроизводством растительного и животного мира; оставлять обширные заповедные зоны;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4298A-C16D-47DF-BB98-35174B0B7B15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83031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1600" b="1" kern="1200" dirty="0" smtClean="0"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Экология...</a:t>
            </a:r>
          </a:p>
          <a:p>
            <a:r>
              <a:rPr lang="ru-RU" dirty="0" smtClean="0"/>
              <a:t>Это слово сегодня многих к сожалению, почти не трогает и это ужасно: ведь человечество стоит в пол шаге от серьезнейшей вселенской экологической катастрофы. Положение столь серьезно, что нужны небывалые, не практиковавшиеся ранее идеи, усилия и материальные средства, чтобы предотвратить катастрофу.</a:t>
            </a:r>
          </a:p>
          <a:p>
            <a:pPr>
              <a:buNone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4298A-C16D-47DF-BB98-35174B0B7B15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831645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1600" b="1" kern="1200" dirty="0" smtClean="0"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Стало понятно, что наука, техника и промышленность не могут создать рая на Земле. То, что создано человеком на Земле — не рай, а “мир </a:t>
            </a:r>
            <a:r>
              <a:rPr lang="ru-RU" dirty="0" err="1" smtClean="0"/>
              <a:t>технизированный</a:t>
            </a:r>
            <a:r>
              <a:rPr lang="ru-RU" dirty="0" smtClean="0"/>
              <a:t>”, к которому он адаптируется все в меньшей степени. Автомобили, самолеты, стиральные машины, пластмассовые ведра и консервы для домашних животных — эти блага получены за счет многих истинных ценностей, подлинных источников существования — плодородной почвы, чистой воды, устойчивого климата.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4298A-C16D-47DF-BB98-35174B0B7B15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3979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1600" b="1" kern="1200" dirty="0" smtClean="0"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Неимоверно растет население Земли, а каждому человеку требуются пища, одежда, крыша над головой. Ежегодный прирост населения — 88 млн человек, а лишено чистой воды 1,5 млрд людей — более четверти населения. Только в 1987 году сгорело 8 млн га амазонского леса. Сжигание бразильских лесов стоило миру 1/4 всего углерода, выброшенного в атмосферу. Площадь земель, ежегодно превращаемых в пустыню,— 6 млн га  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4298A-C16D-47DF-BB98-35174B0B7B15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455132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1600" b="1" kern="1200" dirty="0" smtClean="0"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 Для того чтобы очистить от грязи узкую полосу западногерманского шельфа Северного моря, надо будет истратить 10 млрд долларов, это столько, сколько тратится за 40 дней на военные расходы ФРГ. И еще одно сравнение: стоимость одного ядерного испытания — 12 млн долларов, а за эти деньги можно было бы установить 80 </a:t>
            </a:r>
            <a:r>
              <a:rPr lang="ru-RU" dirty="0" err="1" smtClean="0"/>
              <a:t>тыс</a:t>
            </a:r>
            <a:r>
              <a:rPr lang="ru-RU" dirty="0" smtClean="0"/>
              <a:t>, ручных насосов, дающих жителям засушливых стран  доступ к питьевой воде.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4298A-C16D-47DF-BB98-35174B0B7B15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827815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1600" b="1" kern="1200" dirty="0" smtClean="0"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. При этом больше всего углерода дают США, страны СНГ и Китай, на них в сумме приходится 50% выбросов. На видное место выдвигается и Бразилия. Если нарастание добычи топлива будет продолжаться такими же темпами, то к 2012 году  в атмосферу будет выбрасываться уже около 10 млрд тонн углерода.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4298A-C16D-47DF-BB98-35174B0B7B15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884219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1600" b="1" kern="1200" dirty="0" smtClean="0"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Также в последнее время было замечено интенсивное разрушение озонового слоя, который защищает Землю от ультрафиолетового излучения. Над Антарктидой и над Антарктикой появились озоновые дыры и они увеличиваются в размерах, что грозит человечеству вспышкой рака кожи и глазных заболеваний. Также увеличение дозы ультрафиолетовых лучей может ослабить иммунную систему человека, а заодно уменьшить урожай полей, сократив тем самым продовольственное снабжение Земли.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4298A-C16D-47DF-BB98-35174B0B7B15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465959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1600" b="1" kern="1200" dirty="0" smtClean="0"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Феномен регулярного образования дыр именно над Арктикой объясняют тем, что озон особенно легко уничтожается при низких температурах. Ученые приходят к выводу, что график выполнения международных соглашений по борьбе с </a:t>
            </a:r>
            <a:r>
              <a:rPr lang="ru-RU" dirty="0" err="1" smtClean="0"/>
              <a:t>озоноразрушающими</a:t>
            </a:r>
            <a:r>
              <a:rPr lang="ru-RU" dirty="0" smtClean="0"/>
              <a:t> веществами надо пересмотреть в сторону ускорения. 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4298A-C16D-47DF-BB98-35174B0B7B15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47079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1600" b="1" kern="1200" dirty="0" smtClean="0"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Содержание в атмосфере главных "убийц" озона – </a:t>
            </a:r>
            <a:r>
              <a:rPr lang="ru-RU" dirty="0" err="1" smtClean="0"/>
              <a:t>хлорфторуглеродов</a:t>
            </a:r>
            <a:r>
              <a:rPr lang="ru-RU" dirty="0" smtClean="0"/>
              <a:t>, или фреонов (их в основном используют в аэрозольных разбрызгивателях, холодильных установках, воздушных кондиционерах, при производстве некоторых растворителей), стремительно нарастает, а ведь их активная жизнь в верхних слоях атмосферы насчитывает от 60-100 лет.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4298A-C16D-47DF-BB98-35174B0B7B15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43882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18F455-0BA3-4E61-9525-8DBDB439066E}" type="datetime1">
              <a:rPr lang="en-US" smtClean="0"/>
              <a:t>5/6/2015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6D1ADE-DF3C-4263-B700-289265DBC101}" type="datetime1">
              <a:rPr lang="en-US" smtClean="0"/>
              <a:t>5/6/2015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6E9C68-9E0A-418E-9DA1-44EDA1C332FD}" type="datetime1">
              <a:rPr lang="en-US" smtClean="0"/>
              <a:t>5/6/2015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B71E02-263D-4753-8A44-FB9F2DECE882}" type="datetime1">
              <a:rPr lang="en-US" smtClean="0"/>
              <a:t>5/6/2015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702D0B-20B7-4FAB-9CC2-2196BBEB7669}" type="datetime1">
              <a:rPr lang="en-US" smtClean="0"/>
              <a:t>5/6/2015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634CBA-F3F6-47E0-A989-DB7106EBCF96}" type="datetime1">
              <a:rPr lang="en-US" smtClean="0"/>
              <a:t>5/6/2015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DFC5AA-2216-430F-933B-45CC9416C2D4}" type="datetime1">
              <a:rPr lang="en-US" smtClean="0"/>
              <a:t>5/6/2015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344729-8FE1-4C81-92A7-D51E69573312}" type="datetime1">
              <a:rPr lang="en-US" smtClean="0"/>
              <a:t>5/6/2015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C4E528-3FE0-40D1-A847-0058170626B3}" type="datetime1">
              <a:rPr lang="en-US" smtClean="0"/>
              <a:t>5/6/2015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83ACD7-D0C7-4090-B6FD-D4284CB3FE6C}" type="datetime1">
              <a:rPr lang="en-US" smtClean="0"/>
              <a:t>5/6/2015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C8448F-E37A-463E-9DEB-1E7D38AB51C4}" type="datetime1">
              <a:rPr lang="en-US" smtClean="0"/>
              <a:t>5/6/2015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6FC1212-F261-4787-82CD-FF9C96C02B2E}" type="datetime1">
              <a:rPr lang="en-US" smtClean="0"/>
              <a:t>5/6/2015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r>
              <a:rPr lang="en-US" smtClean="0"/>
              <a:t>www.sliderpoint.org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990600"/>
            <a:ext cx="7848600" cy="1981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Глобальные экологические проблемы человечества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762000" y="6202680"/>
            <a:ext cx="77724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457200"/>
            <a:ext cx="8183880" cy="5410200"/>
          </a:xfrm>
        </p:spPr>
        <p:txBody>
          <a:bodyPr>
            <a:normAutofit/>
          </a:bodyPr>
          <a:lstStyle/>
          <a:p>
            <a:r>
              <a:rPr lang="ru-RU" dirty="0" smtClean="0"/>
              <a:t>Согласно международным соглашениям промышленно развитые страны должны были полностью прекратить производство фреонов, а также  </a:t>
            </a:r>
            <a:r>
              <a:rPr lang="ru-RU" dirty="0" err="1" smtClean="0"/>
              <a:t>тетрахлорида</a:t>
            </a:r>
            <a:r>
              <a:rPr lang="ru-RU" dirty="0" smtClean="0"/>
              <a:t> углерода, который тоже разрушает озоновый слой.</a:t>
            </a:r>
          </a:p>
          <a:p>
            <a:endParaRPr lang="ru-RU" dirty="0"/>
          </a:p>
        </p:txBody>
      </p:sp>
      <p:pic>
        <p:nvPicPr>
          <p:cNvPr id="8194" name="Picture 2" descr="C:\Users\Игорь\Desktop\ecology2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3124200"/>
            <a:ext cx="7772400" cy="37338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457200"/>
            <a:ext cx="8183880" cy="3657600"/>
          </a:xfrm>
        </p:spPr>
        <p:txBody>
          <a:bodyPr>
            <a:normAutofit/>
          </a:bodyPr>
          <a:lstStyle/>
          <a:p>
            <a:r>
              <a:rPr lang="ru-RU" dirty="0" smtClean="0"/>
              <a:t>Наряду с вышеуказанными проблемами стоит и проблема загрязнения, засорения и истощения поверхностных или подземных вод, это может вести к существенному вреду животному и растительному миру, рыбным запасам, лесному или сельскому хозяйству и является экологическим преступлением.</a:t>
            </a:r>
          </a:p>
          <a:p>
            <a:endParaRPr lang="ru-RU" dirty="0"/>
          </a:p>
        </p:txBody>
      </p:sp>
      <p:pic>
        <p:nvPicPr>
          <p:cNvPr id="9218" name="Picture 2" descr="C:\Users\Игорь\Desktop\15912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4008437"/>
            <a:ext cx="4648200" cy="2849563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457200"/>
            <a:ext cx="8183880" cy="5410200"/>
          </a:xfrm>
        </p:spPr>
        <p:txBody>
          <a:bodyPr/>
          <a:lstStyle/>
          <a:p>
            <a:r>
              <a:rPr lang="ru-RU" dirty="0" smtClean="0"/>
              <a:t>Так как пресная вода жизненного необходима для питья, санитарно-гигиенических целей, сельского хозяйства, промышленности, рыболовства, отдыха и других видов деятельности человека, она имеет особое значение для нормальной жизни природы. </a:t>
            </a:r>
          </a:p>
          <a:p>
            <a:endParaRPr lang="ru-RU" dirty="0"/>
          </a:p>
        </p:txBody>
      </p:sp>
      <p:pic>
        <p:nvPicPr>
          <p:cNvPr id="10242" name="Picture 2" descr="C:\Users\Игорь\Desktop\image.php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3609718"/>
            <a:ext cx="4876800" cy="3248282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457200"/>
            <a:ext cx="8183880" cy="54102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Во многих частях света наблюдается общая нехватка, постепенное уничтожение и растущее загрязнение источников пресной воды. К причинам, вызывающим эти явления, относятся:</a:t>
            </a:r>
          </a:p>
          <a:p>
            <a:r>
              <a:rPr lang="ru-RU" dirty="0" smtClean="0"/>
              <a:t>-необработанные надлежащим образом сточные воды и промышленные отходы;</a:t>
            </a:r>
          </a:p>
          <a:p>
            <a:r>
              <a:rPr lang="ru-RU" dirty="0" smtClean="0"/>
              <a:t>- утрата естественных </a:t>
            </a:r>
            <a:r>
              <a:rPr lang="ru-RU" dirty="0" err="1" smtClean="0"/>
              <a:t>водосборочных</a:t>
            </a:r>
            <a:r>
              <a:rPr lang="ru-RU" dirty="0" smtClean="0"/>
              <a:t> площадей;</a:t>
            </a:r>
          </a:p>
          <a:p>
            <a:r>
              <a:rPr lang="ru-RU" dirty="0" smtClean="0"/>
              <a:t>- исчезновение лесных массивов;</a:t>
            </a:r>
          </a:p>
          <a:p>
            <a:r>
              <a:rPr lang="ru-RU" dirty="0" smtClean="0"/>
              <a:t>- неправильные методы ведения сельского хозяйства, допускающие смыв пестицидов и других химикатов в воду.</a:t>
            </a: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457200"/>
            <a:ext cx="8183880" cy="5410200"/>
          </a:xfrm>
        </p:spPr>
        <p:txBody>
          <a:bodyPr>
            <a:normAutofit/>
          </a:bodyPr>
          <a:lstStyle/>
          <a:p>
            <a:r>
              <a:rPr lang="ru-RU" dirty="0" smtClean="0"/>
              <a:t>Как же остановить экологический кризис? Как привести в соответствие удовлетворение потребностей человечества с условиями сохранения окружающей среды? Простых ответов здесь нет. Ясно одно: необходимо вооружаться экологическими знаниями,  формировать экологическое мировоззрение, найти силы, найти средства, найти разум, чтобы поладить с природой.</a:t>
            </a: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457200"/>
            <a:ext cx="8183880" cy="54102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Для этого необходимо:</a:t>
            </a:r>
          </a:p>
          <a:p>
            <a:r>
              <a:rPr lang="ru-RU" dirty="0" smtClean="0"/>
              <a:t>- избавиться от огромных военных расходов;</a:t>
            </a:r>
          </a:p>
          <a:p>
            <a:r>
              <a:rPr lang="ru-RU" dirty="0" smtClean="0"/>
              <a:t>- расширять международное сотрудничество и взаимопомощь;</a:t>
            </a:r>
          </a:p>
          <a:p>
            <a:r>
              <a:rPr lang="ru-RU" dirty="0" smtClean="0"/>
              <a:t>- осуществлять государственный контроль за состоянием окружающей среды и предупреждать ее ухудшение;</a:t>
            </a:r>
          </a:p>
          <a:p>
            <a:r>
              <a:rPr lang="ru-RU" dirty="0" smtClean="0"/>
              <a:t>- повсеместно внедрять мало – и безотходную технологию производства, способную превращать отходы в полезные ресурсы, строить очистные сооружения; рационально размещать "грязные" производства;</a:t>
            </a: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37048"/>
          </a:xfrm>
        </p:spPr>
        <p:txBody>
          <a:bodyPr>
            <a:normAutofit/>
          </a:bodyPr>
          <a:lstStyle/>
          <a:p>
            <a:r>
              <a:rPr lang="ru-RU" dirty="0" smtClean="0"/>
              <a:t>- осуществлять рекультивацию (восстановление) земель;</a:t>
            </a:r>
          </a:p>
          <a:p>
            <a:r>
              <a:rPr lang="ru-RU" dirty="0" smtClean="0"/>
              <a:t>- рационально использовать земли, проводить мероприятия по их защите от ветровой и водной эрозии, заболачивания, осушения и загрязнения;</a:t>
            </a:r>
          </a:p>
          <a:p>
            <a:r>
              <a:rPr lang="ru-RU" dirty="0" smtClean="0"/>
              <a:t>- заниматься охраной и воспроизводством растительного и животного мира; оставлять обширные заповедные зоны;</a:t>
            </a: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457200"/>
            <a:ext cx="8183880" cy="40386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Экология...</a:t>
            </a:r>
          </a:p>
          <a:p>
            <a:r>
              <a:rPr lang="ru-RU" dirty="0" smtClean="0"/>
              <a:t>Это слово сегодня многих к сожалению, почти не трогает и это ужасно: ведь человечество стоит в пол шаге от серьезнейшей вселенской экологической катастрофы. Положение столь серьезно, что нужны небывалые, не практиковавшиеся ранее идеи, усилия и материальные средства, чтобы предотвратить катастрофу.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Игорь\Desktop\abf7ba4cfefd3aed58b86654510a0b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214813"/>
            <a:ext cx="4038600" cy="2643187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457200"/>
            <a:ext cx="8183880" cy="381000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Стало понятно, что наука, техника и промышленность не могут создать рая на Земле. То, что создано человеком на Земле — не рай, а “мир </a:t>
            </a:r>
            <a:r>
              <a:rPr lang="ru-RU" dirty="0" err="1" smtClean="0"/>
              <a:t>технизированный</a:t>
            </a:r>
            <a:r>
              <a:rPr lang="ru-RU" dirty="0" smtClean="0"/>
              <a:t>”, к которому он адаптируется все в меньшей степени. Автомобили, самолеты, стиральные машины, пластмассовые ведра и консервы для домашних животных — эти блага получены за счет многих истинных ценностей, подлинных источников существования — плодородной почвы, чистой воды, устойчивого климата.</a:t>
            </a:r>
          </a:p>
          <a:p>
            <a:endParaRPr lang="ru-RU" dirty="0"/>
          </a:p>
        </p:txBody>
      </p:sp>
      <p:pic>
        <p:nvPicPr>
          <p:cNvPr id="2050" name="Picture 2" descr="C:\Users\Игорь\Desktop\zavo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4343400"/>
            <a:ext cx="4864408" cy="25146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33400"/>
            <a:ext cx="8839200" cy="37338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Неимоверно растет население Земли, а каждому человеку требуются пища, одежда, крыша над головой. Ежегодный прирост населения — 88 </a:t>
            </a:r>
            <a:r>
              <a:rPr lang="ru-RU" dirty="0" err="1" smtClean="0"/>
              <a:t>млн</a:t>
            </a:r>
            <a:r>
              <a:rPr lang="ru-RU" dirty="0" smtClean="0"/>
              <a:t> человек, а лишено чистой воды 1,5 </a:t>
            </a:r>
            <a:r>
              <a:rPr lang="ru-RU" dirty="0" err="1" smtClean="0"/>
              <a:t>млрд</a:t>
            </a:r>
            <a:r>
              <a:rPr lang="ru-RU" dirty="0" smtClean="0"/>
              <a:t> людей — более четверти населения. Только в 1987 году сгорело 8 </a:t>
            </a:r>
            <a:r>
              <a:rPr lang="ru-RU" dirty="0" err="1" smtClean="0"/>
              <a:t>млн</a:t>
            </a:r>
            <a:r>
              <a:rPr lang="ru-RU" dirty="0" smtClean="0"/>
              <a:t> га амазонского леса. Сжигание бразильских лесов стоило миру 1/4 всего углерода, выброшенного в атмосферу. Площадь земель, ежегодно превращаемых в пустыню,— 6 млн га  </a:t>
            </a:r>
          </a:p>
          <a:p>
            <a:endParaRPr lang="ru-RU" dirty="0"/>
          </a:p>
        </p:txBody>
      </p:sp>
      <p:pic>
        <p:nvPicPr>
          <p:cNvPr id="5122" name="Picture 2" descr="C:\Users\Игорь\Desktop\western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4114800"/>
            <a:ext cx="5181600" cy="27432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457200"/>
            <a:ext cx="8183880" cy="41148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 Для того чтобы очистить от грязи узкую полосу западногерманского шельфа Северного моря, надо будет истратить 10 </a:t>
            </a:r>
            <a:r>
              <a:rPr lang="ru-RU" dirty="0" err="1" smtClean="0"/>
              <a:t>млрд</a:t>
            </a:r>
            <a:r>
              <a:rPr lang="ru-RU" dirty="0" smtClean="0"/>
              <a:t> долларов, это столько, сколько тратится за 40 дней на военные расходы ФРГ. И еще одно сравнение: стоимость одного ядерного испытания — 12 </a:t>
            </a:r>
            <a:r>
              <a:rPr lang="ru-RU" dirty="0" err="1" smtClean="0"/>
              <a:t>млн</a:t>
            </a:r>
            <a:r>
              <a:rPr lang="ru-RU" dirty="0" smtClean="0"/>
              <a:t> долларов, а за эти деньги можно было бы установить 80 </a:t>
            </a:r>
            <a:r>
              <a:rPr lang="ru-RU" dirty="0" err="1" smtClean="0"/>
              <a:t>тыс</a:t>
            </a:r>
            <a:r>
              <a:rPr lang="ru-RU" dirty="0" smtClean="0"/>
              <a:t>, ручных насосов, дающих жителям засушливых стран  доступ к питьевой воде.</a:t>
            </a:r>
            <a:endParaRPr lang="ru-RU" dirty="0"/>
          </a:p>
        </p:txBody>
      </p:sp>
      <p:pic>
        <p:nvPicPr>
          <p:cNvPr id="6146" name="Picture 2" descr="C:\Users\Игорь\Desktop\3320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4114800"/>
            <a:ext cx="5486400" cy="27432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457200"/>
            <a:ext cx="8183880" cy="4495800"/>
          </a:xfrm>
        </p:spPr>
        <p:txBody>
          <a:bodyPr>
            <a:normAutofit/>
          </a:bodyPr>
          <a:lstStyle/>
          <a:p>
            <a:r>
              <a:rPr lang="ru-RU" dirty="0" smtClean="0"/>
              <a:t>. При этом больше всего углерода дают США, страны СНГ и Китай, на них в сумме приходится 50% выбросов. На видное место выдвигается и Бразилия. Если нарастание добычи топлива будет продолжаться такими же темпами, то к 2012 году  в атмосферу будет выбрасываться уже около 10 </a:t>
            </a:r>
            <a:r>
              <a:rPr lang="ru-RU" dirty="0" err="1" smtClean="0"/>
              <a:t>млрд</a:t>
            </a:r>
            <a:r>
              <a:rPr lang="ru-RU" dirty="0" smtClean="0"/>
              <a:t> тонн углерода.</a:t>
            </a:r>
          </a:p>
          <a:p>
            <a:endParaRPr lang="ru-RU" dirty="0"/>
          </a:p>
        </p:txBody>
      </p:sp>
      <p:pic>
        <p:nvPicPr>
          <p:cNvPr id="3074" name="Picture 2" descr="C:\Users\Игорь\Desktop\005_ekologi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4602692"/>
            <a:ext cx="5029201" cy="2255308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457200"/>
            <a:ext cx="8183880" cy="38100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Также в последнее время было замечено интенсивное разрушение озонового слоя, который защищает Землю от ультрафиолетового излучения. Над Антарктидой и над Антарктикой появились озоновые дыры и они увеличиваются в размерах, что грозит человечеству вспышкой рака кожи и глазных заболеваний. Также увеличение дозы ультрафиолетовых лучей может ослабить иммунную систему человека, а заодно уменьшить урожай полей, сократив тем самым продовольственное снабжение Земли.</a:t>
            </a:r>
          </a:p>
          <a:p>
            <a:endParaRPr lang="ru-RU" dirty="0"/>
          </a:p>
        </p:txBody>
      </p:sp>
      <p:pic>
        <p:nvPicPr>
          <p:cNvPr id="4098" name="Picture 2" descr="C:\Users\Игорь\Desktop\Экология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38601"/>
            <a:ext cx="5638800" cy="28194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457200"/>
            <a:ext cx="8183880" cy="31242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Феномен регулярного образования дыр именно над Арктикой объясняют тем, что озон особенно легко уничтожается при низких температурах. Ученые приходят к выводу, что график выполнения международных соглашений по борьбе с </a:t>
            </a:r>
            <a:r>
              <a:rPr lang="ru-RU" dirty="0" err="1" smtClean="0"/>
              <a:t>озоноразрушающими</a:t>
            </a:r>
            <a:r>
              <a:rPr lang="ru-RU" dirty="0" smtClean="0"/>
              <a:t> веществами надо пересмотреть в сторону ускорения. </a:t>
            </a:r>
          </a:p>
          <a:p>
            <a:endParaRPr lang="ru-RU" dirty="0"/>
          </a:p>
        </p:txBody>
      </p:sp>
      <p:pic>
        <p:nvPicPr>
          <p:cNvPr id="7170" name="Picture 2" descr="C:\Users\Игорь\Desktop\6825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14725"/>
            <a:ext cx="5067300" cy="3343275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457200"/>
            <a:ext cx="8183880" cy="5410200"/>
          </a:xfrm>
        </p:spPr>
        <p:txBody>
          <a:bodyPr>
            <a:normAutofit/>
          </a:bodyPr>
          <a:lstStyle/>
          <a:p>
            <a:r>
              <a:rPr lang="ru-RU" dirty="0" smtClean="0"/>
              <a:t>Содержание в атмосфере главных "убийц" озона – </a:t>
            </a:r>
            <a:r>
              <a:rPr lang="ru-RU" dirty="0" err="1" smtClean="0"/>
              <a:t>хлорфторуглеродов</a:t>
            </a:r>
            <a:r>
              <a:rPr lang="ru-RU" dirty="0" smtClean="0"/>
              <a:t>, или фреонов (их в основном используют в аэрозольных разбрызгивателях, холодильных установках, воздушных кондиционерах, при производстве некоторых растворителей), стремительно нарастает, а ведь их активная жизнь в верхних слоях атмосферы насчитывает от 60-100 лет.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145</TotalTime>
  <Words>1636</Words>
  <Application>Microsoft Office PowerPoint</Application>
  <PresentationFormat>Екран (4:3)</PresentationFormat>
  <Paragraphs>101</Paragraphs>
  <Slides>16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16</vt:i4>
      </vt:variant>
    </vt:vector>
  </HeadingPairs>
  <TitlesOfParts>
    <vt:vector size="17" baseType="lpstr">
      <vt:lpstr>Аспект</vt:lpstr>
      <vt:lpstr>Глобальные экологические проблемы человечества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Глобальные экологические проблемы человечества</dc:title>
  <dc:creator>Игорь</dc:creator>
  <cp:lastModifiedBy>LEGION</cp:lastModifiedBy>
  <cp:revision>18</cp:revision>
  <dcterms:created xsi:type="dcterms:W3CDTF">2010-05-17T17:37:18Z</dcterms:created>
  <dcterms:modified xsi:type="dcterms:W3CDTF">2015-05-06T08:43:25Z</dcterms:modified>
</cp:coreProperties>
</file>